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  <p:sldId id="263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5" r:id="rId29"/>
    <p:sldId id="283" r:id="rId30"/>
    <p:sldId id="286" r:id="rId31"/>
    <p:sldId id="287" r:id="rId32"/>
    <p:sldId id="288" r:id="rId33"/>
    <p:sldId id="289" r:id="rId34"/>
    <p:sldId id="290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9" r:id="rId52"/>
    <p:sldId id="310" r:id="rId53"/>
    <p:sldId id="311" r:id="rId54"/>
    <p:sldId id="312" r:id="rId55"/>
    <p:sldId id="313" r:id="rId56"/>
    <p:sldId id="314" r:id="rId57"/>
    <p:sldId id="315" r:id="rId58"/>
    <p:sldId id="316" r:id="rId59"/>
    <p:sldId id="317" r:id="rId60"/>
    <p:sldId id="318" r:id="rId61"/>
    <p:sldId id="319" r:id="rId62"/>
    <p:sldId id="320" r:id="rId63"/>
    <p:sldId id="321" r:id="rId64"/>
    <p:sldId id="322" r:id="rId65"/>
    <p:sldId id="323" r:id="rId66"/>
    <p:sldId id="324" r:id="rId67"/>
    <p:sldId id="325" r:id="rId68"/>
    <p:sldId id="326" r:id="rId6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njt.hu/cgi_bin/njt_doc.cgi?docid=143164.348578#foot26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njt.hu/cgi_bin/njt_doc.cgi?docid=143164.348578#foot74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hyperlink" Target="http://njt.hu/cgi_bin/njt_doc.cgi?docid=19510.326607#foot191" TargetMode="Externa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275247" y="1374224"/>
            <a:ext cx="7766936" cy="1646302"/>
          </a:xfrm>
        </p:spPr>
        <p:txBody>
          <a:bodyPr/>
          <a:lstStyle/>
          <a:p>
            <a:pPr algn="ctr"/>
            <a:r>
              <a:rPr lang="hu-HU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Munkaügyi és </a:t>
            </a:r>
            <a:r>
              <a:rPr lang="hu-HU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hu-HU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unkavédelmi ellenőrzések, azok gyakorlati tapasztalatai </a:t>
            </a:r>
            <a:endParaRPr lang="hu-HU" sz="3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2465877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hu-HU" sz="27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</a:t>
            </a:r>
            <a:r>
              <a:rPr lang="hu-HU" sz="27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Sasvári</a:t>
            </a:r>
            <a:r>
              <a:rPr lang="hu-HU" sz="27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Zoltán</a:t>
            </a:r>
          </a:p>
          <a:p>
            <a:pPr algn="ctr"/>
            <a:r>
              <a:rPr lang="hu-HU" sz="27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főosztályezető-helyettes</a:t>
            </a:r>
            <a:endParaRPr lang="hu-HU" sz="27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u-HU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Borsod-Abaúj-Zemplén Megyei Kormányhivatal</a:t>
            </a:r>
          </a:p>
          <a:p>
            <a:pPr algn="ctr"/>
            <a:r>
              <a:rPr lang="hu-HU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Miskolci Járási Hivatal</a:t>
            </a:r>
          </a:p>
          <a:p>
            <a:pPr algn="ctr"/>
            <a:r>
              <a:rPr lang="hu-HU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Foglalkoztatási, Munkaügyi és Munkavédelmi Főosztály</a:t>
            </a:r>
          </a:p>
          <a:p>
            <a:pPr algn="ctr"/>
            <a:r>
              <a:rPr lang="hu-HU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Munkaügyi és Munkavédelmi Ellenőrzési Osztály</a:t>
            </a:r>
          </a:p>
          <a:p>
            <a:pPr algn="ctr"/>
            <a:endParaRPr lang="hu-H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50346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442435"/>
            <a:ext cx="8596668" cy="4598928"/>
          </a:xfrm>
        </p:spPr>
        <p:txBody>
          <a:bodyPr>
            <a:normAutofit/>
          </a:bodyPr>
          <a:lstStyle/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) a 3. § (1) bekezdés a) pontjában foglalt, a munkavállalói jogalanyisággal kapcsolatos életkori feltételekre vonatkozó jogsértés megállapítása esetén a gyermek veszélyeztetettsége miatt jelzéssel él a gyermekjóléti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szolgálatnál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h) a további jogsértés megelőzésének érdekében – a b) pont alkalmazhatóságának hiányában – megállapítja a munkáltató jogsértését, vagy</a:t>
            </a:r>
          </a:p>
          <a:p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i) kötelezi az 1. § (8) bekezdése szerint felelős fővállalkozót vagy a köztes alvállalkozót az elmaradt munkabérnek a munkáltató helyett történő megfizetésére,</a:t>
            </a:r>
          </a:p>
          <a:p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j) kötelezi a foglalkoztatót a 3. § (1a) bekezdés szerinti megkeresés teljesítéséhez szükséges adatok szolgáltatására</a:t>
            </a:r>
            <a:r>
              <a:rPr lang="hu-HU" sz="2000" dirty="0"/>
              <a:t>.</a:t>
            </a:r>
          </a:p>
          <a:p>
            <a:pPr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1062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idx="1"/>
          </p:nvPr>
        </p:nvSpPr>
        <p:spPr>
          <a:xfrm>
            <a:off x="639204" y="859910"/>
            <a:ext cx="8596313" cy="599808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Munkaügyi bírság</a:t>
            </a:r>
          </a:p>
          <a:p>
            <a:pPr algn="just"/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Met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. 6/A. § (1)</a:t>
            </a:r>
            <a:r>
              <a:rPr lang="hu-HU" sz="2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bekezdése alapján a munkaügyi bírság kiszabása nem mellőzhető, 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 a foglalkoztató: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munkavállalói jogalanyisággal kapcsolatos életkori feltételekre (ideértve a gyermekmunka tilalmát is) vonatkozó rendelkezéseket megsértette,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b) a foglalkoztatásra irányuló jogviszony létesítésével összefüggésben nem tett eleget a foglalkoztatásra irányuló jogviszony, ideértve az egyszerűsített foglalkoztatásra irányuló munkaviszony létrejöttére vonatkozóan jogszabályban előírt bejelentési kötelezettségének,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c) a jogszabályban vagy kollektív szerződésben megállapított munkabér összegére és a kifizetés határidejére vonatkozó rendelkezéseket megsértette, ide nem értve a felszámolási eljárás alatt álló foglalkoztatót, vagy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d) hatósági nyilvántartásba vétel hiányában folytat munkaerő-kölcsönzésre irányuló tevékenységet.</a:t>
            </a:r>
          </a:p>
          <a:p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702639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2018.01.01-től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 fenti bírságkiszabási kötelezettséggel kapcsolatos rendelkezések kiegészültek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Met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. 6. § (2) bekezdése új szövegével,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mely szerint a munkaügyi hatóság az (1) bekezdés </a:t>
            </a:r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d)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pontja szerinti intézkedés helyett a külön jogszabályban meghatározott, munkaügyi bírságot helyettesítő figyelmeztetést alkalmaz, kivéve, ha a munkaügyi bírság kiszabása a 6/A. § (1) bekezdés </a:t>
            </a:r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pontjára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tekintettel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nem mellőzhető.</a:t>
            </a:r>
          </a:p>
          <a:p>
            <a:pPr algn="just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493900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605307"/>
            <a:ext cx="8596668" cy="5436055"/>
          </a:xfrm>
        </p:spPr>
        <p:txBody>
          <a:bodyPr>
            <a:normAutofit/>
          </a:bodyPr>
          <a:lstStyle/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Met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 6/A. § (2)</a:t>
            </a:r>
            <a:r>
              <a:rPr lang="hu-HU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bekezdése alapján ugyanakkor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nem szabható ki munkaügyi bírság,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ha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foglalkoztató a munkaviszony létesítésének vagy megszűnésének (megszüntetésének) bejelentésére vonatkozó kötelezettségét a hatósági ellenőrzés megkezdéséig a tényleges foglalkoztatás teljes időtartamára vonatkozóan teljesítette,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b) a munkaviszony létesítésének vagy megszűnésének (megszüntetésének) bejelentésére vonatkozó kötelezettséget külön jogszabály szerint a foglalkoztató helyett más teljesíti, és a foglalkoztató a bejelentés határidőben történő teljesítéséhez szükséges adatokat a munkaügyi ellenőrzés megkezdéséig teljes körűen átadta, vagy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c) a foglalkoztató a munkavállaló részére ki nem fizetett a jogszabályban vagy kollektív szerződésben megállapított munkabért az eljárás során kitűzött határidőn belül kifizeti.</a:t>
            </a:r>
          </a:p>
          <a:p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1356776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2018.01.01-től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 fenti mentességi rendelkezések kiegészültek a </a:t>
            </a:r>
            <a:r>
              <a:rPr lang="hu-H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Met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. 6/A. § (3) bekezdése új szövegével,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mely szerint a (2) bekezdés </a:t>
            </a:r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pontja nem alkalmazható abban az esetben, ha a foglalkoztató a folyamatban lévő hatósági ellenőrzés megkezdését követően létesített munkaviszony bejelentésére vonatkozó kötelezettségét késedelmesen teljesíti.</a:t>
            </a:r>
          </a:p>
          <a:p>
            <a:pPr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949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87182" y="988611"/>
            <a:ext cx="8596668" cy="487127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hu-H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Ellenőrzés, eljárás</a:t>
            </a:r>
            <a:endParaRPr lang="hu-HU" sz="2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közigazgatásban, 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és a munkaügyi hatósági </a:t>
            </a:r>
            <a:r>
              <a:rPr lang="hu-H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hatásk</a:t>
            </a:r>
            <a:r>
              <a:rPr lang="hu-H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esetében is a </a:t>
            </a:r>
            <a:r>
              <a:rPr lang="hu-H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jelentős 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változás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2018. január 1-től az általános eljárási szabályok megváltozása. </a:t>
            </a:r>
            <a:endParaRPr lang="hu-H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közigazgatási hatósági eljárás és szolgáltatás általános szabályairól szóló 2004. évi CXL. törvény (</a:t>
            </a:r>
            <a:r>
              <a:rPr lang="hu-HU" sz="2200" dirty="0" err="1">
                <a:latin typeface="Arial" panose="020B0604020202020204" pitchFamily="34" charset="0"/>
                <a:cs typeface="Arial" panose="020B0604020202020204" pitchFamily="34" charset="0"/>
              </a:rPr>
              <a:t>Ket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.) hatályon kívül helyezésre került, és hatályba lépett helyette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az általános közigazgatási rendtartásról szóló 2016. évi CL. törvény (</a:t>
            </a:r>
            <a:r>
              <a:rPr lang="hu-HU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Ákr</a:t>
            </a:r>
            <a:r>
              <a:rPr lang="hu-H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.).</a:t>
            </a:r>
            <a:endParaRPr lang="hu-HU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 A munkaügyi hatósági ellenőrzéssel, annak idejével kapcsolatban az </a:t>
            </a:r>
            <a:r>
              <a:rPr lang="hu-HU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Ákr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. általános szabályai alkalmazandóak, 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200" dirty="0" err="1">
                <a:latin typeface="Arial" panose="020B0604020202020204" pitchFamily="34" charset="0"/>
                <a:cs typeface="Arial" panose="020B0604020202020204" pitchFamily="34" charset="0"/>
              </a:rPr>
              <a:t>Met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. külön rendelkezést nem tartalmaz.</a:t>
            </a:r>
          </a:p>
          <a:p>
            <a:pPr algn="just"/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A munkaügyi hatóság eljárásának határidejét 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200" dirty="0" err="1">
                <a:latin typeface="Arial" panose="020B0604020202020204" pitchFamily="34" charset="0"/>
                <a:cs typeface="Arial" panose="020B0604020202020204" pitchFamily="34" charset="0"/>
              </a:rPr>
              <a:t>Met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. szintén nem szabályozza, a határidő az </a:t>
            </a:r>
            <a:r>
              <a:rPr lang="hu-HU" sz="2200" dirty="0" err="1">
                <a:latin typeface="Arial" panose="020B0604020202020204" pitchFamily="34" charset="0"/>
                <a:cs typeface="Arial" panose="020B0604020202020204" pitchFamily="34" charset="0"/>
              </a:rPr>
              <a:t>Ákr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. 50 § (2) bekezdésben foglaltak alapján a teljes eljárásra vonatkozó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 60 napos ügyintézési határidő. </a:t>
            </a:r>
            <a:endParaRPr lang="hu-H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just"/>
            <a:endParaRPr lang="hu-HU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620507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579549"/>
            <a:ext cx="8596668" cy="546181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hu-HU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III. </a:t>
            </a:r>
          </a:p>
          <a:p>
            <a:pPr marL="0" indent="0" algn="ctr">
              <a:buNone/>
            </a:pPr>
            <a:r>
              <a:rPr lang="hu-HU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munkaügyi hatóság ellenőrzési tapasztalatai 2018. év 1-3. negyedéveiben    </a:t>
            </a:r>
          </a:p>
          <a:p>
            <a:pPr marL="0" indent="0" algn="ctr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Jognyilatkozat 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lakszerűségi hiányosságai</a:t>
            </a:r>
            <a:endParaRPr lang="hu-H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Met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 3. § (1) bekezdés a) pont alapján az ellenőrzés kiterjed a foglalkoztatásra irányuló jogviszony létesítéséhez szükséges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jognyilatkozat 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alakszerűségére.</a:t>
            </a:r>
          </a:p>
          <a:p>
            <a:pPr algn="just"/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Munkaszerződés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nélküli munkaviszonyban történő foglalkoztatás 27 esetben, összesen 35 foglalkoztatottat érintően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került megállapításra. Ezen esetekben a munkáltató a bejelentési kötelezettségét teljesítette, írásos szerződést azonban nem kötött a munkavállalóval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munka törvénykönyvéről szóló 2012. évi I. törvény (Mt.) 44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 §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hu-H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szerint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 munkaszerződést írásba kell foglalni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 A munkaszerződés írásba foglalása foglalkoztatóként a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munkáltatót terheli.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sz="2000" dirty="0"/>
          </a:p>
          <a:p>
            <a:pPr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sz="2000" dirty="0"/>
          </a:p>
          <a:p>
            <a:pPr marL="0" indent="0" algn="just">
              <a:buNone/>
            </a:pPr>
            <a:endParaRPr lang="hu-H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1573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850007"/>
            <a:ext cx="8596668" cy="519135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Munkaszerződés tartalmi elemeinek hiányosságai</a:t>
            </a:r>
          </a:p>
          <a:p>
            <a:pPr marL="0" indent="0" algn="just">
              <a:buNone/>
            </a:pP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Met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 3. § (1) bekezdés a) pont alapján az ellenőrzés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kiterjed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munkaszerződés lényeges tartalmi 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elemeire.</a:t>
            </a:r>
          </a:p>
          <a:p>
            <a:pPr algn="just"/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Csekélyebb 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számban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fordult elő,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hogy a munkaszerződés tartalmilag hiányos volt: előfordult, hogy nem volt meghatározva a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munkabér.</a:t>
            </a:r>
            <a:endParaRPr lang="hu-H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Mt. 45. § (1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):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 munkaszerződésben a feleknek meg kell állapodniuk a munkavállaló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alapbérében és munkakörében.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(2) A munkaviszony tartamát a munkaszerződésben kell meghatározni. Ennek hiányában a munkaviszony határozatlan időre jön létre.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(3) A munkavállaló munkahelyét a munkaszerződésben kell meghatározni. Ennek hiányában munkahelynek azt a helyet kell tekinteni, ahol munkáját szokás szerint végzi.</a:t>
            </a:r>
          </a:p>
          <a:p>
            <a:pPr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 algn="just">
              <a:buNone/>
            </a:pPr>
            <a:endParaRPr lang="hu-H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7197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171977"/>
            <a:ext cx="8596668" cy="486938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Tájékoztatási kötelezettség elmulasztása</a:t>
            </a: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Met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 3. § (1) bekezdés a) pont alapján az ellenőrzés kiterjed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foglalkoztató írásbeli tájékoztatási kötelezettségére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(ideértve a jogosultnak az Mt. 297. §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-a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szerinti tájékoztatási kötelezettségét is) vonatkozó rendelkezések betartására.</a:t>
            </a: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munkáltatónak a foglalkoztatásra irányuló jogviszony létesítésével kapcsolatos tájékoztatási kötelezettsége megsértése szintén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kisebb számban fordult elő.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Mt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 46. § (1) A munkáltató legkésőbb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 munkaviszony kezdetétől számított tizenöt napon belül írásban tájékoztatja a munkavállalót</a:t>
            </a:r>
          </a:p>
          <a:p>
            <a:pPr algn="just"/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napi munkaidőről,</a:t>
            </a:r>
          </a:p>
          <a:p>
            <a:pPr algn="just"/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az alapbéren túli munkabérről és egyéb juttatásokról,</a:t>
            </a:r>
          </a:p>
          <a:p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9772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c)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a munkabérről való elszámolás módjáról, a munkabérfizetés gyakoriságáról, a kifizetés napjáról,</a:t>
            </a:r>
          </a:p>
          <a:p>
            <a:pPr algn="just"/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d)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a munkakörbe tartozó feladatokról,</a:t>
            </a:r>
          </a:p>
          <a:p>
            <a:pPr algn="just"/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e)</a:t>
            </a:r>
            <a:r>
              <a:rPr lang="hu-HU" sz="2000" i="1" u="sng" baseline="30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26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a szabadság mértékéről, számítási módjáról és kiadásának, valamint</a:t>
            </a:r>
          </a:p>
          <a:p>
            <a:pPr algn="just"/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f)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a munkáltatóra és a munkavállalóra irányadó felmondási idő megállapításának szabályairól, továbbá</a:t>
            </a:r>
          </a:p>
          <a:p>
            <a:pPr algn="just"/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g)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arról, hogy a munkáltató kollektív szerződés hatálya alá tartozik–e, valamint</a:t>
            </a:r>
          </a:p>
          <a:p>
            <a:pPr algn="just"/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h)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a munkáltatói jogkör gyakorlójáról.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14403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u-HU" sz="25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br>
              <a:rPr lang="hu-HU" sz="25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u-HU" sz="25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munkaügyi hatóság és a munkavédelmi hatóság kijelölése</a:t>
            </a:r>
            <a:br>
              <a:rPr lang="hu-HU" sz="25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hu-HU" sz="2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697411"/>
          </a:xfrm>
        </p:spPr>
        <p:txBody>
          <a:bodyPr>
            <a:noAutofit/>
          </a:bodyPr>
          <a:lstStyle/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Az állami foglalkoztatási szerv, a munkavédelmi és munkaügyi hatóság kijelöléséről, valamint e szervek hatósági és más feladatainak ellátásáról szóló 320/2014. (XII.13.) Korm. r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endelet szerint: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2. § (1)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 Kormány a munkavédelemmel és a munkaügyi hatósági tevékenységgel kapcsolatos közigazgatási feladatok ellátására munkavédelmi hatóságként, valamint munkaügyi hatóságként a minisztert, továbbá a járási hivatalt jelöli ki.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(2) A járási hivatal munkavédelmi, valamint munkaügyi hatósági hatáskörét a kormányhivatal illetékességi területére kiterjedő illetékességgel a fővárosi és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megyei kormányhivatal megyeszékhely szerinti járási (fővárosi kerületi) hivatala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, Budapest Főváros területén a Budapest Főváros Kormányhivatalának III. Kerületi Hivatala, Pest megye területén a Pest Megyei Kormányhivatal Érdi Járási Hivatala gyakorolja.</a:t>
            </a:r>
          </a:p>
          <a:p>
            <a:pPr marL="0" indent="0" algn="ctr">
              <a:buNone/>
            </a:pPr>
            <a:endParaRPr lang="hu-HU" sz="2000" dirty="0" smtClean="0"/>
          </a:p>
        </p:txBody>
      </p:sp>
    </p:spTree>
    <p:extLst>
      <p:ext uri="{BB962C8B-B14F-4D97-AF65-F5344CB8AC3E}">
        <p14:creationId xmlns:p14="http://schemas.microsoft.com/office/powerpoint/2010/main" val="33868898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5666" y="692396"/>
            <a:ext cx="8596668" cy="54765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Életkori feltételekkel kapcsolatos szabálytalanságok</a:t>
            </a:r>
            <a:endParaRPr lang="hu-HU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Met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 3. § (1) bekezdés a) pont alapján az ellenőrzés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kiterjed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munkavállalói jogalanyisággal kapcsolatos életkori 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feltételekre.</a:t>
            </a: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Jogalanyisággal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kapcsolatos életkori feltételek hiányára,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fiatal munkavállaló szabálytalan 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foglalkoztatása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szintén kisebb számban került feltárásra.</a:t>
            </a:r>
            <a:endParaRPr lang="hu-H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 Az Mt. alapján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munkavállaló az lehet, aki a tizenhatodik életévét betöltötte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 Ettől eltérően munkavállaló lehet - az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iskolai szünet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alatt (ezen nem csupán a nyári szünet értendő, hanem minden olyan időszak, amikor a tanítás szünetel) – az a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tizenötödik életévét betöltött tanuló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, aki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nappali rendszerű képzés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keretében tanulmányokat folytat.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 gyámhatóság engedélye alapján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 jogszabályban meghatározott kulturális, művészeti, sport, hirdetési tevékenység keretében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 tizenhatodik életévét be nem töltött személy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is foglalkoztatható.</a:t>
            </a:r>
          </a:p>
          <a:p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9905890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592429"/>
            <a:ext cx="8596668" cy="54489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 Bejelentési kötelezettségek megsértése</a:t>
            </a: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Met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 3. § (1) bekezdés b) pontja alapján az ellenőrzés kiterjed a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foglalkoztatásra irányuló jogviszony létesítésével, megszűnésével, megszüntetésével kapcsolatos bejelentési kötelezettség teljesítésére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hu-H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 bejelentési kötelezettség teljesítésével kapcsolatos jogsértések a leggyakrabban előforduló, legtöbb esetben feltárt jogsértések közé tartoznak, 230 munkáltatót és 376 munkavállalót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érintően kerültek feltárásra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 foglalkoztatásra irányuló jogviszony létesítésével kapcsolatos kötelezettség a munkáltató egyik legfontosabb munkajogi kötelezettsége, amely egyrészt a munkavállalók bérfizetési, társadalombiztosításhoz fűződő, és egyéb jogai érvényesíthetőségének, másrészt az államnak a járulékok befizetéséhez fűződő érdekeinek a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garantálását szolgálja.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hu-H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619919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030311"/>
            <a:ext cx="8596668" cy="5011052"/>
          </a:xfrm>
        </p:spPr>
        <p:txBody>
          <a:bodyPr>
            <a:normAutofit/>
          </a:bodyPr>
          <a:lstStyle/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 munkaviszonnyal kapcsolatos bejelentési kötelezettséget az adózás rendjéről szóló 2017. évi CL. törvény 1. számú melléklete 3., 3.1., 3.2. pontjai írják elő.</a:t>
            </a:r>
          </a:p>
          <a:p>
            <a:pPr algn="just"/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3.1. pont szerint a bejelentést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 biztosítás kezdetére vonatkozóan legkésőbb a biztosítási jogviszony első napján, a foglalkoztatás megkezdése 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előtt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kell teljesíteni.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z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egyszerűsített foglalkoztatásról szóló 2010. évi LXXV. törvény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u-H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Efo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 tv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.) szerint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egyszerűsített foglalkoztatásra irányuló jogviszony - legyen szó alkalmi munkáról vagy mezőgazdasági/turisztikai idénymunkáról – az </a:t>
            </a:r>
            <a:r>
              <a:rPr lang="hu-H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Efo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 tv. 11. §</a:t>
            </a:r>
            <a:r>
              <a:rPr lang="hu-H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-ában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 meghatározott bejelentési kötelezettség teljesítésével keletkezik.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hu-H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Az </a:t>
            </a:r>
            <a:r>
              <a:rPr lang="hu-H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Efo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tv. 11. §</a:t>
            </a:r>
            <a:r>
              <a:rPr lang="hu-H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-ában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foglaltak szerint 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bejelentést a munkavégzés megkezdése előtt kell teljesíteni.</a:t>
            </a:r>
            <a:endParaRPr lang="hu-H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3749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223493"/>
            <a:ext cx="8596668" cy="5422005"/>
          </a:xfrm>
        </p:spPr>
        <p:txBody>
          <a:bodyPr>
            <a:normAutofit fontScale="92500"/>
          </a:bodyPr>
          <a:lstStyle/>
          <a:p>
            <a:pPr algn="just"/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Ha a munkáltató bejelentés hiányában foglalkoztat munkavállalót, a foglalkoztatásra irányuló jogviszonyhoz kacsolódóan a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lehető legsúlyosabb jogsértést követi el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hu-H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2018.01.01-től</a:t>
            </a:r>
            <a:r>
              <a:rPr lang="hu-H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a munkaügyi hatóság bírságkiszabási kötelezettséggel kapcsolatos rendelkezései kiegészültek a </a:t>
            </a:r>
            <a:r>
              <a:rPr lang="hu-HU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Met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. 6. § (2) bekezdése új szövegével,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 mely szerint a munkaügyi hatóság az (1) bekezdés </a:t>
            </a:r>
            <a:r>
              <a:rPr lang="hu-HU" sz="2200" i="1" dirty="0">
                <a:latin typeface="Arial" panose="020B0604020202020204" pitchFamily="34" charset="0"/>
                <a:cs typeface="Arial" panose="020B0604020202020204" pitchFamily="34" charset="0"/>
              </a:rPr>
              <a:t>d)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 pontja szerinti intézkedés helyett a külön jogszabályban meghatározott, munkaügyi bírságot helyettesítő figyelmeztetést alkalmaz, kivéve, ha a munkaügyi bírság kiszabása a 6/A. § (1) bekezdés </a:t>
            </a:r>
            <a:r>
              <a:rPr lang="hu-HU" sz="2200" i="1" dirty="0"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 pontjára tekintettel nem </a:t>
            </a:r>
            <a:r>
              <a:rPr lang="hu-H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mellőzhető.</a:t>
            </a:r>
          </a:p>
          <a:p>
            <a:pPr algn="just"/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200" dirty="0" err="1">
                <a:latin typeface="Arial" panose="020B0604020202020204" pitchFamily="34" charset="0"/>
                <a:cs typeface="Arial" panose="020B0604020202020204" pitchFamily="34" charset="0"/>
              </a:rPr>
              <a:t>Met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. 6/A. § (1)</a:t>
            </a:r>
            <a:r>
              <a:rPr lang="hu-HU" sz="22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bekezdése alapján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a munkaügyi bírság kiszabása nem mellőzhető, 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ha a foglalkoztató</a:t>
            </a:r>
          </a:p>
          <a:p>
            <a:pPr algn="just"/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b) a foglalkoztatásra irányuló jogviszony létesítésével összefüggésben nem tett eleget a foglalkoztatásra irányuló jogviszony, ideértve az egyszerűsített foglalkoztatásra irányuló munkaviszony létrejöttére vonatkozóan jogszabályban előírt bejelentési kötelezettségének.</a:t>
            </a:r>
          </a:p>
          <a:p>
            <a:pPr algn="just"/>
            <a:endParaRPr lang="hu-H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020269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212" y="922271"/>
            <a:ext cx="8596668" cy="57489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 Munkaidővel és pihenőidővel kapcsolatos szabálytalanságok</a:t>
            </a: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Met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 3. § (1) bekezdés f) pont alapján az ellenőrzés kiterjed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 munka és pihenőidőre az Mt. XI. fejezetében, valamint munkaviszonyra vonatkozó szabályok betartására. </a:t>
            </a:r>
            <a:endParaRPr lang="hu-HU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6/A. Munkaidővel kapcsolatos szabálytalanságok</a:t>
            </a:r>
            <a:endParaRPr lang="hu-H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munkaidővel kapcsolatos jogsértések szintén a leggyakrabban előforduló, legtöbb esetben feltárt jogsértések közé tartoznak,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 683 munkáltatót és 2637 munkavállalót érintően kerültek 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feltárásra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hu-HU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Munkaidő-nyilvántartás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hiánya, 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hiányosságai.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Az Mt.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134. § (1) bekezdés a)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pontja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szerint a munkáltató nyilvántartja a rendes és a rendkívüli munkaidő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tartamát.</a:t>
            </a:r>
          </a:p>
          <a:p>
            <a:pPr algn="just"/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Munkaidő beosztással kapcsolatos 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hiányosságok.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munka törvénykönyvéről szóló 2012. évi I. törvény (továbbiakban: Mt.) 97. § (4) bekezdése szerint a munkaidő-beosztást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legalább hét nappal korábban, legalább egy hétre írásban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kell közölnie a munkáltatónak a munkáltató felé.</a:t>
            </a:r>
          </a:p>
          <a:p>
            <a:pPr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hu-H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hu-H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8895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399246"/>
            <a:ext cx="8299241" cy="4842456"/>
          </a:xfrm>
        </p:spPr>
        <p:txBody>
          <a:bodyPr>
            <a:normAutofit/>
          </a:bodyPr>
          <a:lstStyle/>
          <a:p>
            <a:pPr algn="just"/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Munkaidőkeret közlésével kapcsolatos 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hiányosságok. </a:t>
            </a:r>
          </a:p>
          <a:p>
            <a:pPr marL="0" indent="0" algn="just">
              <a:buNone/>
            </a:pP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Az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Mt. 93. § (1) bekezdése szerint a munkáltató a munkavállaló által teljesítendő munkaidőt munkaidő-keretben is meghatározhatja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buNone/>
            </a:pP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Az Mt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 93. § (4) bekezdése szerint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 munkaidőkeret kezdő és befejező időpontját írásban meg kell határozni és közzé kell tenni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Az Mt.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94. § (1) bekezdése szerint a munkaidőkeret tartama legfeljebb négy hónap vagy tizenhat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hét, a 94. (2) bekezdésében foglalt esetekben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legfeljebb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hat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hónap vagy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huszonhat hét.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6652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769257"/>
            <a:ext cx="8596668" cy="56896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6/B. Pihenőidővel kapcsolatos szabálytalanságok</a:t>
            </a: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munkaidővel kapcsolatos jogsértésekhez képest a pihenőidővel kapcsolatos jogsértések kevesebb munkáltató, ugyanakkor szintén sok munkavállaló esetében kerültek feltárásra: összesen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25 munkáltatót, és 1495 munkavállalót érintően. </a:t>
            </a:r>
            <a:endParaRPr lang="hu-HU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Szabadságra vonatkozó szabályok megsértése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Mt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 122. § (3):  A szabadságot – eltérő megállapodás hiányában – úgy kell kiadni, hogy a munkavállaló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naptári évenként egy alkalommal, legalább tizennégy egybefüggő napra mentesüljön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 munkavégzési és rendelkezésre állási kötelezettsége alól. E tekintetben – a szabadságként kiadott napon túl – a heti pihenőnap (heti pihenőidő), a munkaszüneti nap és az egyenlőtlen munkaidő-beosztás szerinti szabadnap vehető figyelembe.</a:t>
            </a:r>
          </a:p>
          <a:p>
            <a:pPr marL="0" indent="0" algn="just">
              <a:buNone/>
            </a:pP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Mt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 122. § (5): A szabadságot – a 125. §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-ban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foglaltakat kivéve –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megváltani nem lehet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Mt. 123. § (1)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 szabadságot esedékességének évében kell kiadni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Kivételek: (2)-(4) bekezdésekben.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hu-HU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hu-HU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hu-H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667006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094705"/>
            <a:ext cx="8596668" cy="4946658"/>
          </a:xfrm>
        </p:spPr>
        <p:txBody>
          <a:bodyPr>
            <a:normAutofit/>
          </a:bodyPr>
          <a:lstStyle/>
          <a:p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Napi pihenőidőre vonatkozó szabályok megsértése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Mt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. 104. §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(1):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 napi munka befejezése és a következő munkanapi munkakezdés között legalább tizenegy óra egybefüggő pihenőidőt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(a továbbiakban: napi pihenőidő) kell biztosítani.</a:t>
            </a:r>
          </a:p>
          <a:p>
            <a:pPr marL="0" indent="0">
              <a:buNone/>
            </a:pP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Kivételek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10. § (2):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 napi pihenőidő időtartama legalább nyolc óra</a:t>
            </a:r>
          </a:p>
          <a:p>
            <a:pPr marL="0" indent="0">
              <a:buNone/>
            </a:pPr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az osztott munkaidőben,</a:t>
            </a:r>
          </a:p>
          <a:p>
            <a:pPr marL="0" indent="0">
              <a:buNone/>
            </a:pPr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a megszakítás nélküli,</a:t>
            </a:r>
          </a:p>
          <a:p>
            <a:pPr marL="0" indent="0">
              <a:buNone/>
            </a:pPr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c)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a több műszakos vagy</a:t>
            </a:r>
          </a:p>
          <a:p>
            <a:pPr marL="0" indent="0">
              <a:buNone/>
            </a:pPr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d)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az idényjellegű tevékenység keretében</a:t>
            </a:r>
          </a:p>
          <a:p>
            <a:pPr marL="0" indent="0">
              <a:buNone/>
            </a:pP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foglalkoztatott munkavállaló esetében.</a:t>
            </a:r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811683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14477" y="1072018"/>
            <a:ext cx="8596668" cy="3880773"/>
          </a:xfrm>
        </p:spPr>
        <p:txBody>
          <a:bodyPr/>
          <a:lstStyle/>
          <a:p>
            <a:pPr algn="just"/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Heti pihenőnapra vonatkozó szabályok megsértése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Mt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. 105. §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(1)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 munkavállalót hetenként két pihenőnap illeti meg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(heti pihenőnap).</a:t>
            </a:r>
          </a:p>
          <a:p>
            <a:pPr marL="0" indent="0" algn="just">
              <a:buNone/>
            </a:pP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Kivétel: (2) Egyenlőtlen munkaidő-beosztás esetén a heti pihenőnapok egyenlőtlenül is beoszthatók.</a:t>
            </a:r>
          </a:p>
          <a:p>
            <a:pPr marL="0" indent="0" algn="just">
              <a:buNone/>
            </a:pP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(3) A (2) bekezdésben foglaltak alkalmazásakor – a megszakítás nélküli, a több műszakos vagy az idényjellegű tevékenység keretében foglalkoztatott munkavállalót kivéve – a munkavállaló számára hat munkanapot követően egy heti pihenőnapot be kell osztani.</a:t>
            </a:r>
          </a:p>
          <a:p>
            <a:pPr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60570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56305" y="566058"/>
            <a:ext cx="8596668" cy="5849256"/>
          </a:xfrm>
        </p:spPr>
        <p:txBody>
          <a:bodyPr>
            <a:noAutofit/>
          </a:bodyPr>
          <a:lstStyle/>
          <a:p>
            <a:pPr algn="just"/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Heti pihenőidőre vonatkozó szabályok megsértése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Mt.106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. §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 (1) A munkavállalót –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 heti pihenőnapok helyett – hetenként legalább negyvennyolc órát kitevő, megszakítás nélküli heti pihenőidő illeti meg.</a:t>
            </a:r>
          </a:p>
          <a:p>
            <a:pPr marL="0" indent="0" algn="just">
              <a:buNone/>
            </a:pP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(2) A munkavállaló számára a heti pihenőidőt – a 101. § (1) bekezdés </a:t>
            </a:r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f)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 pont kivételével – havonta legalább egy alkalommal vasárnapra kell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beosztani.</a:t>
            </a:r>
          </a:p>
          <a:p>
            <a:pPr marL="0" indent="0" algn="just">
              <a:buNone/>
            </a:pP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(3) Egyenlőtlen munkaidő-beosztás esetén – az (1) bekezdésben meghatározott heti pihenőidő helyett és a (2) bekezdésben foglaltak megfelelő alkalmazásával – a munkavállalónak hetenként legalább negyven órát kitevő és egy naptári napot magába foglaló megszakítás nélküli heti pihenőidő is biztosítható. A munkavállalónak a munkaidőkeret vagy az elszámolási időszak átlagában legalább heti negyvennyolc óra heti pihenőidőt kell biztosítani.</a:t>
            </a:r>
          </a:p>
          <a:p>
            <a:pPr marL="0" indent="0">
              <a:buNone/>
            </a:pPr>
            <a:r>
              <a:rPr lang="hu-HU" sz="2000" dirty="0"/>
              <a:t/>
            </a:r>
            <a:br>
              <a:rPr lang="hu-HU" sz="2000" dirty="0"/>
            </a:br>
            <a:endParaRPr lang="hu-HU" sz="2000" dirty="0" smtClean="0"/>
          </a:p>
          <a:p>
            <a:endParaRPr lang="hu-HU" sz="2000" dirty="0"/>
          </a:p>
          <a:p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852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38698" y="721218"/>
            <a:ext cx="8131816" cy="3940934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hu-HU" sz="2900" b="1" dirty="0">
                <a:latin typeface="Arial" panose="020B0604020202020204" pitchFamily="34" charset="0"/>
                <a:cs typeface="Arial" panose="020B0604020202020204" pitchFamily="34" charset="0"/>
              </a:rPr>
              <a:t>II. </a:t>
            </a:r>
          </a:p>
          <a:p>
            <a:pPr marL="0" indent="0" algn="ctr">
              <a:buNone/>
            </a:pPr>
            <a:r>
              <a:rPr lang="hu-HU" sz="2900" b="1" dirty="0">
                <a:latin typeface="Arial" panose="020B0604020202020204" pitchFamily="34" charset="0"/>
                <a:cs typeface="Arial" panose="020B0604020202020204" pitchFamily="34" charset="0"/>
              </a:rPr>
              <a:t>A munkaügyi hatóságra vonatkozó alapvető szabályok</a:t>
            </a:r>
          </a:p>
          <a:p>
            <a:pPr algn="ctr"/>
            <a:endParaRPr lang="hu-H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400" b="1" dirty="0">
                <a:latin typeface="Arial" panose="020B0604020202020204" pitchFamily="34" charset="0"/>
                <a:cs typeface="Arial" panose="020B0604020202020204" pitchFamily="34" charset="0"/>
              </a:rPr>
              <a:t>A munkaügyi hatóság alapvető célja és feladata a foglalkoztatás jogszerűsége követelményeinek az ellenőrzése.</a:t>
            </a:r>
          </a:p>
          <a:p>
            <a:pPr marL="0" indent="0">
              <a:buNone/>
            </a:pP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Munkaviszony: teljes hatósági ellenőrzési jogkör</a:t>
            </a:r>
          </a:p>
          <a:p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Egyéb foglalkoztatásra irányuló jogiszony: korlátozott jogkör</a:t>
            </a:r>
          </a:p>
        </p:txBody>
      </p:sp>
    </p:spTree>
    <p:extLst>
      <p:ext uri="{BB962C8B-B14F-4D97-AF65-F5344CB8AC3E}">
        <p14:creationId xmlns:p14="http://schemas.microsoft.com/office/powerpoint/2010/main" val="9370163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46705" y="0"/>
            <a:ext cx="8596668" cy="68580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7. Bérrel kapcsolatos jogsértések</a:t>
            </a:r>
          </a:p>
          <a:p>
            <a:pPr marL="0" indent="0" algn="just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Met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. 3. § (1) bekezdés g) pont alapján az ellenőrzés kiterjed a jogszabályban, kollektív szerződésben vagy a miniszter által az ágazatra, </a:t>
            </a:r>
            <a:r>
              <a:rPr lang="hu-H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alágazatra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 kiterjesztett kollektív szerződésben megállapított munkabér mértékére, valamint a munkabér védelmére vonatkozó rendelkezések megtartása.</a:t>
            </a:r>
          </a:p>
          <a:p>
            <a:pPr marL="0" indent="0">
              <a:buNone/>
            </a:pP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Met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 3. § (1) bekezdés g) pontja által meghatározott tárgykörben a munkaügyi hatóság a következőeket ellenőrizeti:	</a:t>
            </a:r>
          </a:p>
          <a:p>
            <a:pPr marL="0" indent="0">
              <a:buNone/>
            </a:pP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a)  az alapbér (Mt. 136. §-137.§); </a:t>
            </a:r>
          </a:p>
          <a:p>
            <a:pPr marL="0" indent="0">
              <a:buNone/>
            </a:pP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b) a bérpótlékok, (Mt. 139-145. §), melyek: vasárnapi pótlék, műszakpótlék, éjszakai pótlék, a rendkívüli munkavégzésért járó pótlék, a munkaszüneti napi pótlék, valamint az ügylet és készenlét esetén járó pótlékok; </a:t>
            </a:r>
          </a:p>
          <a:p>
            <a:pPr marL="0" indent="0">
              <a:buNone/>
            </a:pP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c) a munkavégzés hiányában történő díjazás [Mt. 146. § (1)-(3) bekezdés, 147. § (1) bekezdés];</a:t>
            </a:r>
          </a:p>
          <a:p>
            <a:pPr marL="0" indent="0">
              <a:buNone/>
            </a:pP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d) a kötelező legkisebb munkabér, garantált bérminimum (Mt. 153. §.);</a:t>
            </a:r>
          </a:p>
          <a:p>
            <a:pPr marL="0" indent="0">
              <a:buNone/>
            </a:pP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e) a munkabér védelmére vonatkozó jogszabályi rendelkezések (Mt. 154-164. §), valamint;</a:t>
            </a:r>
          </a:p>
          <a:p>
            <a:pPr marL="0" indent="0">
              <a:buNone/>
            </a:pP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f) az eltérő megállapodások (Mt. 165. §).</a:t>
            </a:r>
          </a:p>
          <a:p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25151603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49906" y="0"/>
            <a:ext cx="8596668" cy="685799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7/A. Bérpótlékokkal kapcsolatos jogsértések</a:t>
            </a:r>
          </a:p>
          <a:p>
            <a:pPr marL="0" indent="0" algn="just">
              <a:buNone/>
            </a:pP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munkaügyi hatóság ellenőrzési gyakorlatában a munkabérrel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kapcsolatos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jogsértések közül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leginkább a különféle bérpótlékok megfizetésével kapcsolatos hiányosságok merültek fel: 61 munkáltatót és 153 munkavállalót érintően. 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Mt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. 140. §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(1): Vasárnapi munkavégzés esetén ötven százalék bérpótlék (vasárnapi pótlék) 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jár:</a:t>
            </a:r>
            <a:endParaRPr lang="hu-H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ha a munkavállaló a rendes munkaidőben történő munkavégzésre kizárólag a 101. § (1) bekezdés </a:t>
            </a:r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d), e)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vagy </a:t>
            </a:r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i)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pontban meghatározott feltételek alapján kötelezhető, továbbá</a:t>
            </a:r>
          </a:p>
          <a:p>
            <a:pPr algn="just"/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a rendkívüli munkaidőre</a:t>
            </a:r>
          </a:p>
          <a:p>
            <a:pPr algn="just"/>
            <a:r>
              <a:rPr lang="hu-H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ba</a:t>
            </a:r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hu-HU" sz="2000" i="1" u="sng" baseline="30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74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az </a:t>
            </a:r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pontban meghatározott munkavállalónak,</a:t>
            </a:r>
          </a:p>
          <a:p>
            <a:pPr algn="just"/>
            <a:r>
              <a:rPr lang="hu-H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bb</a:t>
            </a:r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ha a munkavállaló a 101. § (1) bekezdés alapján rendes munkaidőben történő munkavégzésre nem kötelezhető.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(2)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 munkavállalót munkaszüneti napon történő munkavégzés esetén száz százalék bérpótlék illeti meg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(3) A (2) bekezdés szerinti bérpótlék jár a húsvét- vagy a pünkösdvasárnap, vagy a vasárnapra eső munkaszüneti napon történő munkavégzés esetén.</a:t>
            </a:r>
          </a:p>
          <a:p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641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04763" y="143104"/>
            <a:ext cx="8596668" cy="65624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Mt.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101. §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(1)</a:t>
            </a:r>
            <a:r>
              <a:rPr lang="hu-HU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Vasárnapra rendes munkaidő</a:t>
            </a:r>
          </a:p>
          <a:p>
            <a:pPr marL="0" indent="0" algn="just">
              <a:buNone/>
            </a:pPr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rendeltetése folytán e napon is működő munkáltatónál vagy munkakörben,</a:t>
            </a:r>
          </a:p>
          <a:p>
            <a:pPr marL="0" indent="0" algn="just">
              <a:buNone/>
            </a:pPr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az idényjellegű,</a:t>
            </a:r>
          </a:p>
          <a:p>
            <a:pPr marL="0" indent="0" algn="just">
              <a:buNone/>
            </a:pPr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c)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a megszakítás nélküli,</a:t>
            </a:r>
          </a:p>
          <a:p>
            <a:pPr marL="0" indent="0" algn="just">
              <a:buNone/>
            </a:pPr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d)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a több műszakos tevékenység keretében,</a:t>
            </a:r>
          </a:p>
          <a:p>
            <a:pPr marL="0" indent="0" algn="just">
              <a:buNone/>
            </a:pPr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e)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a készenléti jellegű munkakörben,</a:t>
            </a:r>
          </a:p>
          <a:p>
            <a:pPr marL="0" indent="0" algn="just">
              <a:buNone/>
            </a:pPr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f)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a kizárólag szombaton és vasárnap részmunkaidőben,</a:t>
            </a:r>
          </a:p>
          <a:p>
            <a:pPr marL="0" indent="0" algn="just">
              <a:buNone/>
            </a:pPr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g)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társadalmi közszükségletet kielégítő, vagy külföldre történő szolgáltatás nyújtásához – a szolgáltatás jellegéből eredően – e napon szükséges munkavégzés esetén,</a:t>
            </a:r>
          </a:p>
          <a:p>
            <a:pPr marL="0" indent="0" algn="just">
              <a:buNone/>
            </a:pPr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h)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külföldön történő munkavégzés során, valamint</a:t>
            </a:r>
          </a:p>
          <a:p>
            <a:pPr marL="0" indent="0" algn="just">
              <a:buNone/>
            </a:pPr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i)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a kereskedelemről szóló törvény hatálya alá tartozó, kereskedelmi tevékenységet, a kereskedelmet kiszolgáló szolgáltató, valamint kereskedelmi jellegű turisztikai szolgáltatási tevékenységet folytató munkáltatónál</a:t>
            </a:r>
          </a:p>
          <a:p>
            <a:pPr marL="0" indent="0" algn="just">
              <a:buNone/>
            </a:pP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foglalkoztatott munkavállaló számára osztható be.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675139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333829"/>
            <a:ext cx="8596668" cy="652417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Műszakpótlék: Mt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141. §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(1): A munkavállalónak,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ha a beosztás szerinti napi munkaidő kezdetének időpontja rendszeresen változik, a tizennyolc és hat óra közötti időtartam alatt történő munkavégzés esetén harminc százalék bérpótlék (műszakpótlék) jár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(2) Az (1) bekezdés alkalmazásában a változást rendszeresnek kell tekinteni, ha havonta a beosztás szerinti napi munkaidő kezdetének időpontja a munkanapok legalább egyharmada esetében eltér, valamint a legkorábbi és a legkésőbbi kezdési időpont között legalább négy óra eltérés van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endParaRPr lang="hu-H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Éjszakai pótlék: Mt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. 142. §: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 munkavállalónak – a műszakpótlékra jogosult munkavállalót kivéve – éjszakai munkavégzés esetén, ha ennek tartama az egy órát meghaladja, 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tizenöt százalék bérpótlék jár.</a:t>
            </a:r>
          </a:p>
          <a:p>
            <a:pPr marL="0" indent="0" algn="just">
              <a:buNone/>
            </a:pP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82905032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74134" y="-1"/>
            <a:ext cx="8596668" cy="67491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Rendkívüli munkavégzés pótléka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Mt. 143. §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(1): A munkavállalót a (2)–(5) bekezdés szerinti ellenérték a rendes munkaidőre járó munkabérén felül illeti meg.</a:t>
            </a:r>
          </a:p>
          <a:p>
            <a:pPr marL="0" indent="0" algn="just">
              <a:buNone/>
            </a:pP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2) A munkavállalónak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ötven százalék bérpótlék vagy – munkaviszonyra vonatkozó szabály vagy a felek megállapodása alapján – szabadidő jár</a:t>
            </a:r>
          </a:p>
          <a:p>
            <a:pPr marL="0" indent="0" algn="just">
              <a:buNone/>
            </a:pPr>
            <a:r>
              <a:rPr lang="hu-H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 munkaidő-beosztás szerinti napi munkaidőt meghaladóan elrendelt rendkívüli munkaidőben,</a:t>
            </a:r>
          </a:p>
          <a:p>
            <a:pPr marL="0" indent="0" algn="just">
              <a:buNone/>
            </a:pPr>
            <a:r>
              <a:rPr lang="hu-H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 a munkaidőkereten felül vagy</a:t>
            </a:r>
          </a:p>
          <a:p>
            <a:pPr marL="0" indent="0" algn="just">
              <a:buNone/>
            </a:pPr>
            <a:r>
              <a:rPr lang="hu-H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c)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 az elszámolási időszakon felül</a:t>
            </a:r>
          </a:p>
          <a:p>
            <a:pPr marL="0" indent="0" algn="just">
              <a:buNone/>
            </a:pP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végzett munka esetén.</a:t>
            </a:r>
          </a:p>
          <a:p>
            <a:pPr marL="0" indent="0" algn="just">
              <a:buNone/>
            </a:pP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(3) A szabadidő nem lehet kevesebb az elrendelt rendkívüli munkaidő vagy a végzett munka tartamánál és erre az alapbér arányos része jár.</a:t>
            </a:r>
          </a:p>
          <a:p>
            <a:pPr marL="0" indent="0" algn="just">
              <a:buNone/>
            </a:pP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(4) A munkaidő-beosztás szerinti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heti pihenőnapra (heti pihenőidőre) elrendelt rendkívüli munkaidőben történő munkavégzés esetén száz százalék bérpótlék jár.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 bérpótlék mértéke ötven százalék, ha a munkáltató másik heti pihenőnapot (heti 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pihenőidőt) biztosít.</a:t>
            </a:r>
            <a:endParaRPr lang="hu-H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hu-H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26786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290286"/>
            <a:ext cx="8596668" cy="656771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(5)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Munkaszüneti napra elrendelt rendkívüli munkaidőben történő munkavégzés esetén a munkavállalót a (4) bekezdés szerinti bérpótlék illeti meg.</a:t>
            </a:r>
          </a:p>
          <a:p>
            <a:pPr marL="0" indent="0" algn="just">
              <a:buNone/>
            </a:pP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(6) A szabadidőt vagy a (4) bekezdés szerinti heti pihenőnapot (heti pihenőidőt) legkésőbb az elrendelt rendkívüli munkaidőben történő munkavégzést követő hónapban, egyenlőtlen munkaidő-beosztás alkalmazása esetén legkésőbb a munkaidőkeret vagy az elszámolási időszak végéig kell kiadni. Ettől eltérően munkaidőkereten felül végzett munka esetén a szabadidőt legkésőbb a következő munkaidőkeret végéig kell kiadni.</a:t>
            </a:r>
          </a:p>
          <a:p>
            <a:pPr marL="0" indent="0" algn="just">
              <a:buNone/>
            </a:pP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(7) A felek megállapodása alapján a szabadidőt legkésőbb a tárgyévet követő év december harmincegyedik napjáig kell kiadni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Készenlét, ügyelet pótléka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Mt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. 144. §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(1):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Készenlét esetén húsz–, ügyelet esetén negyven százalék bérpótlék jár.</a:t>
            </a:r>
          </a:p>
          <a:p>
            <a:pPr marL="0" indent="0" algn="just">
              <a:buNone/>
            </a:pP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(2) Munkavégzés esetén bérpótlék a 139–143. § szerint jár.</a:t>
            </a:r>
          </a:p>
          <a:p>
            <a:pPr marL="0" indent="0" algn="just">
              <a:buNone/>
            </a:pP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(3)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Ügyelet esetén, ha a munkavégzés tartama nem mérhető, – az (1)–(2) bekezdésben foglaltaktól eltérően – ötven százalék bérpótlék jár.</a:t>
            </a:r>
          </a:p>
          <a:p>
            <a:pPr algn="just"/>
            <a:endParaRPr lang="hu-H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7836890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0"/>
            <a:ext cx="8596668" cy="669108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7/B. Minimálbérrel, garantált bérminimummal kapcsolatos jogsértések</a:t>
            </a:r>
          </a:p>
          <a:p>
            <a:pPr marL="0" indent="0" algn="just">
              <a:buNone/>
            </a:pP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munkaügyi hatóság a munkabérrel kapcsolatos jogsértések között a kötelező legkisebb munkabérrel és a garantált bérminimummal kapcsolatban is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számos jogsértés megszüntetése végett intézkedett: 15 munkáltatót és 19 munkavállalót érintően. 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 kötelező legkisebb munkabér (minimálbér) és a garantált bérminimum megállapításáról szóló 430/2016. (XII. 15.) Korm. rendelet 2. § (1) bekezdése szerint a teljes munkaidőben foglalkoztatott munkavállaló részére megállapított alapbér kötelező legkisebb összege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(minimálbér) a teljes munkaidő teljesítése esetén</a:t>
            </a:r>
          </a:p>
          <a:p>
            <a:pPr algn="just"/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) 2018. január 1-jétől havibér alkalmazása esetén 138 000 forint, hetibér alkalmazása esetén 31 730 forint, napibér alkalmazása esetén 6350 forint, órabér alkalmazása esetén 794 forint.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 430/2016. (XII. 15.) Korm. rendelet 2. § (2) bekezdése szerint a legalább középfokú iskolai végzettséget, illetve középfokú szakképzettséget igénylő munkakörben foglalkoztatott munkavállaló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garantált bérminimuma a teljes munkaidő teljesítése esetén </a:t>
            </a: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) 2018. január 1-jétől havibér alkalmazása esetén 180 500 forint, hetibér alkalmazása esetén 41 500 forint, napibér alkalmazása esetén 8300 forint, órabér alkalmazása esetén 1038 forint.</a:t>
            </a:r>
          </a:p>
          <a:p>
            <a:endParaRPr lang="hu-HU" dirty="0"/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930225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46705" y="0"/>
            <a:ext cx="8596668" cy="68580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7/C. Munkabér védelmével kapcsolatos jogsértések</a:t>
            </a:r>
          </a:p>
          <a:p>
            <a:pPr marL="0" indent="0" algn="just">
              <a:buNone/>
            </a:pP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munkaügyi hatóság a munkabér védelme körében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 17 munkáltató és 154 munkavállaló esetében kellett intézkednie.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Mt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 155. § (1): A munkavállaló részére járó munkabért – eltérő megállapodás hiányában –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utólag, legalább havonta egy alkalommal kell elszámolni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 kifizetett munkabér elszámolásáról a tárgyhónapot követő hónap </a:t>
            </a:r>
            <a:r>
              <a:rPr lang="hu-H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tizedik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 napjáig írásbeli tájékoztatást kell adni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3) A (2) bekezdés szerinti tájékoztatásnak olyannak kell lennie, hogy a munkavállaló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az elszámolás helyességét, a levonások jogcímét és összegét ellenőrizni tudja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Met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. 6/A. § (1)</a:t>
            </a:r>
            <a:r>
              <a:rPr lang="hu-HU" sz="2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bekezdése alapján a munkaügyi bírság kiszabása nem mellőzhető, ha a foglalkoztató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c)a jogszabályban vagy kollektív szerződésben megállapított munkabér összegére és a kifizetés határidejére vonatkozó rendelkezéseket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megsértette (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ide nem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értve: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felszámolás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alatt álló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foglalkoztató).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: A </a:t>
            </a:r>
            <a:r>
              <a:rPr lang="hu-H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Met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. 6/A. § (2)</a:t>
            </a:r>
            <a:r>
              <a:rPr lang="hu-HU" sz="2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bekezdése alapján ugyanakkor nem szabható ki munkaügyi bírság, ha 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c) a foglalkoztató a munkavállaló részére ki nem fizetett a jogszabályban vagy kollektív szerződésben megállapított munkabért az eljárás során kitűzött határidőn belül kifizeti.</a:t>
            </a:r>
          </a:p>
          <a:p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13234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19277" y="1"/>
            <a:ext cx="8596668" cy="6858000"/>
          </a:xfrm>
        </p:spPr>
        <p:txBody>
          <a:bodyPr/>
          <a:lstStyle/>
          <a:p>
            <a:pPr marL="0" indent="0" algn="ctr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8. Elszámolással kapcsolatos jogsértések</a:t>
            </a:r>
          </a:p>
          <a:p>
            <a:pPr marL="0" indent="0" algn="just">
              <a:buNone/>
            </a:pPr>
            <a:r>
              <a:rPr lang="hu-H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Met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 3. § (1) bekezdés h) pont alapján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az ellenőrzés kiterjed a foglalkoztatásra irányuló jogviszony megszűnésével összefüggő – a munkavállalót megillető – igazolások kiállítására és kiadására, valamint a munkaviszony megszűnéséhez, megszüntetéséhez kapcsolódó elszámolás megtörténtére vonatkozó jogszabályok rendelkezéseinek megtartására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lvl="0" indent="0" algn="just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Munkaviszony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megszűnésével kapcsolatos elszámolási illetve igazolási mulasztások miatt 33 munkáltatót és 53 munkavállalót érintően volt szükséges intézkednie a munkaügyi hatóságnak; egyszerűsített foglalkoztatásra irányuló jogviszony megszűnésével összefüggő elszámolási kötelezettség megsértése miatt 47 foglalkoztató és 96 munkavállaló esetében hoztunk intézkedéseket. 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munkáltató pedig köteles a munkaviszony felmondással történő megszüntetésekor legkésőbb az utolsó munkában töltött naptól, egyébként legkésőbb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 munkaviszony megszűnésétől számított ötödik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munkanapon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 munkavállaló részére kifizetni a munkabérét, egyéb járandóságait, valamint ki kell adnia a munkaviszonyra vonatkozó szabályban és egyéb jogszabályokban előírt igazolásokat.</a:t>
            </a:r>
          </a:p>
          <a:p>
            <a:endParaRPr lang="hu-HU" b="1" dirty="0"/>
          </a:p>
          <a:p>
            <a:pPr algn="just"/>
            <a:endParaRPr lang="hu-H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3032752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493949"/>
            <a:ext cx="8596668" cy="4547413"/>
          </a:xfrm>
        </p:spPr>
        <p:txBody>
          <a:bodyPr>
            <a:normAutofit/>
          </a:bodyPr>
          <a:lstStyle/>
          <a:p>
            <a:pPr algn="just"/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 kifizetés összegét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érintően a vizsgálat az alábbiakra terjed ki:</a:t>
            </a:r>
          </a:p>
          <a:p>
            <a:pPr marL="0" lvl="0" indent="0" algn="just">
              <a:buNone/>
            </a:pP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a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jogszabályban meghatározott összegű munkabér kifizetésének teljesítése (kötelező legkisebb munkabér/minimálbér, garantált bérminimum, kollektív szerződés szerinti munkabér mértékéig),</a:t>
            </a:r>
          </a:p>
          <a:p>
            <a:pPr marL="0" lvl="0" indent="0" algn="just">
              <a:buNone/>
            </a:pP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a különböző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jogcímen járó pótlékok (rendkívüli munkavégzés, műszakpótlék, éjszakai munkavégzésért járó pótlék, vasárnapi pótlék, munkaszüneti napon történő munkavégzésért járó pótlék, pihenőnapi munkavégzésért járó pótlék)</a:t>
            </a:r>
          </a:p>
          <a:p>
            <a:pPr marL="0" indent="0" algn="just">
              <a:buNone/>
            </a:pP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a szabadság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pénzbeli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megváltása.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117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15971" y="1622738"/>
            <a:ext cx="8596668" cy="461180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Ellenőrzési tárgykörök</a:t>
            </a:r>
          </a:p>
          <a:p>
            <a:pPr algn="just"/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munkaügyi ellenőrzésről szóló 1996. évi LXXV. törvény (</a:t>
            </a:r>
            <a:r>
              <a:rPr lang="hu-HU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Met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.)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3. § (1) bekezdése szerint a munkaügyi ellenőrzés kiterjed</a:t>
            </a:r>
            <a:r>
              <a:rPr lang="hu-HU" sz="2000" u="sng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foglalkoztatásra irányuló jogviszony létesítéséhez szükséges jognyilatkozat alakszerűségére, a munkavállalói jogalanyisággal kapcsolatos életkori feltételekre (ideértve a gyermekmunka tilalmát is), továbbá a munkaszerződés lényeges tartalmi elemeire és a foglalkoztató írásbeli tájékoztatási kötelezettségére (ideértve a jogosultnak az Mt. 297. §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-a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szerinti tájékoztatási kötelezettségét is) vonatkozó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rendelkezésekre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b) a foglalkoztatásra irányuló jogviszony létesítésével, megszűnésével, megszüntetésével összefüggő bejelentési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kötelezettségre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97286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232229"/>
            <a:ext cx="8596668" cy="5809133"/>
          </a:xfrm>
        </p:spPr>
        <p:txBody>
          <a:bodyPr/>
          <a:lstStyle/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 munkaviszony megszüntetése esetén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kiadandó fontosabb 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igazolások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hu-H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 álláskeresési járadék megállapításához szükséges igazolás; </a:t>
            </a:r>
            <a:endParaRPr lang="hu-H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 személyi jövedelemadó igazolás, adó és adóelőleg levonásról; </a:t>
            </a:r>
            <a:endParaRPr lang="hu-H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 társadalombiztosítási igazolás; </a:t>
            </a:r>
            <a:endParaRPr lang="hu-H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 a bírósági végrehajtásról szóló 1994. évi LIII. törvény 78. §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-a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alapján a munkabért terhelő tartozás; </a:t>
            </a:r>
            <a:endParaRPr lang="hu-H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 szakmai gyakorlat igazolása; </a:t>
            </a:r>
            <a:endParaRPr lang="hu-H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 letiltásról szóló fizetési meghagyás, fizetési felszólítás, letiltó végzés; 7. igazolás a tárgyévben fennállt biztosítási idő tartalmáról, a levont járulékokról és tagdíjról, a foglalkoztató által megfizetett egészségbiztosítási járulék összegéről és azok alapjáról; 8. adatlap a bírósági határozattal meghatározott tartási kötelezettségről.</a:t>
            </a:r>
          </a:p>
          <a:p>
            <a:pPr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4019785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5"/>
          <p:cNvSpPr>
            <a:spLocks noGrp="1"/>
          </p:cNvSpPr>
          <p:nvPr>
            <p:ph idx="1"/>
          </p:nvPr>
        </p:nvSpPr>
        <p:spPr>
          <a:xfrm>
            <a:off x="909153" y="0"/>
            <a:ext cx="8596668" cy="791406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u-HU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IV. </a:t>
            </a:r>
            <a:endParaRPr lang="hu-HU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hu-HU" sz="2500" b="1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munkavédelmi </a:t>
            </a:r>
            <a:r>
              <a:rPr lang="hu-HU" sz="2500" b="1" dirty="0">
                <a:latin typeface="Arial" panose="020B0604020202020204" pitchFamily="34" charset="0"/>
                <a:cs typeface="Arial" panose="020B0604020202020204" pitchFamily="34" charset="0"/>
              </a:rPr>
              <a:t>hatóságra vonatkozó alapvető szabályok</a:t>
            </a:r>
          </a:p>
          <a:p>
            <a:pPr marL="0" indent="0" algn="just">
              <a:buNone/>
            </a:pPr>
            <a:endParaRPr lang="hu-H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Munkavédelmi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hatáskörben 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hatóság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célja az egészséget nem veszélyeztető és biztonságos munkavégzés követelményeinek az ellenőrzése és előmozdítása. </a:t>
            </a: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munkavédelemről az 1993. évi XCIII. törvény (Mvt.) rendelkezik, amely leszögezi, hogy:</a:t>
            </a:r>
          </a:p>
          <a:p>
            <a:pPr lvl="0" algn="just"/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 munkáltató felelős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az egészséget nem veszélyeztető és biztonságos munkavégzés követelményeinek megvalósításáért,</a:t>
            </a:r>
          </a:p>
          <a:p>
            <a:pPr lvl="0"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az egészséget nem veszélyeztető és biztonságos munkavégzés követelményei megvalósításának módját — a jogszabályok és a szabványok keretein belül — a munkáltató határozza meg,</a:t>
            </a:r>
          </a:p>
          <a:p>
            <a:pPr lvl="0"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 munkáltató felelős azért, hogy minden munkavállaló az általa értett nyelven ismerhesse meg az egészséget nem veszélyeztető és biztonságos munkavégzés reá vonatkozó szabályait.</a:t>
            </a:r>
          </a:p>
          <a:p>
            <a:pPr lvl="0"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85141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238260"/>
            <a:ext cx="8596668" cy="6619740"/>
          </a:xfrm>
        </p:spPr>
        <p:txBody>
          <a:bodyPr>
            <a:normAutofit lnSpcReduction="10000"/>
          </a:bodyPr>
          <a:lstStyle/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 munkavállalók munkavédelmi kötelezettségei nem érintik a munkáltató felelősségét. A munkáltatói feladatok teljesítésével összefüggésben keletkező költségeket és egyéb terheket nem szabad a munkavállalóra hárítani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Intézkedések</a:t>
            </a:r>
            <a:endParaRPr lang="hu-H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Az Mvt. 84. § (1) bekezdésében foglaltak szerint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 munkavédelmi hatóság jogosult:</a:t>
            </a: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hu-HU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    valamennyi munkahelyen – külön engedély nélkül – ellenőrzést tartani;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c) a munkabaleseteket – kivéve a közúti közlekedéssel kapcsolatosakat – és a fokozott expozíciós eseteket – a munkáltató ez irányú felelősségét nem érintve – kivizsgálni;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d) a munkáltatót felhívni az egészséget nem veszélyeztető és biztonságos munkavégzés követelményeinek teljesítésére;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e) a munkáltatót a feltárt hiányosságok meghatározott határidőn belül történő megszüntetésére kötelezni;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f) az egészséget nem veszélyeztető és biztonságos munkavégzésre vonatkozó előírások súlyos megszegésével foglalkoztatott munkavállalót a kifogásolt munkavégzéstől eltiltani;</a:t>
            </a:r>
          </a:p>
          <a:p>
            <a:pPr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47660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03031"/>
            <a:ext cx="8596668" cy="6581104"/>
          </a:xfrm>
        </p:spPr>
        <p:txBody>
          <a:bodyPr>
            <a:normAutofit/>
          </a:bodyPr>
          <a:lstStyle/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g) a munkavállaló egészségét, testi épségét fenyegető veszély esetén, határértéket meghaladó expozícióban, rákkeltő, mutagén, 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teratogén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hatású veszély előfordulásakor – annak elhárításáig –, vagy nem megfelelő védelmet nyújtó védőeszköz használatakor a veszélyes tevékenység, illetve üzem, üzemrész működésének, munkaeszköz, egyéni védőeszköz, veszélyes anyag vagy keverék használatának felfüggesztését elrendelni;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h) elrendelni a 23. § (2) bekezdése szerinti ellenőrzést;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i) a balesetet munkabalesetnek minősíteni, továbbá a munkabaleset bejelentését vagy kivizsgálását elrendelni, ha a bejelentést vagy a kivizsgálást elmulasztották, nem a jogszabályban foglaltaknak megfelelően végezték, vagy ha a munkáltató a balesetet jogszabályba ütköző módon nem tekinti munkabalesetnek;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j) a munkaeszköz és egyéni védőeszköz működését, használatát felfüggeszteni, ha az nem rendelkezik a 18. § (3)–(4) bekezdésében meghatározott okirattal;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6246664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41668"/>
            <a:ext cx="8596668" cy="6465193"/>
          </a:xfrm>
        </p:spPr>
        <p:txBody>
          <a:bodyPr>
            <a:normAutofit/>
          </a:bodyPr>
          <a:lstStyle/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k) a munkáltatót arra kötelezni, hogy az éjszakai munkavégzés keretében foglalkoztatott munkavállalói átlagos statisztikai létszámát, munkarendjét, az éjszakai munkavégzés körülményeire vonatkozó – a határozatban megjelölt egyéb – információkat, valamint a közölt adatokban, tényekben bekövetkező változást időszakonként bejelentse;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l) a munkahelyen tartózkodó személytől az ellenőrzéshez szükséges felvilágosítást kérni, valamint az ilyen személyt személyi azonossága igazolására felhívni;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m) az ellenőrzés lefolytatásának akadályozása esetén a rendőrség igénybevételére;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n) 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munkahigiénés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vizsgálatok elvégeztetését elrendelni.</a:t>
            </a:r>
          </a:p>
          <a:p>
            <a:pPr algn="just"/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2018. január 1-től hatályba lépett változás, hogy az intézkedési lehetőségek felsorolásából kikerült a 84. § (1) bekezdés a) pont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amely alapján korábban a munkavédelmi hatóság jogosult volt előzetes ellenőrzés és helyszíni vizsgálat nélkül:</a:t>
            </a:r>
          </a:p>
          <a:p>
            <a:pPr lvl="0"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hu-H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munkahelyek tekintetében a munkáltatót határozatban kötelezni, hogy írásban nyújtson tájékoztatást a megjelölt munkavédelmi követelmények teljesítéséről.</a:t>
            </a:r>
          </a:p>
          <a:p>
            <a:pPr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039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231821"/>
            <a:ext cx="8596668" cy="64523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Munkavédelmi bírság</a:t>
            </a: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Az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Mvt. 82. §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-ában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foglaltak szerint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 legsúlyosabb esetekben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, azaz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az egészséget nem veszélyeztető és biztonságos munkavégzésre vonatkozó követelmények teljesítését elmulasztó, és ezzel a munkavállaló életét, testi épségét vagy egészségét súlyosan veszélyeztető munkáltatóval szemben munkavédelmi bírság kiszabására kötelezett a hatóság. </a:t>
            </a: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munkavédelmi bírságról a munkavédelmi bírság mértékére és kiszabására vonatkozó részletes szabályokról szóló 273/2011. (XII. 20.) Korm. rendelet rendelkezik. Ezen jogszabály továbbra is részletesen meghatározza a munkavédelmi bírság mértékét és kiszabási szempontjait az 50.000,- Ft-os alapösszeg, valamint a normasértések számához, a súlyos veszélyeztetés időtartamához, különféle eredményekhez, súlyosbító és enyhítő körülményekhez rendelt szorzók megállapításával.</a:t>
            </a:r>
          </a:p>
          <a:p>
            <a:pPr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22546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0"/>
            <a:ext cx="8466666" cy="68580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Közigazgatási bírság</a:t>
            </a:r>
            <a:endParaRPr lang="hu-HU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2016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 év július 8-tól bevezetésre került az Mvt.-be a 82/D. §, melynek (1) bekezdésében foglaltak szerint a munkavédelmi hatóság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közigazgatási bírsággal sújtja azt a természetes személyt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, aki a szervezett munkavégzés során: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munka egészséges és biztonságos végzésére, illetve annak ellenőrzésére vonatkozó szabályokat megszegi vagy feladatkörében e szabályok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végrehajtásnak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mellőzését eltűri,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b) a munkabalesettel kapcsolatban nyilvántartási, kivizsgálási, jegyzőkönyv-készítési és bejelentési kötelezettségét kellő időben nem teljesíti vagy valótlan adatot közöl, illetve a baleset valódi okát eltitkolja vagy feltárását megakadályozza,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c) a foglalkozási megbetegedéssel, fokozott expozíciós esettel kapcsolatos adatszolgáltatási kötelezettségét nem teljesíti vagy a foglalkozási megbetegedés, fokozott expozíció kivizsgálását akadályozza vagy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d) a munkáltató képviselőjeként a munkavédelmi képviselőt a munkavédelemre vonatkozó szabályban biztosított jogainak gyakorlásában akadályozza, illetve a munkavédelmi képviselővel szemben jogainak gyakorlása miatt hátrányos intézkedést tesz. </a:t>
            </a:r>
          </a:p>
          <a:p>
            <a:pPr marL="0" indent="0">
              <a:buNone/>
            </a:pP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77543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15910"/>
            <a:ext cx="8596668" cy="663261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A (2) bekezdés szerint az (1) bekezdés alapján kiszabott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bírság összege ötszázezer forintig terjedhet.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A közigazgatási bírság egy eljárásban, ugyanazon kötelezettség ismételt megszegése vagy más kötelezettségszegés esetén ismételten is kiszabható</a:t>
            </a:r>
            <a:r>
              <a:rPr lang="hu-H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hu-HU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2017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. évi CLXXIX. t</a:t>
            </a:r>
            <a:r>
              <a:rPr lang="hu-H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örvény 3. § (1):</a:t>
            </a:r>
            <a:r>
              <a:rPr lang="hu-H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hu-H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jogszabály bírság kiszabását teszi lehetővé – ide nem értve az eljárási bírságot -, a hatóság az eset összes körülményeire tekintettel dönt a bírság kiszabásáról és a bírság összegének meghatározásáról. Ennek keretében – jogszabály eltérő rendelkezése hiányában –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mérlegeli 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különösen:</a:t>
            </a:r>
          </a:p>
          <a:p>
            <a:pPr algn="just"/>
            <a:r>
              <a:rPr lang="hu-HU" sz="2200" i="1" dirty="0"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200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 jogsértéssel okozott hátrányt, ideértve a hátrány megelőzésével, elhárításával, helyreállításával kapcsolatban felmerült költségeket, illetve a jogsértéssel elért előny mértékét,</a:t>
            </a:r>
          </a:p>
          <a:p>
            <a:pPr algn="just"/>
            <a:r>
              <a:rPr lang="hu-HU" sz="2200" i="1" dirty="0"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 a jogsértéssel okozott hátrány visszafordíthatóságát,</a:t>
            </a:r>
          </a:p>
          <a:p>
            <a:pPr algn="just"/>
            <a:r>
              <a:rPr lang="hu-HU" sz="2200" i="1" dirty="0">
                <a:latin typeface="Arial" panose="020B0604020202020204" pitchFamily="34" charset="0"/>
                <a:cs typeface="Arial" panose="020B0604020202020204" pitchFamily="34" charset="0"/>
              </a:rPr>
              <a:t>c)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 a jogsértéssel érintettek körének nagyságát,</a:t>
            </a:r>
          </a:p>
          <a:p>
            <a:pPr algn="just"/>
            <a:r>
              <a:rPr lang="hu-HU" sz="2200" i="1" dirty="0">
                <a:latin typeface="Arial" panose="020B0604020202020204" pitchFamily="34" charset="0"/>
                <a:cs typeface="Arial" panose="020B0604020202020204" pitchFamily="34" charset="0"/>
              </a:rPr>
              <a:t>d)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 a jogsértő állapot időtartamát,</a:t>
            </a:r>
          </a:p>
          <a:p>
            <a:pPr algn="just"/>
            <a:r>
              <a:rPr lang="hu-HU" sz="2200" i="1" dirty="0">
                <a:latin typeface="Arial" panose="020B0604020202020204" pitchFamily="34" charset="0"/>
                <a:cs typeface="Arial" panose="020B0604020202020204" pitchFamily="34" charset="0"/>
              </a:rPr>
              <a:t>e)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 a jogsértő magatartás ismétlődését és gyakoriságát,</a:t>
            </a:r>
          </a:p>
          <a:p>
            <a:pPr algn="just"/>
            <a:r>
              <a:rPr lang="hu-HU" sz="2200" i="1" dirty="0">
                <a:latin typeface="Arial" panose="020B0604020202020204" pitchFamily="34" charset="0"/>
                <a:cs typeface="Arial" panose="020B0604020202020204" pitchFamily="34" charset="0"/>
              </a:rPr>
              <a:t>f)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 a jogsértést elkövető eljárást segítő, együttműködő magatartását, valamint</a:t>
            </a:r>
          </a:p>
          <a:p>
            <a:pPr algn="just"/>
            <a:r>
              <a:rPr lang="hu-HU" sz="2200" i="1" dirty="0">
                <a:latin typeface="Arial" panose="020B0604020202020204" pitchFamily="34" charset="0"/>
                <a:cs typeface="Arial" panose="020B0604020202020204" pitchFamily="34" charset="0"/>
              </a:rPr>
              <a:t>g)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 a jogsértést elkövető gazdasági súlyát.</a:t>
            </a:r>
          </a:p>
          <a:p>
            <a:pPr algn="just"/>
            <a:endParaRPr lang="hu-H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4195010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270457"/>
            <a:ext cx="8596668" cy="57709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 Ellenőrzés, eljárás</a:t>
            </a: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Mvt.83/D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 §</a:t>
            </a:r>
            <a:r>
              <a:rPr lang="hu-HU" sz="2000" u="sng" baseline="30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191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(1) A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munkavédelmi hatósági ellenőrzés határideje negyvenöt nap</a:t>
            </a:r>
          </a:p>
          <a:p>
            <a:pPr algn="just"/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munkabalesetekkel, foglalkozási megbetegedésekkel és fokozott expozíciós esetekkel,</a:t>
            </a:r>
          </a:p>
          <a:p>
            <a:pPr algn="just"/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a baleset munkabalesetnek minősítésével,</a:t>
            </a:r>
          </a:p>
          <a:p>
            <a:pPr algn="just"/>
            <a:r>
              <a:rPr lang="hu-HU" sz="2000" i="1" dirty="0">
                <a:latin typeface="Arial" panose="020B0604020202020204" pitchFamily="34" charset="0"/>
                <a:cs typeface="Arial" panose="020B0604020202020204" pitchFamily="34" charset="0"/>
              </a:rPr>
              <a:t>c)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a munkáltató és a munkahelyen munkát végző személy közötti munkavégzésre irányuló jogviszony szervezett munkavégzésnek történő minősítéséve kapcsolatban.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(2) A munkavédelmi hatósági ellenőrzés határideje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az (1) bekezdés által nem érintett esetekben 30 nap.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(3) A munkavédelmi hatóság </a:t>
            </a:r>
            <a:r>
              <a:rPr lang="hu-H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hivatalbóli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 eljárásának ügyintézési határideje 60 nap.</a:t>
            </a:r>
          </a:p>
          <a:p>
            <a:pPr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63239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12939" y="0"/>
            <a:ext cx="8596668" cy="68580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hu-HU" sz="2700" b="1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hu-HU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hu-HU" sz="2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hu-HU" sz="2700" b="1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munkavédelmi hatóság </a:t>
            </a:r>
            <a:r>
              <a:rPr lang="hu-HU" sz="2700" b="1" dirty="0">
                <a:latin typeface="Arial" panose="020B0604020202020204" pitchFamily="34" charset="0"/>
                <a:cs typeface="Arial" panose="020B0604020202020204" pitchFamily="34" charset="0"/>
              </a:rPr>
              <a:t>ellenőrzési tapasztalatai 2018. év 1-3. negyedéveiben    </a:t>
            </a:r>
          </a:p>
          <a:p>
            <a:pPr marL="0" indent="0" algn="ctr">
              <a:buNone/>
            </a:pPr>
            <a:r>
              <a:rPr lang="hu-H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Munkavédelmi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oktatással kapcsolatos hiányosságok</a:t>
            </a:r>
            <a:endParaRPr lang="hu-H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Munkavédelmi 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oktatással kapcsolatos hiányosságok miatt a munkavédelmi hatóságnak összesen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264 esetben volt szükséges intézkedést meghoznia</a:t>
            </a:r>
            <a:r>
              <a:rPr lang="hu-H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hu-H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Mvt.55. § (1)</a:t>
            </a:r>
            <a:r>
              <a:rPr lang="hu-HU" sz="2200" baseline="30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A munkáltatónak oktatás keretében gondoskodnia kell arról, hogy a munkavállaló</a:t>
            </a:r>
          </a:p>
          <a:p>
            <a:pPr algn="just"/>
            <a:r>
              <a:rPr lang="hu-HU" sz="2200" i="1" dirty="0"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munkába álláskor,</a:t>
            </a:r>
          </a:p>
          <a:p>
            <a:pPr algn="just"/>
            <a:r>
              <a:rPr lang="hu-HU" sz="2200" i="1" dirty="0"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munkahely vagy munkakör megváltozásakor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, valamint az egészséget nem veszélyeztető és biztonságos munkavégzés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követelményeinek változásakor,</a:t>
            </a:r>
          </a:p>
          <a:p>
            <a:pPr algn="just"/>
            <a:r>
              <a:rPr lang="hu-HU" sz="2200" i="1" dirty="0">
                <a:latin typeface="Arial" panose="020B0604020202020204" pitchFamily="34" charset="0"/>
                <a:cs typeface="Arial" panose="020B0604020202020204" pitchFamily="34" charset="0"/>
              </a:rPr>
              <a:t>c)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munkaeszköz átalakításakor vagy új munkaeszköz üzembe helyezésekor,</a:t>
            </a:r>
          </a:p>
          <a:p>
            <a:pPr algn="just"/>
            <a:r>
              <a:rPr lang="hu-HU" sz="2200" i="1" dirty="0">
                <a:latin typeface="Arial" panose="020B0604020202020204" pitchFamily="34" charset="0"/>
                <a:cs typeface="Arial" panose="020B0604020202020204" pitchFamily="34" charset="0"/>
              </a:rPr>
              <a:t>d)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új technológia bevezetésekor</a:t>
            </a:r>
          </a:p>
          <a:p>
            <a:pPr algn="just"/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elsajátítsa és a foglalkoztatás teljes időtartama alatt rendelkezzen az egészséget nem veszélyeztető és biztonságos munkavégzés elméleti és gyakorlati ismereteivel, megismerje a szükséges szabályokat, utasításokat és információkat. </a:t>
            </a:r>
            <a:r>
              <a:rPr lang="hu-H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Az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oktatás elvégzését a tematika megjelölésével és a résztvevők aláírásával ellátva írásban kell rögzíteni.</a:t>
            </a:r>
          </a:p>
          <a:p>
            <a:endParaRPr lang="hu-HU" dirty="0"/>
          </a:p>
          <a:p>
            <a:pPr marL="0" indent="0" algn="ctr">
              <a:buNone/>
            </a:pPr>
            <a:endParaRPr lang="hu-H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49623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e) a nők, a fiatalkorúak és a megváltozott munkaképességűek foglalkoztatásával kapcsolatos </a:t>
            </a:r>
            <a:r>
              <a:rPr lang="hu-H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jogszabályokra</a:t>
            </a:r>
            <a:endParaRPr lang="hu-H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f) a munka- és pihenőidőre az Mt. XI. fejezetében, valamint munkaviszonyra vonatkozó szabályban előírt </a:t>
            </a:r>
            <a:r>
              <a:rPr lang="hu-H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rendelkezésekre</a:t>
            </a:r>
            <a:endParaRPr lang="hu-H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g) a jogszabályban, kollektív szerződésben vagy a miniszter által az ágazatra, </a:t>
            </a:r>
            <a:r>
              <a:rPr lang="hu-HU" sz="2200" dirty="0" err="1">
                <a:latin typeface="Arial" panose="020B0604020202020204" pitchFamily="34" charset="0"/>
                <a:cs typeface="Arial" panose="020B0604020202020204" pitchFamily="34" charset="0"/>
              </a:rPr>
              <a:t>alágazatra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 kiterjesztett kollektív szerződésben megállapított munkabér mértékére, valamint a munkabér védelmére vonatkozó </a:t>
            </a:r>
            <a:r>
              <a:rPr lang="hu-H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rendelkezésekre</a:t>
            </a:r>
          </a:p>
          <a:p>
            <a:pPr algn="just"/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h) a foglalkoztatásra irányuló jogviszony megszűnésével összefüggő – a munkavállalót megillető – igazolások kiállítására és kiadására, valamint a munkaviszony megszűnéséhez, megszüntetéséhez kapcsolódó elszámolás megtörténtére vonatkozó jogszabályok </a:t>
            </a:r>
            <a:r>
              <a:rPr lang="hu-H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rendelkezéseire</a:t>
            </a:r>
            <a:endParaRPr lang="hu-H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hu-H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5100891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54546"/>
            <a:ext cx="8596668" cy="651671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Kockázatértékeléssel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kapcsolatos hiányosságok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Kockázatértékeléssel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kapcsolatos hiányosságok miatt a munkavédelmi hatóságnak összesen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739 esetben volt szükséges intézkedést meghoznia, ebből 461 esetben a veszélyes anyagok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alkalmazásából eredő kockázatok becslésével, értékelésével kapcsolatos szabályokat mulasztotta el teljesíteni a munkáltató. </a:t>
            </a:r>
          </a:p>
          <a:p>
            <a:pPr algn="just"/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Mvt.54. § (2)</a:t>
            </a:r>
            <a:r>
              <a:rPr lang="hu-HU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 munkáltatónak rendelkeznie kell kockázatértékeléssel,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amelyben köteles minőségileg, illetve szükség esetén mennyiségileg értékelni a munkavállalók egészségét és biztonságát veszélyeztető kockázatokat, különös tekintettel az alkalmazott munkaeszközökre, veszélyes anyagokra és keverékekre, a munkavállalókat érő terhelésekre, valamint a munkahelyek kialakítására. A kockázatértékelés során a munkáltató azonosítja a várható veszélyeket (veszélyforrásokat, veszélyhelyzeteket), valamint a veszélyeztetettek körét, felbecsüli a veszély jellege (baleset, egészségkárosodás) szerint a veszélyeztetettség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mértékét.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7598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03030"/>
            <a:ext cx="8596668" cy="675497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3) A munkáltató a kockázatértékelést, a kockázatkezelést és a megelőző intézkedések meghatározását – eltérő jogszabályi rendelkezés hiányában –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a tevékenység megkezdése előtt, azt követően indokolt esetben, de legalább 3 évente köteles elvégezni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. Az 56. §</a:t>
            </a:r>
            <a:r>
              <a:rPr lang="hu-HU" sz="2200" dirty="0" err="1">
                <a:latin typeface="Arial" panose="020B0604020202020204" pitchFamily="34" charset="0"/>
                <a:cs typeface="Arial" panose="020B0604020202020204" pitchFamily="34" charset="0"/>
              </a:rPr>
              <a:t>-ban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 meghatározottak a kockázatértékelésben rögzítésre kerülhetnek. Indokolt esetnek kell tekinteni</a:t>
            </a:r>
          </a:p>
          <a:p>
            <a:pPr algn="just"/>
            <a:r>
              <a:rPr lang="hu-HU" sz="2200" i="1" dirty="0"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 az alkalmazott tevékenység, technológia, munkaeszköz, munkavégzés módjának megváltozását,</a:t>
            </a:r>
          </a:p>
          <a:p>
            <a:pPr algn="just"/>
            <a:r>
              <a:rPr lang="hu-HU" sz="2200" i="1" dirty="0"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 minden olyan, az eredeti tevékenységgel összefüggő változtatást, amelynek eredményeképpen a munkavállalók egészségét, biztonságát meghatározó munkakörülményi tényezők megváltozhattak – ideértve a munkaklíma-, zaj-, rezgésterhelést, légállapotokat (gázállapotú, por, rost légszennyezők minőségi, illetve mennyiségi változást),</a:t>
            </a:r>
          </a:p>
          <a:p>
            <a:pPr algn="just"/>
            <a:r>
              <a:rPr lang="hu-HU" sz="2200" i="1" dirty="0">
                <a:latin typeface="Arial" panose="020B0604020202020204" pitchFamily="34" charset="0"/>
                <a:cs typeface="Arial" panose="020B0604020202020204" pitchFamily="34" charset="0"/>
              </a:rPr>
              <a:t>c)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 az alkalmazott tevékenység, technológia, munkaeszköz, munkavégzés módjának hiányosságával összefüggésben bekövetkezett munkabaleset, fokozott expozíció, illetve foglalkozási megbetegedés előfordulását, továbbá</a:t>
            </a:r>
          </a:p>
          <a:p>
            <a:pPr algn="just"/>
            <a:r>
              <a:rPr lang="hu-HU" sz="2200" i="1" dirty="0">
                <a:latin typeface="Arial" panose="020B0604020202020204" pitchFamily="34" charset="0"/>
                <a:cs typeface="Arial" panose="020B0604020202020204" pitchFamily="34" charset="0"/>
              </a:rPr>
              <a:t>d)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 ha a kockázatértékelés a külön jogszabályban meghatározott szempontra nem terjedt ki.</a:t>
            </a:r>
          </a:p>
          <a:p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 A kockázatértékelés dokumentumát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a munkáltató köteles a külön jogszabályban foglaltak szerint, de legalább 5 évig megőrizni.</a:t>
            </a:r>
          </a:p>
          <a:p>
            <a:endParaRPr lang="hu-H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hu-H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82954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0"/>
            <a:ext cx="8596668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Egyéni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védőeszköz juttatási rend hiánya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munkavédelmi hatóság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160 esetben intézkedett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arra tekintettel, hogy a munkáltató nem határozta meg az egyéni védőeszköz juttatás belső rendjét.</a:t>
            </a: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Mvt.56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 §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Az egyéni védőeszköz juttatásának belső rendjét a munkáltató írásban határozza meg.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E feladat ellátása munkabiztonsági és munkaegészségügyi szaktevékenységnek minősül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Amennyiben megelőző műszaki, illetve szervezési intézkedésekkel az egészséget nem veszélyeztető  és biztonságos munkavégzés nem valósítható meg, a kockázatok egészséget nem veszélyeztető mértékűre csökkentése érdekében a védelmet nyújtó egyéni védőeszközöket meg kell határozni, azokkal a munkavállalókat el kell látni, rendeltetésszerű használatukra a munkavállalókat ki kell oktatni és az egyéni védőeszközök rendeltetésszerű használatát meg kell követelni.</a:t>
            </a:r>
          </a:p>
          <a:p>
            <a:pPr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1552824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0"/>
            <a:ext cx="8596668" cy="68579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Munkaköri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alkalmassági vélemény hiánya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munkavédelmi hatóság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előzetes munkaköri alkalmassági vélemény hiánya miatt 89 esetben, időszakos munkaköri alkalmassági vélemény hiányára tekintettel 234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esetben hozott intézkedést. </a:t>
            </a: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munkaköri, szakmai, illetve személyi higiénés alkalmasság orvosi vizsgálatáról és véleményezéséről szóló 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33/1998. (VI. 24.) NM rendelet meghatározza a munkaköri alkalmasság előzetes, időszakos, valamint soron kívüli vizsgálatának feltételeit és szabályait.</a:t>
            </a: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Tapasztalataink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szerint a legtöbb hiányosság azért merül fel, mert a munkáltatóknak nem kísérik megfelelőn figyelemmel az alkalmassági vélemény érvényességi idejét. </a:t>
            </a:r>
          </a:p>
          <a:p>
            <a:pPr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15441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0"/>
            <a:ext cx="8596668" cy="68580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 Leesés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és beesés veszélyei, egyéni védőeszközök hiánya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munkavédelmi hatóságnak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leesés és beesés veszélyeinek fennállta miatt 197 esetben volt szükséges intézkedést hoznia; egyéni védőeszköz hiánya miatt 144 alkalommal, a rendelkezésre álló egyéni védőeszköz használata mellőzésének eltűrése miatt 12 esetben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hozott intézkedést a hatóság. </a:t>
            </a:r>
            <a:endParaRPr lang="hu-H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 munkavállalók munkahelyen történő egyéni védőeszköz használatának minimális biztonsági és egészségvédelmi követelményeiről szóló 5/1999. (XII. 22.) EüM rendelet 3. § (1) bekezdése szerint amennyiben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megelőző műszaki, illetve szervezési intézkedések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kel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az egészséget nem veszélyeztető és biztonságos munkavégzés nem valósítható meg, a kockázatok egészséget nem veszélyeztető mértékűre csökkentése érdekében a munkáltató a munkavállalókat a kockázatokkal szemben védelmet nyújtó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védőeszközzel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látja el és ellenőrzi azok rendeltetésszerű használatát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Leesés elleni védelem szükséges: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- a munkavégzés magassága meghaladja a 2 m-t;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- a munkahely vagy a közlekedési út víz vagy más olyan anyag fölött vagy mellett oly módon helyezkedik el, hogy a belefulladás lehetősége fennáll;</a:t>
            </a:r>
          </a:p>
          <a:p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11902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28849" y="0"/>
            <a:ext cx="8596668" cy="68580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födémek, tetők, mennyezetek, felülvilágítók, </a:t>
            </a:r>
            <a:r>
              <a:rPr lang="hu-H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aknák 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építésekor;</a:t>
            </a:r>
          </a:p>
          <a:p>
            <a:pPr algn="just"/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- a 2 m magasságot feletti tetőn végzendő munkáknál és a hozzá vezető utakon;</a:t>
            </a:r>
          </a:p>
          <a:p>
            <a:pPr algn="just"/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a földmunkák végzése </a:t>
            </a:r>
            <a:r>
              <a:rPr lang="hu-H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során.</a:t>
            </a:r>
          </a:p>
          <a:p>
            <a:pPr marL="0" indent="0" algn="just">
              <a:buNone/>
            </a:pPr>
            <a:endParaRPr lang="hu-HU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hu-H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 Villamossági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érintésvédelmi hiányosságok</a:t>
            </a:r>
            <a:endParaRPr lang="hu-H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munkavédelmi hatóság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létesítmények érintésvédelme tekintetében 463 esetben, munkaeszközök érintésvédelmi hiányossága miatt 318 esetben, villamos hosszabbítók és tápkábelek hiányosságai okán 195 esetben 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hozott intézkedést</a:t>
            </a:r>
            <a:r>
              <a:rPr lang="hu-H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A kisfeszültségű erősáramú villamos berendezés (a továbbiakban: villamos berendezés) közvetett érintés elleni védelmének, valamint az érintésvédelmi berendezés megfelelőségének ellenőrző felülvizsgálatairól szerelői ellenőrzés, illetve szabványossági felülvizsgálat keretében kell gondoskodni.</a:t>
            </a:r>
          </a:p>
          <a:p>
            <a:pPr algn="just"/>
            <a:r>
              <a:rPr lang="hu-H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Az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időszakos ellenőrző felülvizsgálatot szerelői ellenőrzéssel legalább évente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 kell elvégezni kéziszerszámokon és hordozható biztonsági transzformátorokon, a Kommunális- és Lakóépületek Érintésvédelmi Szabályzatáról szóló 8/1981. (XII. 27.) </a:t>
            </a:r>
            <a:r>
              <a:rPr lang="hu-HU" sz="2200" dirty="0" err="1">
                <a:latin typeface="Arial" panose="020B0604020202020204" pitchFamily="34" charset="0"/>
                <a:cs typeface="Arial" panose="020B0604020202020204" pitchFamily="34" charset="0"/>
              </a:rPr>
              <a:t>IpM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 rendelet (a továbbiakban: KLÉSZ) alkalmazási körébe tartozó villamos berendezéseken hatévente.</a:t>
            </a:r>
          </a:p>
          <a:p>
            <a:pPr algn="just"/>
            <a:endParaRPr lang="hu-H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sz="2800" dirty="0"/>
          </a:p>
          <a:p>
            <a:endParaRPr lang="hu-HU" sz="2800" dirty="0"/>
          </a:p>
          <a:p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250025893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0"/>
            <a:ext cx="8596668" cy="685799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hu-H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7. Munkaeszközökkel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kapcsolatos hiányosságok</a:t>
            </a:r>
          </a:p>
          <a:p>
            <a:pPr algn="just"/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A munkavédelmi hatóság a munkaeszköz nem megfelelő állapota, illetve a karbantartás hiánya miatt 204 esetben intézkedett.</a:t>
            </a:r>
          </a:p>
          <a:p>
            <a:pPr algn="just"/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Munkaeszköz: minden gép, készülék, szerszám vagy berendezés, amelyet a munkavégzés során alkalmaznak, vagy azzal összefüggésben használnak (kivéve: az egyéni védőeszköz).</a:t>
            </a:r>
          </a:p>
          <a:p>
            <a:pPr algn="just"/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A munkaeszközökre a speciális rendelkezéseket a munkaeszközök és használatuk biztonsági és egészségügyi követelményeinek minimális szintjéről szóló 10/2016. (IV.5) NGM rendelet tartalmazza.</a:t>
            </a:r>
          </a:p>
          <a:p>
            <a:pPr algn="just"/>
            <a:r>
              <a:rPr lang="hu-H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munkaeszköznek teljes élettartalma alatt meg kell felelnie az egészséget nem veszélyeztető és biztonságos munkavégzés követelményeinek. 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Ennek érdekében a munkaeszközöket a munkáltatónak karban kell tartania. </a:t>
            </a:r>
          </a:p>
          <a:p>
            <a:pPr algn="just"/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 Veszélyes munkaeszköz: az 5/1993. (XII. 26) MüM rendelet 1/a. és 1/b. számú mellékletei tartalmazzák a veszélyes munkaeszközök jegyzékét. Ezeken kívül a munkáltató saját hatáskörében is veszélyesnek minősíthet munkaeszközöket. </a:t>
            </a:r>
          </a:p>
          <a:p>
            <a:pPr algn="just"/>
            <a:r>
              <a:rPr lang="hu-H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veszélyes munkaeszközöket üzembe kell helyezni (munkavédelmi szempontú előzetes vizsgálat) és el kell végezni az időszakos biztonsági felülvizsgálatot. </a:t>
            </a:r>
          </a:p>
          <a:p>
            <a:pPr algn="just"/>
            <a:r>
              <a:rPr lang="hu-H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veszélyes munkaeszközt kizárólag annak kezelője használhatja. Ennek betartatása a munkáltató </a:t>
            </a:r>
            <a:r>
              <a:rPr lang="hu-H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kötelezettsége.</a:t>
            </a:r>
            <a:endParaRPr lang="hu-H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hu-H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5588925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0"/>
            <a:ext cx="8596668" cy="6858000"/>
          </a:xfrm>
        </p:spPr>
        <p:txBody>
          <a:bodyPr/>
          <a:lstStyle/>
          <a:p>
            <a:pPr marL="0" indent="0" algn="ctr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8. Védőburkolatok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, védőberendezések hiányosságai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munkavédelmi hatóságnak védőburkolati hiányosságok miatt 589 esetben, védőberendezések hiánya illetve működésképtelensége okán 153 esetben volt szükséges intézkedést hoznia. </a:t>
            </a:r>
            <a:endParaRPr lang="hu-HU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hiányzó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törött, hiányos 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védőburkolatok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nem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működőképes vagy kiiktatott 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védőberendezések,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az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illetéktelen hozzáférés, kezelés kizárásának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elmulasztása, a vészkikapcsoló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berendezés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hiánya sok esetben hiányosságként kerültek feltárásra, többször bekövetkezett balesetek okaiként is.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Ezen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hiányosságok különösen gyakran fordulnak elő a f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émfeldolgozó, valamint a fafeldolgozó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iparágakban. </a:t>
            </a:r>
          </a:p>
          <a:p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dirty="0"/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3648064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0"/>
            <a:ext cx="8596668" cy="68580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hu-H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9.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hu-H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Építőipari tapasztalatok</a:t>
            </a:r>
            <a:endParaRPr lang="hu-HU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leesés </a:t>
            </a:r>
            <a:r>
              <a:rPr lang="hu-H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elleni védelem sokszor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nincs kiépítve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, a védőkorlátot esetenként csak ott helyezik el, ahol az építési területen megközelítésekor már látszik. </a:t>
            </a:r>
            <a:endParaRPr lang="hu-HU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Jellemző 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hiányosság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az egyéni védőeszközök használatának elmulasztása.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 Munkáltatói kötelességként a használatra kötelezést a helyszínen lévő építésvezető sok esetben</a:t>
            </a:r>
            <a:r>
              <a:rPr lang="hu-H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eltűri.</a:t>
            </a:r>
          </a:p>
          <a:p>
            <a:pPr algn="just"/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hu-H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Ellenőrzések 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alkalmával több esetben fordult elő, hogy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a villamos hosszabbítókat mechanikai védelem nélkül,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 botlás veszélyesen, az építési terület közlekedési útján helyezték el. </a:t>
            </a:r>
          </a:p>
          <a:p>
            <a:pPr algn="just"/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Több esetben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az ideiglenes villamos hálózatot áram-védőkapcsolóval nem rendelkező végponthoz csatlakoztatták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, vagy az ideiglenes villamos elosztószekrényben lévő áram-védőkapcsoló működési próbáját nem végezték el az előírásoknak megfelelően. </a:t>
            </a:r>
          </a:p>
          <a:p>
            <a:pPr algn="just"/>
            <a:r>
              <a:rPr lang="hu-H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munkavédelmi oktatás általánosságban megtörténik, de a munkavállalókkal a folyamatosan változó munkaterületen a jelentősebb munkavédelmet érintő módosítást követően (mint pl.: egy toronydaru telepítése után) gyakran elmarad az oktatás.</a:t>
            </a:r>
          </a:p>
          <a:p>
            <a:pPr algn="just"/>
            <a:r>
              <a:rPr lang="hu-H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Az 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építőiparban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kevés figyelmet fordítanak a gépek, berendezések karbantartására.</a:t>
            </a:r>
          </a:p>
          <a:p>
            <a:endParaRPr lang="hu-HU" sz="2000" dirty="0"/>
          </a:p>
          <a:p>
            <a:pPr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3934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0"/>
            <a:ext cx="8596668" cy="685799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Az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emelőgépeknél leggyakrabban a kezelői jogosultság hiánya fordult elő, a munkáltatók nem jól mérték fel az emelőgép használatából eredő veszélyeket, 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ezért nem tartották fontosnak a kezelői jogosultság meglétét, sem az emelőgép naplót. </a:t>
            </a:r>
            <a:endParaRPr lang="hu-HU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További 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probléma, hogy az emelőgépek üzembe helyezése megtörténik, de utána az időszakos biztonsági felülvizsgálat, illetve a szerkezeti-és fővizsgálat több esetben elmarad.</a:t>
            </a:r>
          </a:p>
          <a:p>
            <a:pPr algn="just"/>
            <a:endParaRPr lang="hu-H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hu-H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10. Feldolgozóipari tapasztalatok</a:t>
            </a:r>
            <a:endParaRPr lang="hu-H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Több 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helyen is probléma, hogy a munkaköri alkalmasság orvosi vizsgálatainak rendjében nem szabályozzák le a vizsgálatok irányát. Problémaként jelentkezett esetenként az is, hogy a munkavédelmi szakember nincs tisztában az orvosi szakkifejezésekkel, a foglalkozás-egészségügyi orvos nem segített ebben.</a:t>
            </a:r>
          </a:p>
          <a:p>
            <a:pPr algn="just"/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hu-H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gy 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varrodánál tapasztaltuk, hogy télen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nem fűtöttek 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a munkateremben, a lecsökkent létszámra hivatkozva. Így télen a szabászteremben +6</a:t>
            </a:r>
            <a:r>
              <a:rPr lang="hu-HU" sz="2200" baseline="300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C volt. </a:t>
            </a:r>
          </a:p>
          <a:p>
            <a:pPr algn="just"/>
            <a:r>
              <a:rPr lang="hu-H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Másik 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feldolgozóipari vállalkozásnál, ahol szűrőkhöz gyártottak alkatrészeket, (szabtak, varrtak, ragasztottak) </a:t>
            </a:r>
            <a:r>
              <a:rPr lang="hu-HU" sz="2200" b="1" dirty="0">
                <a:latin typeface="Arial" panose="020B0604020202020204" pitchFamily="34" charset="0"/>
                <a:cs typeface="Arial" panose="020B0604020202020204" pitchFamily="34" charset="0"/>
              </a:rPr>
              <a:t>nem voltak a helyszínen munkavédelmi dokumentumok</a:t>
            </a:r>
            <a:r>
              <a:rPr lang="hu-HU" sz="2200" dirty="0">
                <a:latin typeface="Arial" panose="020B0604020202020204" pitchFamily="34" charset="0"/>
                <a:cs typeface="Arial" panose="020B0604020202020204" pitchFamily="34" charset="0"/>
              </a:rPr>
              <a:t>: a belső számítógépes hálózaton lehetett elérni a dokumentumokat, de kizárólag csak akkor, ha ezt a budapesti központ hozzáférhetővé tette.</a:t>
            </a:r>
          </a:p>
          <a:p>
            <a:pPr algn="just"/>
            <a:endParaRPr lang="hu-H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hu-H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495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545465"/>
            <a:ext cx="8596668" cy="4893971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hu-HU" sz="2600" dirty="0">
                <a:latin typeface="Arial" panose="020B0604020202020204" pitchFamily="34" charset="0"/>
                <a:cs typeface="Arial" panose="020B0604020202020204" pitchFamily="34" charset="0"/>
              </a:rPr>
              <a:t>i) a harmadik országbeli állampolgárok magyarországi foglalkoztatásának engedélyezésére, illetve a harmadik országbeli és a szabad mozgás és tartózkodás jogával rendelkező állampolgárok foglalkoztatására vonatkozó </a:t>
            </a:r>
            <a:r>
              <a:rPr lang="hu-H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jogszabályokra</a:t>
            </a:r>
            <a:endParaRPr lang="hu-H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600" dirty="0">
                <a:latin typeface="Arial" panose="020B0604020202020204" pitchFamily="34" charset="0"/>
                <a:cs typeface="Arial" panose="020B0604020202020204" pitchFamily="34" charset="0"/>
              </a:rPr>
              <a:t>k) a munkaerő-kölcsönzésre vonatkozó, valamint a munkaerő-kölcsönzési tevékenység végzésére jogosító </a:t>
            </a:r>
            <a:r>
              <a:rPr lang="hu-H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jogszabályokra</a:t>
            </a:r>
            <a:endParaRPr lang="hu-H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600" dirty="0">
                <a:latin typeface="Arial" panose="020B0604020202020204" pitchFamily="34" charset="0"/>
                <a:cs typeface="Arial" panose="020B0604020202020204" pitchFamily="34" charset="0"/>
              </a:rPr>
              <a:t>o) a teljesítménykövetelmény megállapítása tekintetében az előzetes foglalkoztatói eljárás lefolytatásának </a:t>
            </a:r>
            <a:r>
              <a:rPr lang="hu-HU" sz="2600" dirty="0" err="1">
                <a:latin typeface="Arial" panose="020B0604020202020204" pitchFamily="34" charset="0"/>
                <a:cs typeface="Arial" panose="020B0604020202020204" pitchFamily="34" charset="0"/>
              </a:rPr>
              <a:t>tényére</a:t>
            </a:r>
            <a:r>
              <a:rPr lang="hu-HU" sz="2600" dirty="0">
                <a:latin typeface="Arial" panose="020B0604020202020204" pitchFamily="34" charset="0"/>
                <a:cs typeface="Arial" panose="020B0604020202020204" pitchFamily="34" charset="0"/>
              </a:rPr>
              <a:t>, valamint a teljesítménykövetelmény és a teljesítménybér-tényezők alkalmazása előtti közlésére vonatkozó </a:t>
            </a:r>
            <a:r>
              <a:rPr lang="hu-H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szabályokra</a:t>
            </a:r>
            <a:endParaRPr lang="hu-H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600" dirty="0">
                <a:latin typeface="Arial" panose="020B0604020202020204" pitchFamily="34" charset="0"/>
                <a:cs typeface="Arial" panose="020B0604020202020204" pitchFamily="34" charset="0"/>
              </a:rPr>
              <a:t>r) a harmadik országbeli állampolgár és a szabad mozgás és tartózkodás jogával rendelkező személy magyarországi foglalkoztatásának bejelentésére vonatkozó </a:t>
            </a:r>
            <a:r>
              <a:rPr lang="hu-H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jogszabályokra</a:t>
            </a:r>
            <a:endParaRPr lang="hu-H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600" dirty="0">
                <a:latin typeface="Arial" panose="020B0604020202020204" pitchFamily="34" charset="0"/>
                <a:cs typeface="Arial" panose="020B0604020202020204" pitchFamily="34" charset="0"/>
              </a:rPr>
              <a:t>s)</a:t>
            </a:r>
            <a:r>
              <a:rPr lang="hu-HU" sz="26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600" dirty="0">
                <a:latin typeface="Arial" panose="020B0604020202020204" pitchFamily="34" charset="0"/>
                <a:cs typeface="Arial" panose="020B0604020202020204" pitchFamily="34" charset="0"/>
              </a:rPr>
              <a:t>a harmadik országbeli állampolgárok beutazásáról és tartózkodásáról szóló 2007. évi II. törvény (a továbbiakban: </a:t>
            </a:r>
            <a:r>
              <a:rPr lang="hu-HU" sz="2600" dirty="0" err="1">
                <a:latin typeface="Arial" panose="020B0604020202020204" pitchFamily="34" charset="0"/>
                <a:cs typeface="Arial" panose="020B0604020202020204" pitchFamily="34" charset="0"/>
              </a:rPr>
              <a:t>Harm.tv</a:t>
            </a:r>
            <a:r>
              <a:rPr lang="hu-HU" sz="2600" dirty="0">
                <a:latin typeface="Arial" panose="020B0604020202020204" pitchFamily="34" charset="0"/>
                <a:cs typeface="Arial" panose="020B0604020202020204" pitchFamily="34" charset="0"/>
              </a:rPr>
              <a:t>.) 71. § (1), (2), és (8) bekezdése szerinti kötelezettségek foglalkoztató </a:t>
            </a:r>
            <a:r>
              <a:rPr lang="hu-H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általi megtartására</a:t>
            </a:r>
            <a:r>
              <a:rPr lang="hu-HU" sz="2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hu-H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8458788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"/>
            <a:ext cx="8596668" cy="6041362"/>
          </a:xfrm>
        </p:spPr>
        <p:txBody>
          <a:bodyPr/>
          <a:lstStyle/>
          <a:p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Feldolgozóiparban tapasztalt hiányosságok voltak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gatter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 fűrész burkolatának működés közbeni eltávolíthatósága, lánchajtás hiányos burkolata, dagasztógép hiányos védőráccsal történő használata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veszélyes anyagoknál gyakori volt az egyéni védőeszköz hiánya és a nem megfelelő 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tároló </a:t>
            </a:r>
            <a:r>
              <a:rPr lang="hu-HU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edényzet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hu-HU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Veszélyes anyagokkal, és porokkal dolgozó feldolgozóipari cégeket is ellenőriztünk az évben. Az ellenőrzések során több esetben is arra kellett intézkedni, hogy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végezzék el a jogszabályban előírt légtérméréseket, valamint, hogy végezzék el a szellőző és elszívó berendezések munkavédelmi szempontú üzembe helyezését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Előfordult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, hogy a bútorgyár munkaterületén gyakorlati oktatáson résztvevő tanulók részére a munkáltató nem biztosított egyéni védőeszközöket, a munkahelyi kockázatértékelésben nem kerültek megnevezésre tanulók a veszélyeztetettek körében. A tanulók az anyagmozgatáshoz saját sportcipőjüket viselték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hu-HU" dirty="0"/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9339200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0"/>
            <a:ext cx="8596668" cy="60413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 Gépipari tapasztalatok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leggyakoribb szabálytalanságok a burkolati hiányosságok és a biztonsági berendezések kiiktatása voltak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kezelőelemek kialakítására illetve jelölésére a korábbiakhoz képest kevesebbszer kellett intézkedni.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 Az ellenőrzések általános tapasztalata, hogy a munkavédelemről szóló  törvény meghatározása szerint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veszélyesnek nem minősülő munkaeszközök állapotára kevésbé figyelnek a munkáltatók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 Különöses igaz az állítás a kollektív használatra átadott munkaeszközök esetében. Az oszlopos fúróknak, állványos köszörűknek, lemezollóknak rendszerint „nincs gazdája”. Mindenki használja az eszközöket, de a tisztítási, karbantartási feladatok kimaradnak a munkafolyamat befejező lépéseként. A bekövetkezett munkabalesetek előzményei vagy kiváltó okai között többször is előfordult a sérült, vagy szennyezett szerszám.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Fordított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 helyzet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 veszélyes munkaeszközök esetében. Itt nem a rendeltetésszerű használat során következnek be személyi sérüléssel járó balesetek, hanem az összeszerelés, valamint karbantartások és javítások alkalmával.</a:t>
            </a:r>
          </a:p>
          <a:p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0092987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03031"/>
            <a:ext cx="8596668" cy="5938331"/>
          </a:xfrm>
        </p:spPr>
        <p:txBody>
          <a:bodyPr/>
          <a:lstStyle/>
          <a:p>
            <a:pPr marL="0" indent="0" algn="ctr">
              <a:buNone/>
            </a:pPr>
            <a:r>
              <a:rPr lang="hu-HU" b="1" dirty="0" smtClean="0"/>
              <a:t>12.  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Kereskedelmi tapasztalatok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kereskedelemben az induló és a kisebb vállalkozások ellenőrzése során találtunk többször hiányosságokat.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kereskedelemben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egyéni védőeszköz hiánya, orvosi alkalmassági vizsgálatok hiányai, elektromos veszélyek, árupolcok rögzítésének hiányai, és érintésvédelmi hiányosságok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fordultak leggyakrabban elő.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Ebben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az ágazatban fordul elő leggyakrabban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 munkavédelmi szaktevékenységet végzők foglalkoztatásának illetve megbízásának hiánya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2018. III. negyedévében kiemelt figyelmet fordítottunk a benzinkutakra. Ezek többsége jogkövető magatartást tanúsít: a rákkeltő anyaggal való foglalkoztatást bejelentik, a kockázatértékelésben ezt a veszélyt is figyelembe veszik. Azonban az ellenőrzések feltárták azt is, hogy az újonnan belépő benzinkút üzemeltetők nem mindegyike jelentette a rákkeltő anyaggal való foglalkoztatást, ezzel kapcsolatban intézkedést hoztunk. </a:t>
            </a:r>
          </a:p>
          <a:p>
            <a:pPr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401288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"/>
            <a:ext cx="8596668" cy="60413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13. Munkabalesetek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. évben szeptember 30-ig összesen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991 munkabaleset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került bejelentése Borsod-Abaúj-Zemplén megye területét érintően a Miskolci Járási Hivatalhoz, mint munkavédelmi hatósághoz; átlagban minden napra 3-tól több munkabaleset esik. </a:t>
            </a: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Fentiek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közül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2 halálos munkabaleset, 3 súlyos csonkulásos munkabaleset, 2 egyéb súlyos munkabaleset volt. 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Áramütés h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alálos munkabaleset, valamint súlyos csonkulásos baleset esetében is okként jelentkezett; a hatóság a nem balesethez kötődő tematikus ellenőrzései során a villamossági, érintésvédelmi hiányosságokat nagy számban tárja fel, és hoz intézkedéseket azok megszüntetésére. </a:t>
            </a:r>
          </a:p>
          <a:p>
            <a:pPr algn="just"/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Védőburkolatok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hiánya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csonkulásos súlyos, egyéb súlyos, és súlyosnak nem minősülő munkabalesetet több esetben okozott. A gépnek a védőburkolat nélküli forgómozgást végző része egyik esetben a munkavállaló kézfejét kapta be és roncsolta szét, másik alkalommal a ruhaujjba akadva a dolgozó teljes karját leszakította.</a:t>
            </a:r>
          </a:p>
          <a:p>
            <a:pPr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7330908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0"/>
            <a:ext cx="8596668" cy="6761407"/>
          </a:xfrm>
        </p:spPr>
        <p:txBody>
          <a:bodyPr>
            <a:normAutofit/>
          </a:bodyPr>
          <a:lstStyle/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Volt olyan eset is, hogy egy gépre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az ékszíjhajtás burkolatát nem helyezték vissza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, a gépet a azonban munkavállaló használni kezdte, a haját az ékszíjtárcsa behúzta, melynek következményeként a gép a fej egyik oldaláról tövestől kitépte a hajat, a hirtelen erős rántás során a munkavállalót megrántotta, aki ennek folytán nyakcsigolya törést szenvedett. </a:t>
            </a:r>
          </a:p>
          <a:p>
            <a:pPr algn="just"/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Építési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tevékenység során a kollektív védelem és egyidejűleg az egyéni védőeszközök hiánya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súlyos, és súlyosnak nem minősülő egyéb munkabalesetet több esetben okozott. Volt hogy családi ház tetőfelújítása közben 3 méter magasról esett le munkavállaló életveszélyes sérülésekkel, és volt olyan is, hogy több mint 7 méter magas csarnok tetejéről esett le a dolgozó, kiépített kollektív védelem és egyéni védőeszköz hiányában. A hatóság a több méter magasban, kollektív védelem és egyéni védőeszköz nélküli munkavégzés megszüntetése iránt több esetben intézkedést hozott baleset bekövetkezése hiányában, tematikus ellenőrzései során is. </a:t>
            </a:r>
          </a:p>
          <a:p>
            <a:pPr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dirty="0"/>
          </a:p>
          <a:p>
            <a:endParaRPr lang="hu-HU" dirty="0"/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1840905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 descr="Daku L MIHŐ Kft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3944" y="231820"/>
            <a:ext cx="8293994" cy="6413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3762361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 descr="P6131699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217" y="231819"/>
            <a:ext cx="8281115" cy="627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4642889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 descr="1353_1_TRENDMETAL P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9701" y="373487"/>
            <a:ext cx="8268237" cy="6104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887199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hu-H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hu-HU" sz="25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 Ö S Z Ö N Ö M    A    F I G Y E L M Ü K E T !</a:t>
            </a:r>
            <a:endParaRPr lang="hu-HU" sz="2500" dirty="0"/>
          </a:p>
        </p:txBody>
      </p:sp>
    </p:spTree>
    <p:extLst>
      <p:ext uri="{BB962C8B-B14F-4D97-AF65-F5344CB8AC3E}">
        <p14:creationId xmlns:p14="http://schemas.microsoft.com/office/powerpoint/2010/main" val="968257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481070"/>
            <a:ext cx="8596668" cy="459892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Intézkedések</a:t>
            </a:r>
          </a:p>
          <a:p>
            <a:pPr algn="just"/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munkaügyi hatóság az ellenőrzés során tapasztalt szabálytalanságok miatt a </a:t>
            </a:r>
            <a:r>
              <a:rPr lang="hu-H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Met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. 6. § (1) bekezdésében meghatározott intézkedésekkel élhet, melyek szerint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buNone/>
            </a:pP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a) megtiltja a további foglalkoztatást, ha az alkalmazás vagy a foglalkoztatás a 3. § (1) bekezdés a) pontjának első és második fordulata, továbbá b), e), f), i), k) és s) pontja esetében a jogszabálysértés súlyossága miatt nem tartható fenn és a sérelem rövid időn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belül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nem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orvosolható    </a:t>
            </a:r>
          </a:p>
        </p:txBody>
      </p:sp>
    </p:spTree>
    <p:extLst>
      <p:ext uri="{BB962C8B-B14F-4D97-AF65-F5344CB8AC3E}">
        <p14:creationId xmlns:p14="http://schemas.microsoft.com/office/powerpoint/2010/main" val="2012746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880773"/>
          </a:xfrm>
        </p:spPr>
        <p:txBody>
          <a:bodyPr>
            <a:noAutofit/>
          </a:bodyPr>
          <a:lstStyle/>
          <a:p>
            <a:pPr algn="just"/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2018.01.01-től változott a </a:t>
            </a:r>
            <a:r>
              <a:rPr lang="hu-H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Met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. 6. § (1) bekezdés a. pontja, mivel megszűnt a munkaügyi 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hatóságnak </a:t>
            </a:r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az </a:t>
            </a:r>
            <a:r>
              <a:rPr lang="hu-H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alábbiak szerinti korábbi intézkedési lehetősége:</a:t>
            </a:r>
            <a:endParaRPr lang="hu-H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ha 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a további foglalkoztatás megtiltására azért került sor, mert a foglalkoztató megsértette a foglalkoztatásra irányuló jogviszony létesítéséhez szükséges jognyilatkozatok alakszerűségére vagy a jogviszony bejelentésére vonatkozó rendelkezéseket, a munkaügyi hatóság az eltiltás időtartamára kötelezi a munkáltatót az Mt. 146. § (1) bekezdése szerinti díjazásnak a munkavállaló részére történő megfizetésére.</a:t>
            </a:r>
          </a:p>
          <a:p>
            <a:pPr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649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81120" y="550729"/>
            <a:ext cx="8595454" cy="5270521"/>
          </a:xfrm>
        </p:spPr>
        <p:txBody>
          <a:bodyPr>
            <a:noAutofit/>
          </a:bodyPr>
          <a:lstStyle/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b) kötelezi a foglalkoztatót a szabálytalanság meghatározott időn belül történő megszüntetésére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c) kötelezi a foglalkoztatót a központi költségvetésbe történő befizetésre a harmadik országbeli állampolgár magyarországi foglalkoztatásának engedélyezésére vonatkozó szabályok megsértése miatt a 7/A. §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-ban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foglaltak szerint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d) munkaügyi bírságot szab ki a 6/A. §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-ban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és a 7. §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-ban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foglaltak szerint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e) az 1. § (5) bekezdése alapján eljárva megállapítja a foglalkoztatásra irányuló jogviszonynak a munkába lépés napjától történő fennállását és kötelezi a foglalkoztatót a foglalkoztatásra irányuló jogviszonyra vonatkozó szabályok betartására</a:t>
            </a:r>
          </a:p>
          <a:p>
            <a:pPr algn="just"/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f) eltiltja a foglalkoztatót tevékenysége folytatásától, ha foglalkoztatásra vonatkozó jogszabályban előírt engedéllyel, nyilvántartásba vétellel nem 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rendelkezik.</a:t>
            </a:r>
          </a:p>
          <a:p>
            <a:pPr algn="just"/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27821361"/>
      </p:ext>
    </p:extLst>
  </p:cSld>
  <p:clrMapOvr>
    <a:masterClrMapping/>
  </p:clrMapOvr>
</p:sld>
</file>

<file path=ppt/theme/theme1.xml><?xml version="1.0" encoding="utf-8"?>
<a:theme xmlns:a="http://schemas.openxmlformats.org/drawingml/2006/main" name="Fazet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568</TotalTime>
  <Words>6224</Words>
  <Application>Microsoft Office PowerPoint</Application>
  <PresentationFormat>Szélesvásznú</PresentationFormat>
  <Paragraphs>409</Paragraphs>
  <Slides>68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68</vt:i4>
      </vt:variant>
    </vt:vector>
  </HeadingPairs>
  <TitlesOfParts>
    <vt:vector size="72" baseType="lpstr">
      <vt:lpstr>Arial</vt:lpstr>
      <vt:lpstr>Trebuchet MS</vt:lpstr>
      <vt:lpstr>Wingdings 3</vt:lpstr>
      <vt:lpstr>Fazetta</vt:lpstr>
      <vt:lpstr>Munkaügyi és munkavédelmi ellenőrzések, azok gyakorlati tapasztalatai </vt:lpstr>
      <vt:lpstr>I. A munkaügyi hatóság és a munkavédelmi hatóság kijelölése 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Munkaügyi és Munkavédelmi hatósági ellenőrzések,</dc:title>
  <dc:creator>User</dc:creator>
  <cp:lastModifiedBy>User</cp:lastModifiedBy>
  <cp:revision>208</cp:revision>
  <dcterms:created xsi:type="dcterms:W3CDTF">2018-10-20T12:15:36Z</dcterms:created>
  <dcterms:modified xsi:type="dcterms:W3CDTF">2018-10-21T16:11:46Z</dcterms:modified>
</cp:coreProperties>
</file>