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3" r:id="rId30"/>
    <p:sldId id="286" r:id="rId31"/>
    <p:sldId id="287" r:id="rId32"/>
    <p:sldId id="288" r:id="rId33"/>
    <p:sldId id="289" r:id="rId34"/>
    <p:sldId id="290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njt.hu/cgi_bin/njt_doc.cgi?docid=143164.348578#foot2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njt.hu/cgi_bin/njt_doc.cgi?docid=143164.348578#foot74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njt.hu/cgi_bin/njt_doc.cgi?docid=19510.326607#foot191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75247" y="1374224"/>
            <a:ext cx="7766936" cy="1646302"/>
          </a:xfrm>
        </p:spPr>
        <p:txBody>
          <a:bodyPr/>
          <a:lstStyle/>
          <a:p>
            <a:pPr algn="ctr"/>
            <a:r>
              <a:rPr lang="hu-H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Munkaügyi és </a:t>
            </a:r>
            <a:r>
              <a:rPr lang="hu-HU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u-H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unkavédelmi ellenőrzések, azok gyakorlati tapasztalatai </a:t>
            </a:r>
            <a:endParaRPr lang="hu-HU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46587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u-HU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hu-HU" sz="2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Sasvári</a:t>
            </a:r>
            <a:r>
              <a:rPr lang="hu-HU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Zoltán</a:t>
            </a:r>
          </a:p>
          <a:p>
            <a:pPr algn="ctr"/>
            <a:r>
              <a:rPr lang="hu-HU" sz="2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főosztályezető-helyettes</a:t>
            </a:r>
            <a:endParaRPr lang="hu-HU" sz="2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Borsod-Abaúj-Zemplén Megyei Kormányhivatal</a:t>
            </a:r>
          </a:p>
          <a:p>
            <a:pPr algn="ctr"/>
            <a:r>
              <a:rPr lang="hu-H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Miskolci Járási Hivatal</a:t>
            </a:r>
          </a:p>
          <a:p>
            <a:pPr algn="ctr"/>
            <a:r>
              <a:rPr lang="hu-H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Foglalkoztatási, Munkaügyi és Munkavédelmi Főosztály</a:t>
            </a:r>
          </a:p>
          <a:p>
            <a:pPr algn="ctr"/>
            <a:r>
              <a:rPr lang="hu-H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Munkaügyi és Munkavédelmi Ellenőrzési Osztály</a:t>
            </a:r>
          </a:p>
          <a:p>
            <a:pPr algn="ctr"/>
            <a:endParaRPr lang="hu-H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3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>
            <a:normAutofit/>
          </a:bodyPr>
          <a:lstStyle/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 a 3. § (1) bekezdés a) pontjában foglalt, a munkavállalói jogalanyisággal kapcsolatos életkori feltételekre vonatkozó jogsértés megállapítása esetén a gyermek veszélyeztetettsége miatt jelzéssel él a gyermekjóléti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szolgálatnál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h) a további jogsértés megelőzésének érdekében – a b) pont alkalmazhatóságának hiányában – megállapítja a munkáltató jogsértését, vagy</a:t>
            </a: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i) kötelezi az 1. § (8) bekezdése szerint felelős fővállalkozót vagy a köztes alvállalkozót az elmaradt munkabérnek a munkáltató helyett történő megfizetésére,</a:t>
            </a: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j) kötelezi a foglalkoztatót a 3. § (1a) bekezdés szerinti megkeresés teljesítéséhez szükséges adatok szolgáltatására</a:t>
            </a:r>
            <a:r>
              <a:rPr lang="hu-HU" sz="2000" dirty="0"/>
              <a:t>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106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idx="1"/>
          </p:nvPr>
        </p:nvSpPr>
        <p:spPr>
          <a:xfrm>
            <a:off x="639204" y="859910"/>
            <a:ext cx="8596313" cy="59980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Munkaügyi bírság</a:t>
            </a: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6/A. § (1)</a:t>
            </a:r>
            <a:r>
              <a:rPr lang="hu-HU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bekezdése alapján a munkaügyi bírság kiszabása nem mellőzhető,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 a foglalkoztató: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munkavállalói jogalanyisággal kapcsolatos életkori feltételekre (ideértve a gyermekmunka tilalmát is) vonatkozó rendelkezéseket megsértette,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b) a foglalkoztatásra irányuló jogviszony létesítésével összefüggésben nem tett eleget a foglalkoztatásra irányuló jogviszony, ideértve az egyszerűsített foglalkoztatásra irányuló munkaviszony létrejöttére vonatkozóan jogszabályban előírt bejelentési kötelezettségének,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c) a jogszabályban vagy kollektív szerződésben megállapított munkabér összegére és a kifizetés határidejére vonatkozó rendelkezéseket megsértette, ide nem értve a felszámolási eljárás alatt álló foglalkoztatót, vagy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d) hatósági nyilvántartásba vétel hiányában folytat munkaerő-kölcsönzésre irányuló tevékenységet.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026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2018.01.01-től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fenti bírságkiszabási kötelezettséggel kapcsolatos rendelkezések kiegészültek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6. § (2) bekezdése új szövegével,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mely szerint a munkaügyi hatóság az (1) bekezdés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pontja szerinti intézkedés helyett a külön jogszabályban meghatározott, munkaügyi bírságot helyettesítő figyelmeztetést alkalmaz, kivéve, ha a munkaügyi bírság kiszabása a 6/A. § (1) bekezdés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pontjára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tekintettel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nem mellőzhető.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9390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605307"/>
            <a:ext cx="8596668" cy="5436055"/>
          </a:xfrm>
        </p:spPr>
        <p:txBody>
          <a:bodyPr>
            <a:normAutofit/>
          </a:bodyPr>
          <a:lstStyle/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6/A. § (2)</a:t>
            </a:r>
            <a:r>
              <a:rPr lang="hu-H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bekezdése alapján ugyanakkor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nem szabható ki munkaügyi bírság,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ha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foglalkoztató a munkaviszony létesítésének vagy megszűnésének (megszüntetésének) bejelentésére vonatkozó kötelezettségét a hatósági ellenőrzés megkezdéséig a tényleges foglalkoztatás teljes időtartamára vonatkozóan teljesítette,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b) a munkaviszony létesítésének vagy megszűnésének (megszüntetésének) bejelentésére vonatkozó kötelezettséget külön jogszabály szerint a foglalkoztató helyett más teljesíti, és a foglalkoztató a bejelentés határidőben történő teljesítéséhez szükséges adatokat a munkaügyi ellenőrzés megkezdéséig teljes körűen átadta, vagy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c) a foglalkoztató a munkavállaló részére ki nem fizetett a jogszabályban vagy kollektív szerződésben megállapított munkabért az eljárás során kitűzött határidőn belül kifizeti.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135677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2018.01.01-től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fenti mentességi rendelkezések kiegészültek a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6/A. § (3) bekezdése új szövegével,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mely szerint a (2) bekezdés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pontja nem alkalmazható abban az esetben, ha a foglalkoztató a folyamatban lévő hatósági ellenőrzés megkezdését követően létesített munkaviszony bejelentésére vonatkozó kötelezettségét késedelmesen teljesíti.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94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7182" y="988611"/>
            <a:ext cx="8596668" cy="48712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Ellenőrzés, eljárás</a:t>
            </a:r>
            <a:endParaRPr lang="hu-H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közigazgatásban,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és a munkaügyi hatósági 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hatásk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esetében is a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jelentős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változás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2018. január 1-től az általános eljárási szabályok megváltozása. 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közigazgatási hatósági eljárás és szolgáltatás általános szabályairól szóló 2004. évi CXL. törvény (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Ket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.) hatályon kívül helyezésre került, és hatályba lépett helyette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az általános közigazgatási rendtartásról szóló 2016. évi CL. törvény (</a:t>
            </a:r>
            <a:r>
              <a:rPr lang="hu-H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Ákr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hu-H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 A munkaügyi hatósági ellenőrzéssel, annak idejével kapcsolatban az </a:t>
            </a:r>
            <a:r>
              <a:rPr lang="hu-H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Ákr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. általános szabályai alkalmazandóak,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. külön rendelkezést nem tartalmaz.</a:t>
            </a:r>
          </a:p>
          <a:p>
            <a:pPr algn="just"/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 munkaügyi hatóság eljárásának határidejét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. szintén nem szabályozza, a határidő az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Ákr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. 50 § (2) bekezdésben foglaltak alapján a teljes eljárásra vonatkozó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 60 napos ügyintézési határidő. 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endParaRPr lang="hu-H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2050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579549"/>
            <a:ext cx="8596668" cy="54618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</a:p>
          <a:p>
            <a:pPr marL="0" indent="0" algn="ctr">
              <a:buNone/>
            </a:pPr>
            <a:r>
              <a:rPr lang="hu-H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munkaügyi hatóság ellenőrzési tapasztalatai 2018. év 1-3. negyedéveiben    </a:t>
            </a:r>
          </a:p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Jognyilatkozat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lakszerűségi hiányosságai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3. § (1) bekezdés a) pont alapján az ellenőrzés kiterjed a foglalkoztatásra irányuló jogviszony létesítéséhez szükséges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jognyilatkozat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alakszerűségére.</a:t>
            </a: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Munkaszerződés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nélküli munkaviszonyban történő foglalkoztatás 27 esetben, összesen 35 foglalkoztatottat érintően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került megállapításra. Ezen esetekben a munkáltató a bejelentési kötelezettségét teljesítette, írásos szerződést azonban nem kötött a munkavállalóval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munka törvénykönyvéről szóló 2012. évi I. törvény (Mt.) 44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§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szerint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munkaszerződést írásba kell foglalni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A munkaszerződés írásba foglalása foglalkoztatóként a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munkáltatót terheli.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/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/>
          </a:p>
          <a:p>
            <a:pPr marL="0" indent="0" algn="just">
              <a:buNone/>
            </a:pP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157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850007"/>
            <a:ext cx="8596668" cy="51913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Munkaszerződés tartalmi elemeinek hiányosságai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3. § (1) bekezdés a) pont alapján az ellenőrzés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kiterjed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munkaszerződés lényeges tartalmi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elemeire.</a:t>
            </a: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Csekélyebb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számban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fordult elő,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hogy a munkaszerződés tartalmilag hiányos volt: előfordult, hogy nem volt meghatározva a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munkabér.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Mt. 45. § (1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munkaszerződésben a feleknek meg kell állapodniuk a munkavállaló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alapbérében és munkakörében.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(2) A munkaviszony tartamát a munkaszerződésben kell meghatározni. Ennek hiányában a munkaviszony határozatlan időre jön létre.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(3) A munkavállaló munkahelyét a munkaszerződésben kell meghatározni. Ennek hiányában munkahelynek azt a helyet kell tekinteni, ahol munkáját szokás szerint végzi.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719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171977"/>
            <a:ext cx="8596668" cy="48693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Tájékoztatási kötelezettség elmulasztása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3. § (1) bekezdés a) pont alapján az ellenőrzés kiterjed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foglalkoztató írásbeli tájékoztatási kötelezettségére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(ideértve a jogosultnak az Mt. 297. §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szerinti tájékoztatási kötelezettségét is) vonatkozó rendelkezések betartására.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munkáltatónak a foglalkoztatásra irányuló jogviszony létesítésével kapcsolatos tájékoztatási kötelezettsége megsértése szintén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kisebb számban fordult elő.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46. § (1) A munkáltató legkésőbb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munkaviszony kezdetétől számított tizenöt napon belül írásban tájékoztatja a munkavállalót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napi munkaidőről,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az alapbéren túli munkabérről és egyéb juttatásokról,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977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munkabérről való elszámolás módjáról, a munkabérfizetés gyakoriságáról, a kifizetés napjáról,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munkakörbe tartozó feladatokról,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r>
              <a:rPr lang="hu-HU" sz="2000" i="1" u="sng" baseline="30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26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szabadság mértékéről, számítási módjáról és kiadásának, valamint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f)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munkáltatóra és a munkavállalóra irányadó felmondási idő megállapításának szabályairól, továbbá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g)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arról, hogy a munkáltató kollektív szerződés hatálya alá tartozik–e, valamint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h)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munkáltatói jogkör gyakorlójáról.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44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br>
              <a:rPr lang="hu-HU" sz="2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munkaügyi hatóság és a munkavédelmi hatóság kijelölése</a:t>
            </a:r>
            <a:br>
              <a:rPr lang="hu-HU" sz="2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Autofit/>
          </a:bodyPr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állami foglalkoztatási szerv, a munkavédelmi és munkaügyi hatóság kijelöléséről, valamint e szervek hatósági és más feladatainak ellátásáról szóló 320/2014. (XII.13.) Korm. r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endelet szerint: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2. § (1)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Kormány a munkavédelemmel és a munkaügyi hatósági tevékenységgel kapcsolatos közigazgatási feladatok ellátására munkavédelmi hatóságként, valamint munkaügyi hatóságként a minisztert, továbbá a járási hivatalt jelöli ki.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(2) A járási hivatal munkavédelmi, valamint munkaügyi hatósági hatáskörét a kormányhivatal illetékességi területére kiterjedő illetékességgel a fővárosi és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megyei kormányhivatal megyeszékhely szerinti járási (fővárosi kerületi) hivatala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Budapest Főváros területén a Budapest Főváros Kormányhivatalának III. Kerületi Hivatala, Pest megye területén a Pest Megyei Kormányhivatal Érdi Járási Hivatala gyakorolja.</a:t>
            </a:r>
          </a:p>
          <a:p>
            <a:pPr marL="0" indent="0" algn="ctr"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3386889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5666" y="692396"/>
            <a:ext cx="8596668" cy="5476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Életkori feltételekkel kapcsolatos szabálytalanságok</a:t>
            </a:r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3. § (1) bekezdés a) pont alapján az ellenőrzés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kiterjed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munkavállalói jogalanyisággal kapcsolatos életkori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feltételekre.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Jogalanyisággal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kapcsolatos életkori feltételek hiányára,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fiatal munkavállaló szabálytalan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foglalkoztatása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szintén kisebb számban került feltárásra.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Az Mt. alapján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munkavállaló az lehet, aki a tizenhatodik életévét betöltötte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Ettől eltérően munkavállaló lehet - az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iskolai szünet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alatt (ezen nem csupán a nyári szünet értendő, hanem minden olyan időszak, amikor a tanítás szünetel) – az 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tizenötödik életévét betöltött tanuló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aki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nappali rendszerű képzés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keretében tanulmányokat folytat.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gyámhatóság engedélye alapján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jogszabályban meghatározott kulturális, művészeti, sport, hirdetési tevékenység keretében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tizenhatodik életévét be nem töltött személy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is foglalkoztatható.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90589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592429"/>
            <a:ext cx="8596668" cy="5448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Bejelentési kötelezettségek megsértése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3. § (1) bekezdés b) pontja alapján az ellenőrzés kiterjed 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foglalkoztatásra irányuló jogviszony létesítésével, megszűnésével, megszüntetésével kapcsolatos bejelentési kötelezettség teljesítésére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bejelentési kötelezettség teljesítésével kapcsolatos jogsértések a leggyakrabban előforduló, legtöbb esetben feltárt jogsértések közé tartoznak, 230 munkáltatót és 376 munkavállalót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érintően kerültek feltárásra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foglalkoztatásra irányuló jogviszony létesítésével kapcsolatos kötelezettség a munkáltató egyik legfontosabb munkajogi kötelezettsége, amely egyrészt a munkavállalók bérfizetési, társadalombiztosításhoz fűződő, és egyéb jogai érvényesíthetőségének, másrészt az államnak a járulékok befizetéséhez fűződő érdekeinek a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garantálását szolgálja.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1991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030311"/>
            <a:ext cx="8596668" cy="5011052"/>
          </a:xfrm>
        </p:spPr>
        <p:txBody>
          <a:bodyPr>
            <a:normAutofit/>
          </a:bodyPr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munkaviszonnyal kapcsolatos bejelentési kötelezettséget az adózás rendjéről szóló 2017. évi CL. törvény 1. számú melléklete 3., 3.1., 3.2. pontjai írják elő.</a:t>
            </a: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3.1. pont szerint a bejelentést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biztosítás kezdetére vonatkozóan legkésőbb a biztosítási jogviszony első napján, a foglalkoztatás megkezdése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előtt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kell teljesíteni.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egyszerűsített foglalkoztatásról szóló 2010. évi LXXV. törvény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Efo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tv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.) szerint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egyszerűsített foglalkoztatásra irányuló jogviszony - legyen szó alkalmi munkáról vagy mezőgazdasági/turisztikai idénymunkáról – az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Efo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tv. 11. §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-ában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meghatározott bejelentési kötelezettség teljesítésével keletkezik.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Efo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tv. 11. §</a:t>
            </a:r>
            <a:r>
              <a:rPr lang="hu-H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-ában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foglaltak szerint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bejelentést a munkavégzés megkezdése előtt kell teljesíteni.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74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23493"/>
            <a:ext cx="8596668" cy="5422005"/>
          </a:xfrm>
        </p:spPr>
        <p:txBody>
          <a:bodyPr>
            <a:normAutofit fontScale="92500"/>
          </a:bodyPr>
          <a:lstStyle/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Ha a munkáltató bejelentés hiányában foglalkoztat munkavállalót, a foglalkoztatásra irányuló jogviszonyhoz kacsolódóan a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lehető legsúlyosabb jogsértést követi el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2018.01.01-től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 munkaügyi hatóság bírságkiszabási kötelezettséggel kapcsolatos rendelkezései kiegészültek a </a:t>
            </a:r>
            <a:r>
              <a:rPr lang="hu-H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. 6. § (2) bekezdése új szövegével,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mely szerint a munkaügyi hatóság az (1) bekezdés </a:t>
            </a:r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pontja szerinti intézkedés helyett a külön jogszabályban meghatározott, munkaügyi bírságot helyettesítő figyelmeztetést alkalmaz, kivéve, ha a munkaügyi bírság kiszabása a 6/A. § (1) bekezdés </a:t>
            </a:r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pontjára tekintettel nem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mellőzhető.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. 6/A. § (1)</a:t>
            </a:r>
            <a:r>
              <a:rPr lang="hu-HU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bekezdése alapján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 munkaügyi bírság kiszabása nem mellőzhető,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ha a foglalkoztató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b) a foglalkoztatásra irányuló jogviszony létesítésével összefüggésben nem tett eleget a foglalkoztatásra irányuló jogviszony, ideértve az egyszerűsített foglalkoztatásra irányuló munkaviszony létrejöttére vonatkozóan jogszabályban előírt bejelentési kötelezettségének.</a:t>
            </a:r>
          </a:p>
          <a:p>
            <a:pPr algn="just"/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2026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212" y="922271"/>
            <a:ext cx="8596668" cy="5748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Munkaidővel és pihenőidővel kapcsolatos szabálytalanságok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3. § (1) bekezdés f) pont alapján az ellenőrzés kiterjed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 és pihenőidőre az Mt. XI. fejezetében, valamint munkaviszonyra vonatkozó szabályok betartására. </a:t>
            </a:r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6/A. Munkaidővel kapcsolatos szabálytalanságok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munkaidővel kapcsolatos jogsértések szintén a leggyakrabban előforduló, legtöbb esetben feltárt jogsértések közé tartoznak,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683 munkáltatót és 2637 munkavállalót érintően kerültek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feltárásra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Munkaidő-nyilvántartás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hiánya,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hiányosságai.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Mt.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134. § (1) bekezdés a)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pontja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szerint a munkáltató nyilvántartja a rendes és a rendkívüli munkaidő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tartamát.</a:t>
            </a: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Munkaidő beosztással kapcsolatos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hiányosságok.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 törvénykönyvéről szóló 2012. évi I. törvény (továbbiakban: Mt.) 97. § (4) bekezdése szerint a munkaidő-beosztást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legalább hét nappal korábban, legalább egy hétre írásban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kell közölnie a munkáltatónak a munkáltató felé.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89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399246"/>
            <a:ext cx="8299241" cy="4842456"/>
          </a:xfrm>
        </p:spPr>
        <p:txBody>
          <a:bodyPr>
            <a:normAutofit/>
          </a:bodyPr>
          <a:lstStyle/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Munkaidőkeret közlésével kapcsolatos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hiányosságok. 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Mt. 93. § (1) bekezdése szerint a munkáltató a munkavállaló által teljesítendő munkaidőt munkaidő-keretben is meghatározhatja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Az Mt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93. § (4) bekezdése szerint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munkaidőkeret kezdő és befejező időpontját írásban meg kell határozni és közzé kell tenni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Az Mt.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94. § (1) bekezdése szerint a munkaidőkeret tartama legfeljebb négy hónap vagy tizenhat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hét, a 94. (2) bekezdésében foglalt esetekben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legfeljebb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hat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hónap vagy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huszonhat hét.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65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769257"/>
            <a:ext cx="8596668" cy="5689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6/B. Pihenőidővel kapcsolatos szabálytalanságok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munkaidővel kapcsolatos jogsértésekhez képest a pihenőidővel kapcsolatos jogsértések kevesebb munkáltató, ugyanakkor szintén sok munkavállaló esetében kerültek feltárásra: összesen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25 munkáltatót, és 1495 munkavállalót érintően. </a:t>
            </a:r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Szabadságra vonatkozó szabályok megsértése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122. § (3):  A szabadságot – eltérő megállapodás hiányában – úgy kell kiadni, hogy a munkavállaló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naptári évenként egy alkalommal, legalább tizennégy egybefüggő napra mentesüljön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munkavégzési és rendelkezésre állási kötelezettsége alól. E tekintetben – a szabadságként kiadott napon túl – a heti pihenőnap (heti pihenőidő), a munkaszüneti nap és az egyenlőtlen munkaidő-beosztás szerinti szabadnap vehető figyelembe.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122. § (5): A szabadságot – a 125. §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-ban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foglaltakat kivéve –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megváltani nem lehet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Mt. 123. § (1)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szabadságot esedékességének évében kell kiadni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Kivételek: (2)-(4) bekezdésekben.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6700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094705"/>
            <a:ext cx="8596668" cy="4946658"/>
          </a:xfrm>
        </p:spPr>
        <p:txBody>
          <a:bodyPr>
            <a:normAutofit/>
          </a:bodyPr>
          <a:lstStyle/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Napi pihenőidőre vonatkozó szabályok megsértése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104. §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(1):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napi munka befejezése és a következő munkanapi munkakezdés között legalább tizenegy óra egybefüggő pihenőidőt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(a továbbiakban: napi pihenőidő) kell biztosítani.</a:t>
            </a:r>
          </a:p>
          <a:p>
            <a:pPr marL="0" indent="0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Kivételek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 § (2):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napi pihenőidő időtartama legalább nyolc óra</a:t>
            </a:r>
          </a:p>
          <a:p>
            <a:pPr marL="0" indent="0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az osztott munkaidőben,</a:t>
            </a:r>
          </a:p>
          <a:p>
            <a:pPr marL="0" indent="0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megszakítás nélküli,</a:t>
            </a:r>
          </a:p>
          <a:p>
            <a:pPr marL="0" indent="0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több műszakos vagy</a:t>
            </a:r>
          </a:p>
          <a:p>
            <a:pPr marL="0" indent="0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az idényjellegű tevékenység keretében</a:t>
            </a:r>
          </a:p>
          <a:p>
            <a:pPr marL="0" indent="0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foglalkoztatott munkavállaló esetében.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1168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4477" y="1072018"/>
            <a:ext cx="8596668" cy="3880773"/>
          </a:xfrm>
        </p:spPr>
        <p:txBody>
          <a:bodyPr/>
          <a:lstStyle/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Heti pihenőnapra vonatkozó szabályok megsértése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105. §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(1)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munkavállalót hetenként két pihenőnap illeti meg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(heti pihenőnap).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Kivétel: (2) Egyenlőtlen munkaidő-beosztás esetén a heti pihenőnapok egyenlőtlenül is beoszthatók.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(3) A (2) bekezdésben foglaltak alkalmazásakor – a megszakítás nélküli, a több műszakos vagy az idényjellegű tevékenység keretében foglalkoztatott munkavállalót kivéve – a munkavállaló számára hat munkanapot követően egy heti pihenőnapot be kell osztani.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0570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6305" y="566058"/>
            <a:ext cx="8596668" cy="5849256"/>
          </a:xfrm>
        </p:spPr>
        <p:txBody>
          <a:bodyPr>
            <a:noAutofit/>
          </a:bodyPr>
          <a:lstStyle/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Heti pihenőidőre vonatkozó szabályok megsértése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Mt.106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§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(1) A munkavállalót –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heti pihenőnapok helyett – hetenként legalább negyvennyolc órát kitevő, megszakítás nélküli heti pihenőidő illeti meg.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(2) A munkavállaló számára a heti pihenőidőt – a 101. § (1) bekezdés 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f)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pont kivételével – havonta legalább egy alkalommal vasárnapra kell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beosztani.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(3) Egyenlőtlen munkaidő-beosztás esetén – az (1) bekezdésben meghatározott heti pihenőidő helyett és a (2) bekezdésben foglaltak megfelelő alkalmazásával – a munkavállalónak hetenként legalább negyven órát kitevő és egy naptári napot magába foglaló megszakítás nélküli heti pihenőidő is biztosítható. A munkavállalónak a munkaidőkeret vagy az elszámolási időszak átlagában legalább heti negyvennyolc óra heti pihenőidőt kell biztosítani.</a:t>
            </a:r>
          </a:p>
          <a:p>
            <a:pPr marL="0" indent="0">
              <a:buNone/>
            </a:pPr>
            <a:r>
              <a:rPr lang="hu-HU" sz="2000" dirty="0"/>
              <a:t/>
            </a:r>
            <a:br>
              <a:rPr lang="hu-HU" sz="2000" dirty="0"/>
            </a:br>
            <a:endParaRPr lang="hu-HU" sz="2000" dirty="0" smtClean="0"/>
          </a:p>
          <a:p>
            <a:endParaRPr lang="hu-HU" sz="2000" dirty="0"/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5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8698" y="721218"/>
            <a:ext cx="8131816" cy="394093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u-HU" sz="2900" b="1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</a:p>
          <a:p>
            <a:pPr marL="0" indent="0" algn="ctr">
              <a:buNone/>
            </a:pPr>
            <a:r>
              <a:rPr lang="hu-HU" sz="2900" b="1" dirty="0">
                <a:latin typeface="Arial" panose="020B0604020202020204" pitchFamily="34" charset="0"/>
                <a:cs typeface="Arial" panose="020B0604020202020204" pitchFamily="34" charset="0"/>
              </a:rPr>
              <a:t>A munkaügyi hatóságra vonatkozó alapvető szabályok</a:t>
            </a:r>
          </a:p>
          <a:p>
            <a:pPr algn="ctr"/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munkaügyi hatóság alapvető célja és feladata a foglalkoztatás jogszerűsége követelményeinek az ellenőrzése.</a:t>
            </a:r>
          </a:p>
          <a:p>
            <a:pPr marL="0" indent="0">
              <a:buNone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Munkaviszony: teljes hatósági ellenőrzési jogkör</a:t>
            </a:r>
          </a:p>
          <a:p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Egyéb foglalkoztatásra irányuló jogiszony: korlátozott jogkör</a:t>
            </a:r>
          </a:p>
        </p:txBody>
      </p:sp>
    </p:spTree>
    <p:extLst>
      <p:ext uri="{BB962C8B-B14F-4D97-AF65-F5344CB8AC3E}">
        <p14:creationId xmlns:p14="http://schemas.microsoft.com/office/powerpoint/2010/main" val="937016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6705" y="0"/>
            <a:ext cx="8596668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Bérrel kapcsolatos jogsértések</a:t>
            </a:r>
          </a:p>
          <a:p>
            <a:pPr mar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3. § (1) bekezdés g) pont alapján az ellenőrzés kiterjed a jogszabályban, kollektív szerződésben vagy a miniszter által az ágazatra,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alágazatra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kiterjesztett kollektív szerződésben megállapított munkabér mértékére, valamint a munkabér védelmére vonatkozó rendelkezések megtartása.</a:t>
            </a:r>
          </a:p>
          <a:p>
            <a:pPr marL="0" indent="0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3. § (1) bekezdés g) pontja által meghatározott tárgykörben a munkaügyi hatóság a következőeket ellenőrizeti:	</a:t>
            </a:r>
          </a:p>
          <a:p>
            <a:pPr marL="0" indent="0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a)  az alapbér (Mt. 136. §-137.§); </a:t>
            </a:r>
          </a:p>
          <a:p>
            <a:pPr marL="0" indent="0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b) a bérpótlékok, (Mt. 139-145. §), melyek: vasárnapi pótlék, műszakpótlék, éjszakai pótlék, a rendkívüli munkavégzésért járó pótlék, a munkaszüneti napi pótlék, valamint az ügylet és készenlét esetén járó pótlékok; </a:t>
            </a:r>
          </a:p>
          <a:p>
            <a:pPr marL="0" indent="0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c) a munkavégzés hiányában történő díjazás [Mt. 146. § (1)-(3) bekezdés, 147. § (1) bekezdés];</a:t>
            </a:r>
          </a:p>
          <a:p>
            <a:pPr marL="0" indent="0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d) a kötelező legkisebb munkabér, garantált bérminimum (Mt. 153. §.);</a:t>
            </a:r>
          </a:p>
          <a:p>
            <a:pPr marL="0" indent="0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e) a munkabér védelmére vonatkozó jogszabályi rendelkezések (Mt. 154-164. §), valamint;</a:t>
            </a:r>
          </a:p>
          <a:p>
            <a:pPr marL="0" indent="0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f) az eltérő megállapodások (Mt. 165. §).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15160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9906" y="0"/>
            <a:ext cx="8596668" cy="6857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7/A. Bérpótlékokkal kapcsolatos jogsértések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munkaügyi hatóság ellenőrzési gyakorlatában a munkabérrel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kapcsolatos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jogsértések közül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leginkább a különféle bérpótlékok megfizetésével kapcsolatos hiányosságok merültek fel: 61 munkáltatót és 153 munkavállalót érintően. 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140. §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(1): Vasárnapi munkavégzés esetén ötven százalék bérpótlék (vasárnapi pótlék)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jár: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ha a munkavállaló a rendes munkaidőben történő munkavégzésre kizárólag a 101. § (1) bekezdés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d), e)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vagy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i)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pontban meghatározott feltételek alapján kötelezhető, továbbá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rendkívüli munkaidőre</a:t>
            </a:r>
          </a:p>
          <a:p>
            <a:pPr algn="just"/>
            <a:r>
              <a:rPr lang="hu-H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2000" i="1" u="sng" baseline="30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74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az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pontban meghatározott munkavállalónak,</a:t>
            </a:r>
          </a:p>
          <a:p>
            <a:pPr algn="just"/>
            <a:r>
              <a:rPr lang="hu-H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bb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ha a munkavállaló a 101. § (1) bekezdés alapján rendes munkaidőben történő munkavégzésre nem kötelezhető.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munkavállalót munkaszüneti napon történő munkavégzés esetén száz százalék bérpótlék illeti meg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(3) A (2) bekezdés szerinti bérpótlék jár a húsvét- vagy a pünkösdvasárnap, vagy a vasárnapra eső munkaszüneti napon történő munkavégzés esetén.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64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4763" y="143104"/>
            <a:ext cx="8596668" cy="6562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Mt.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101. §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r>
              <a:rPr lang="hu-H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Vasárnapra rendes munkaidő</a:t>
            </a:r>
          </a:p>
          <a:p>
            <a:pPr marL="0" indent="0" algn="just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rendeltetése folytán e napon is működő munkáltatónál vagy munkakörben,</a:t>
            </a:r>
          </a:p>
          <a:p>
            <a:pPr marL="0" indent="0" algn="just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az idényjellegű,</a:t>
            </a:r>
          </a:p>
          <a:p>
            <a:pPr marL="0" indent="0" algn="just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megszakítás nélküli,</a:t>
            </a:r>
          </a:p>
          <a:p>
            <a:pPr marL="0" indent="0" algn="just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több műszakos tevékenység keretében,</a:t>
            </a:r>
          </a:p>
          <a:p>
            <a:pPr marL="0" indent="0" algn="just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készenléti jellegű munkakörben,</a:t>
            </a:r>
          </a:p>
          <a:p>
            <a:pPr marL="0" indent="0" algn="just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f)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kizárólag szombaton és vasárnap részmunkaidőben,</a:t>
            </a:r>
          </a:p>
          <a:p>
            <a:pPr marL="0" indent="0" algn="just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g)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társadalmi közszükségletet kielégítő, vagy külföldre történő szolgáltatás nyújtásához – a szolgáltatás jellegéből eredően – e napon szükséges munkavégzés esetén,</a:t>
            </a:r>
          </a:p>
          <a:p>
            <a:pPr marL="0" indent="0" algn="just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h)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külföldön történő munkavégzés során, valamint</a:t>
            </a:r>
          </a:p>
          <a:p>
            <a:pPr marL="0" indent="0" algn="just">
              <a:buNone/>
            </a:pP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i)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kereskedelemről szóló törvény hatálya alá tartozó, kereskedelmi tevékenységet, a kereskedelmet kiszolgáló szolgáltató, valamint kereskedelmi jellegű turisztikai szolgáltatási tevékenységet folytató munkáltatónál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foglalkoztatott munkavállaló számára osztható be.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75139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333829"/>
            <a:ext cx="8596668" cy="65241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Műszakpótlék: Mt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141. §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(1): A munkavállalónak,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ha a beosztás szerinti napi munkaidő kezdetének időpontja rendszeresen változik, a tizennyolc és hat óra közötti időtartam alatt történő munkavégzés esetén harminc százalék bérpótlék (műszakpótlék) jár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(2) Az (1) bekezdés alkalmazásában a változást rendszeresnek kell tekinteni, ha havonta a beosztás szerinti napi munkaidő kezdetének időpontja a munkanapok legalább egyharmada esetében eltér, valamint a legkorábbi és a legkésőbbi kezdési időpont között legalább négy óra eltérés van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Éjszakai pótlék: Mt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142. §: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munkavállalónak – a műszakpótlékra jogosult munkavállalót kivéve – éjszakai munkavégzés esetén, ha ennek tartama az egy órát meghaladja,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tizenöt százalék bérpótlék jár.</a:t>
            </a:r>
          </a:p>
          <a:p>
            <a:pPr marL="0" indent="0" algn="just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8290503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4134" y="-1"/>
            <a:ext cx="8596668" cy="67491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Rendkívüli munkavégzés pótléka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Mt. 143. §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(1): A munkavállalót a (2)–(5) bekezdés szerinti ellenérték a rendes munkaidőre járó munkabérén felül illeti meg.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2) A munkavállalónak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ötven százalék bérpótlék vagy – munkaviszonyra vonatkozó szabály vagy a felek megállapodása alapján – szabadidő jár</a:t>
            </a:r>
          </a:p>
          <a:p>
            <a:pPr marL="0" indent="0" algn="just">
              <a:buNone/>
            </a:pP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munkaidő-beosztás szerinti napi munkaidőt meghaladóan elrendelt rendkívüli munkaidőben,</a:t>
            </a:r>
          </a:p>
          <a:p>
            <a:pPr marL="0" indent="0" algn="just">
              <a:buNone/>
            </a:pP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a munkaidőkereten felül vagy</a:t>
            </a:r>
          </a:p>
          <a:p>
            <a:pPr marL="0" indent="0" algn="just">
              <a:buNone/>
            </a:pP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az elszámolási időszakon felül</a:t>
            </a:r>
          </a:p>
          <a:p>
            <a:pPr marL="0" indent="0" algn="just">
              <a:buNone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végzett munka esetén.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(3) A szabadidő nem lehet kevesebb az elrendelt rendkívüli munkaidő vagy a végzett munka tartamánál és erre az alapbér arányos része jár.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(4) A munkaidő-beosztás szerinti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heti pihenőnapra (heti pihenőidőre) elrendelt rendkívüli munkaidőben történő munkavégzés esetén száz százalék bérpótlék jár.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bérpótlék mértéke ötven százalék, ha a munkáltató másik heti pihenőnapot (heti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pihenőidőt) biztosít.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2678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90286"/>
            <a:ext cx="8596668" cy="65677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(5)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Munkaszüneti napra elrendelt rendkívüli munkaidőben történő munkavégzés esetén a munkavállalót a (4) bekezdés szerinti bérpótlék illeti meg.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(6) A szabadidőt vagy a (4) bekezdés szerinti heti pihenőnapot (heti pihenőidőt) legkésőbb az elrendelt rendkívüli munkaidőben történő munkavégzést követő hónapban, egyenlőtlen munkaidő-beosztás alkalmazása esetén legkésőbb a munkaidőkeret vagy az elszámolási időszak végéig kell kiadni. Ettől eltérően munkaidőkereten felül végzett munka esetén a szabadidőt legkésőbb a következő munkaidőkeret végéig kell kiadni.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(7) A felek megállapodása alapján a szabadidőt legkésőbb a tárgyévet követő év december harmincegyedik napjáig kell kiadni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Készenlét, ügyelet pótléka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144. §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(1):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Készenlét esetén húsz–, ügyelet esetén negyven százalék bérpótlék jár.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(2) Munkavégzés esetén bérpótlék a 139–143. § szerint jár.</a:t>
            </a: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Ügyelet esetén, ha a munkavégzés tartama nem mérhető, – az (1)–(2) bekezdésben foglaltaktól eltérően – ötven százalék bérpótlék jár.</a:t>
            </a:r>
          </a:p>
          <a:p>
            <a:pPr algn="just"/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83689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6910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7/B. Minimálbérrel, garantált bérminimummal kapcsolatos jogsértések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munkaügyi hatóság a munkabérrel kapcsolatos jogsértések között a kötelező legkisebb munkabérrel és a garantált bérminimummal kapcsolatban is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számos jogsértés megszüntetése végett intézkedett: 15 munkáltatót és 19 munkavállalót érintően. 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kötelező legkisebb munkabér (minimálbér) és a garantált bérminimum megállapításáról szóló 430/2016. (XII. 15.) Korm. rendelet 2. § (1) bekezdése szerint a teljes munkaidőben foglalkoztatott munkavállaló részére megállapított alapbér kötelező legkisebb összege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(minimálbér) a teljes munkaidő teljesítése esetén</a:t>
            </a: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) 2018. január 1-jétől havibér alkalmazása esetén 138 000 forint, hetibér alkalmazása esetén 31 730 forint, napibér alkalmazása esetén 6350 forint, órabér alkalmazása esetén 794 forint.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430/2016. (XII. 15.) Korm. rendelet 2. § (2) bekezdése szerint a legalább középfokú iskolai végzettséget, illetve középfokú szakképzettséget igénylő munkakörben foglalkoztatott munkavállaló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garantált bérminimuma a teljes munkaidő teljesítése esetén 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) 2018. január 1-jétől havibér alkalmazása esetén 180 500 forint, hetibér alkalmazása esetén 41 500 forint, napibér alkalmazása esetén 8300 forint, órabér alkalmazása esetén 1038 forint.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30225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6705" y="0"/>
            <a:ext cx="8596668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7/C. Munkabér védelmével kapcsolatos jogsértések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munkaügyi hatóság a munkabér védelme körében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17 munkáltató és 154 munkavállaló esetében kellett intézkednie.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155. § (1): A munkavállaló részére járó munkabért – eltérő megállapodás hiányában –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utólag, legalább havonta egy alkalommal kell elszámolni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kifizetett munkabér elszámolásáról a tárgyhónapot követő hónap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tizedik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napjáig írásbeli tájékoztatást kell adni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3) A (2) bekezdés szerinti tájékoztatásnak olyannak kell lennie, hogy a munkavállaló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az elszámolás helyességét, a levonások jogcímét és összegét ellenőrizni tudja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6/A. § (1)</a:t>
            </a:r>
            <a:r>
              <a:rPr lang="hu-HU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bekezdése alapján a munkaügyi bírság kiszabása nem mellőzhető, ha a foglalkoztató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c)a jogszabályban vagy kollektív szerződésben megállapított munkabér összegére és a kifizetés határidejére vonatkozó rendelkezéseket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megsértette (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ide nem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értve: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felszámolás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alatt álló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foglalkoztató).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6/A. § (2)</a:t>
            </a:r>
            <a:r>
              <a:rPr lang="hu-HU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bekezdése alapján ugyanakkor nem szabható ki munkaügyi bírság, ha 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c) a foglalkoztató a munkavállaló részére ki nem fizetett a jogszabályban vagy kollektív szerződésben megállapított munkabért az eljárás során kitűzött határidőn belül kifizeti.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323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9277" y="1"/>
            <a:ext cx="8596668" cy="6858000"/>
          </a:xfrm>
        </p:spPr>
        <p:txBody>
          <a:bodyPr/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Elszámolással kapcsolatos jogsértések</a:t>
            </a:r>
          </a:p>
          <a:p>
            <a:pPr marL="0" indent="0" algn="just">
              <a:buNone/>
            </a:pPr>
            <a:r>
              <a:rPr lang="hu-H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3. § (1) bekezdés h) pont alapján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az ellenőrzés kiterjed a foglalkoztatásra irányuló jogviszony megszűnésével összefüggő – a munkavállalót megillető – igazolások kiállítására és kiadására, valamint a munkaviszony megszűnéséhez, megszüntetéséhez kapcsolódó elszámolás megtörténtére vonatkozó jogszabályok rendelkezéseinek megtartására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Munkaviszony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megszűnésével kapcsolatos elszámolási illetve igazolási mulasztások miatt 33 munkáltatót és 53 munkavállalót érintően volt szükséges intézkednie a munkaügyi hatóságnak; egyszerűsített foglalkoztatásra irányuló jogviszony megszűnésével összefüggő elszámolási kötelezettség megsértése miatt 47 foglalkoztató és 96 munkavállaló esetében hoztunk intézkedéseket. 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munkáltató pedig köteles a munkaviszony felmondással történő megszüntetésekor legkésőbb az utolsó munkában töltött naptól, egyébként legkésőbb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munkaviszony megszűnésétől számított ötödik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munkanapon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munkavállaló részére kifizetni a munkabérét, egyéb járandóságait, valamint ki kell adnia a munkaviszonyra vonatkozó szabályban és egyéb jogszabályokban előírt igazolásokat.</a:t>
            </a:r>
          </a:p>
          <a:p>
            <a:endParaRPr lang="hu-HU" b="1" dirty="0"/>
          </a:p>
          <a:p>
            <a:pPr algn="just"/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03275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93949"/>
            <a:ext cx="8596668" cy="4547413"/>
          </a:xfrm>
        </p:spPr>
        <p:txBody>
          <a:bodyPr>
            <a:normAutofit/>
          </a:bodyPr>
          <a:lstStyle/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kifizetés összegét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érintően a vizsgálat az alábbiakra terjed ki:</a:t>
            </a:r>
          </a:p>
          <a:p>
            <a:pPr marL="0" lv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jogszabályban meghatározott összegű munkabér kifizetésének teljesítése (kötelező legkisebb munkabér/minimálbér, garantált bérminimum, kollektív szerződés szerinti munkabér mértékéig),</a:t>
            </a:r>
          </a:p>
          <a:p>
            <a:pPr marL="0" lv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a különböző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jogcímen járó pótlékok (rendkívüli munkavégzés, műszakpótlék, éjszakai munkavégzésért járó pótlék, vasárnapi pótlék, munkaszüneti napon történő munkavégzésért járó pótlék, pihenőnapi munkavégzésért járó pótlék)</a:t>
            </a: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a szabadság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pénzbeli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megváltása.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1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5971" y="1622738"/>
            <a:ext cx="8596668" cy="46118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Ellenőrzési tárgykörök</a:t>
            </a: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munkaügyi ellenőrzésről szóló 1996. évi LXXV. törvény (</a:t>
            </a:r>
            <a:r>
              <a:rPr lang="hu-H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3. § (1) bekezdése szerint a munkaügyi ellenőrzés kiterjed</a:t>
            </a:r>
            <a:r>
              <a:rPr lang="hu-HU" sz="20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foglalkoztatásra irányuló jogviszony létesítéséhez szükséges jognyilatkozat alakszerűségére, a munkavállalói jogalanyisággal kapcsolatos életkori feltételekre (ideértve a gyermekmunka tilalmát is), továbbá a munkaszerződés lényeges tartalmi elemeire és a foglalkoztató írásbeli tájékoztatási kötelezettségére (ideértve a jogosultnak az Mt. 297. §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szerinti tájékoztatási kötelezettségét is) vonatkozó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rendelkezésekre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b) a foglalkoztatásra irányuló jogviszony létesítésével, megszűnésével, megszüntetésével összefüggő bejelentési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kötelezettségre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728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32229"/>
            <a:ext cx="8596668" cy="5809133"/>
          </a:xfrm>
        </p:spPr>
        <p:txBody>
          <a:bodyPr/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munkaviszony megszüntetése esetén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kiadandó fontosabb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igazolások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álláskeresési járadék megállapításához szükséges igazolás;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személyi jövedelemadó igazolás, adó és adóelőleg levonásról;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társadalombiztosítási igazolás;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a bírósági végrehajtásról szóló 1994. évi LIII. törvény 78. §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alapján a munkabért terhelő tartozás;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szakmai gyakorlat igazolása;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letiltásról szóló fizetési meghagyás, fizetési felszólítás, letiltó végzés; 7. igazolás a tárgyévben fennállt biztosítási idő tartalmáról, a levont járulékokról és tagdíjról, a foglalkoztató által megfizetett egészségbiztosítási járulék összegéről és azok alapjáról; 8. adatlap a bírósági határozattal meghatározott tartási kötelezettségről.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01978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5"/>
          <p:cNvSpPr>
            <a:spLocks noGrp="1"/>
          </p:cNvSpPr>
          <p:nvPr>
            <p:ph idx="1"/>
          </p:nvPr>
        </p:nvSpPr>
        <p:spPr>
          <a:xfrm>
            <a:off x="909153" y="0"/>
            <a:ext cx="8596668" cy="79140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endParaRPr lang="hu-H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munkavédelmi 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hatóságra vonatkozó alapvető szabályok</a:t>
            </a:r>
          </a:p>
          <a:p>
            <a:pPr marL="0" indent="0" algn="just"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Munkavédelmi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hatáskörben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hatóság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célja az egészséget nem veszélyeztető és biztonságos munkavégzés követelményeinek az ellenőrzése és előmozdítása. 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munkavédelemről az 1993. évi XCIII. törvény (Mvt.) rendelkezik, amely leszögezi, hogy:</a:t>
            </a:r>
          </a:p>
          <a:p>
            <a:pPr lvl="0"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munkáltató felelős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egészséget nem veszélyeztető és biztonságos munkavégzés követelményeinek megvalósításáért,</a:t>
            </a:r>
          </a:p>
          <a:p>
            <a:pPr lvl="0"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egészséget nem veszélyeztető és biztonságos munkavégzés követelményei megvalósításának módját — a jogszabályok és a szabványok keretein belül — a munkáltató határozza meg,</a:t>
            </a:r>
          </a:p>
          <a:p>
            <a:pPr lvl="0"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munkáltató felelős azért, hogy minden munkavállaló az általa értett nyelven ismerhesse meg az egészséget nem veszélyeztető és biztonságos munkavégzés reá vonatkozó szabályait.</a:t>
            </a:r>
          </a:p>
          <a:p>
            <a:pPr lvl="0"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8514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38260"/>
            <a:ext cx="8596668" cy="6619740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munkavállalók munkavédelmi kötelezettségei nem érintik a munkáltató felelősségét. A munkáltatói feladatok teljesítésével összefüggésben keletkező költségeket és egyéb terheket nem szabad a munkavállalóra hárítani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Intézkedések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Mvt. 84. § (1) bekezdésében foglaltak szerint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munkavédelmi hatóság jogosult: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    valamennyi munkahelyen – külön engedély nélkül – ellenőrzést tartani;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c) a munkabaleseteket – kivéve a közúti közlekedéssel kapcsolatosakat – és a fokozott expozíciós eseteket – a munkáltató ez irányú felelősségét nem érintve – kivizsgálni;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d) a munkáltatót felhívni az egészséget nem veszélyeztető és biztonságos munkavégzés követelményeinek teljesítésére;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e) a munkáltatót a feltárt hiányosságok meghatározott határidőn belül történő megszüntetésére kötelezni;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f) az egészséget nem veszélyeztető és biztonságos munkavégzésre vonatkozó előírások súlyos megszegésével foglalkoztatott munkavállalót a kifogásolt munkavégzéstől eltiltani;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766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03031"/>
            <a:ext cx="8596668" cy="6581104"/>
          </a:xfrm>
        </p:spPr>
        <p:txBody>
          <a:bodyPr>
            <a:normAutofit/>
          </a:bodyPr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g) a munkavállaló egészségét, testi épségét fenyegető veszély esetén, határértéket meghaladó expozícióban, rákkeltő, mutagén,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teratogén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hatású veszély előfordulásakor – annak elhárításáig –, vagy nem megfelelő védelmet nyújtó védőeszköz használatakor a veszélyes tevékenység, illetve üzem, üzemrész működésének, munkaeszköz, egyéni védőeszköz, veszélyes anyag vagy keverék használatának felfüggesztését elrendelni;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h) elrendelni a 23. § (2) bekezdése szerinti ellenőrzést;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i) a balesetet munkabalesetnek minősíteni, továbbá a munkabaleset bejelentését vagy kivizsgálását elrendelni, ha a bejelentést vagy a kivizsgálást elmulasztották, nem a jogszabályban foglaltaknak megfelelően végezték, vagy ha a munkáltató a balesetet jogszabályba ütköző módon nem tekinti munkabalesetnek;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j) a munkaeszköz és egyéni védőeszköz működését, használatát felfüggeszteni, ha az nem rendelkezik a 18. § (3)–(4) bekezdésében meghatározott okirattal;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24666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1668"/>
            <a:ext cx="8596668" cy="6465193"/>
          </a:xfrm>
        </p:spPr>
        <p:txBody>
          <a:bodyPr>
            <a:normAutofit/>
          </a:bodyPr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k) a munkáltatót arra kötelezni, hogy az éjszakai munkavégzés keretében foglalkoztatott munkavállalói átlagos statisztikai létszámát, munkarendjét, az éjszakai munkavégzés körülményeire vonatkozó – a határozatban megjelölt egyéb – információkat, valamint a közölt adatokban, tényekben bekövetkező változást időszakonként bejelentse;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l) a munkahelyen tartózkodó személytől az ellenőrzéshez szükséges felvilágosítást kérni, valamint az ilyen személyt személyi azonossága igazolására felhívni;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m) az ellenőrzés lefolytatásának akadályozása esetén a rendőrség igénybevételére;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n)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munkahigiénés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vizsgálatok elvégeztetését elrendelni.</a:t>
            </a: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2018. január 1-től hatályba lépett változás, hogy az intézkedési lehetőségek felsorolásából kikerült a 84. § (1) bekezdés a) pont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amely alapján korábban a munkavédelmi hatóság jogosult volt előzetes ellenőrzés és helyszíni vizsgálat nélkül:</a:t>
            </a:r>
          </a:p>
          <a:p>
            <a:pPr lvl="0"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hu-H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munkahelyek tekintetében a munkáltatót határozatban kötelezni, hogy írásban nyújtson tájékoztatást a megjelölt munkavédelmi követelmények teljesítéséről.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3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31821"/>
            <a:ext cx="8596668" cy="6452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Munkavédelmi bírság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Mvt. 82. §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-ában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foglaltak szerint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legsúlyosabb esetekben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azaz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egészséget nem veszélyeztető és biztonságos munkavégzésre vonatkozó követelmények teljesítését elmulasztó, és ezzel a munkavállaló életét, testi épségét vagy egészségét súlyosan veszélyeztető munkáltatóval szemben munkavédelmi bírság kiszabására kötelezett a hatóság. 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munkavédelmi bírságról a munkavédelmi bírság mértékére és kiszabására vonatkozó részletes szabályokról szóló 273/2011. (XII. 20.) Korm. rendelet rendelkezik. Ezen jogszabály továbbra is részletesen meghatározza a munkavédelmi bírság mértékét és kiszabási szempontjait az 50.000,- Ft-os alapösszeg, valamint a normasértések számához, a súlyos veszélyeztetés időtartamához, különféle eredményekhez, súlyosbító és enyhítő körülményekhez rendelt szorzók megállapításával.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5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466666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Közigazgatási bírság</a:t>
            </a:r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év július 8-tól bevezetésre került az Mvt.-be a 82/D. §, melynek (1) bekezdésében foglaltak szerint a munkavédelmi hatóság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közigazgatási bírsággal sújtja azt a természetes személyt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aki a szervezett munkavégzés során: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munka egészséges és biztonságos végzésére, illetve annak ellenőrzésére vonatkozó szabályokat megszegi vagy feladatkörében e szabályok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végrehajtásnak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mellőzését eltűri,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b) a munkabalesettel kapcsolatban nyilvántartási, kivizsgálási, jegyzőkönyv-készítési és bejelentési kötelezettségét kellő időben nem teljesíti vagy valótlan adatot közöl, illetve a baleset valódi okát eltitkolja vagy feltárását megakadályozza,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c) a foglalkozási megbetegedéssel, fokozott expozíciós esettel kapcsolatos adatszolgáltatási kötelezettségét nem teljesíti vagy a foglalkozási megbetegedés, fokozott expozíció kivizsgálását akadályozza vagy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d) a munkáltató képviselőjeként a munkavédelmi képviselőt a munkavédelemre vonatkozó szabályban biztosított jogainak gyakorlásában akadályozza, illetve a munkavédelmi képviselővel szemben jogainak gyakorlása miatt hátrányos intézkedést tesz. </a:t>
            </a:r>
          </a:p>
          <a:p>
            <a:pPr marL="0" indent="0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7754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15910"/>
            <a:ext cx="8596668" cy="66326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(2) bekezdés szerint az (1) bekezdés alapján kiszabott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bírság összege ötszázezer forintig terjedhet.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 közigazgatási bírság egy eljárásban, ugyanazon kötelezettség ismételt megszegése vagy más kötelezettségszegés esetén ismételten is kiszabható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hu-H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. évi CLXXIX. t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örvény 3. § (1):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jogszabály bírság kiszabását teszi lehetővé – ide nem értve az eljárási bírságot -, a hatóság az eset összes körülményeire tekintettel dönt a bírság kiszabásáról és a bírság összegének meghatározásáról. Ennek keretében – jogszabály eltérő rendelkezése hiányában –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mérlegeli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különösen: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jogsértéssel okozott hátrányt, ideértve a hátrány megelőzésével, elhárításával, helyreállításával kapcsolatban felmerült költségeket, illetve a jogsértéssel elért előny mértékét,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a jogsértéssel okozott hátrány visszafordíthatóságát,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a jogsértéssel érintettek körének nagyságát,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a jogsértő állapot időtartamát,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a jogsértő magatartás ismétlődését és gyakoriságát,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f)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a jogsértést elkövető eljárást segítő, együttműködő magatartását, valamint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g)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a jogsértést elkövető gazdasági súlyát.</a:t>
            </a:r>
          </a:p>
          <a:p>
            <a:pPr algn="just"/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19501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70457"/>
            <a:ext cx="8596668" cy="57709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 Ellenőrzés, eljárás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Mvt.83/D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§</a:t>
            </a:r>
            <a:r>
              <a:rPr lang="hu-HU" sz="2000" u="sng" baseline="30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191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(1) 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munkavédelmi hatósági ellenőrzés határideje negyvenöt nap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munkabalesetekkel, foglalkozási megbetegedésekkel és fokozott expozíciós esetekkel,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baleset munkabalesetnek minősítésével,</a:t>
            </a:r>
          </a:p>
          <a:p>
            <a:pPr algn="just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a munkáltató és a munkahelyen munkát végző személy közötti munkavégzésre irányuló jogviszony szervezett munkavégzésnek történő minősítéséve kapcsolatban.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(2) A munkavédelmi hatósági ellenőrzés határideje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az (1) bekezdés által nem érintett esetekben 30 nap.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(3) A munkavédelmi hatóság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hivatalbóli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eljárásának ügyintézési határideje 60 nap.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323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2939" y="0"/>
            <a:ext cx="8596668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27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u-H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7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munkavédelmi hatóság </a:t>
            </a:r>
            <a:r>
              <a:rPr lang="hu-HU" sz="2700" b="1" dirty="0">
                <a:latin typeface="Arial" panose="020B0604020202020204" pitchFamily="34" charset="0"/>
                <a:cs typeface="Arial" panose="020B0604020202020204" pitchFamily="34" charset="0"/>
              </a:rPr>
              <a:t>ellenőrzési tapasztalatai 2018. év 1-3. negyedéveiben    </a:t>
            </a:r>
          </a:p>
          <a:p>
            <a:pPr marL="0" indent="0" algn="ctr"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Munkavédelmi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oktatással kapcsolatos hiányosságok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Munkavédelmi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oktatással kapcsolatos hiányosságok miatt a munkavédelmi hatóságnak összesen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264 esetben volt szükséges intézkedést meghoznia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Mvt.55. § (1)</a:t>
            </a:r>
            <a:r>
              <a:rPr lang="hu-HU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 munkáltatónak oktatás keretében gondoskodnia kell arról, hogy a munkavállaló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munkába álláskor,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munkahely vagy munkakör megváltozásakor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, valamint az egészséget nem veszélyeztető és biztonságos munkavégzés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követelményeinek változásakor,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munkaeszköz átalakításakor vagy új munkaeszköz üzembe helyezésekor,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új technológia bevezetésekor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elsajátítsa és a foglalkoztatás teljes időtartama alatt rendelkezzen az egészséget nem veszélyeztető és biztonságos munkavégzés elméleti és gyakorlati ismereteivel, megismerje a szükséges szabályokat, utasításokat és információkat. 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oktatás elvégzését a tematika megjelölésével és a résztvevők aláírásával ellátva írásban kell rögzíteni.</a:t>
            </a:r>
          </a:p>
          <a:p>
            <a:endParaRPr lang="hu-HU" dirty="0"/>
          </a:p>
          <a:p>
            <a:pPr marL="0" indent="0" algn="ctr">
              <a:buNone/>
            </a:pP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962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e) a nők, a fiatalkorúak és a megváltozott munkaképességűek foglalkoztatásával kapcsolatos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jogszabályokra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f) a munka- és pihenőidőre az Mt. XI. fejezetében, valamint munkaviszonyra vonatkozó szabályban előírt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rendelkezésekre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g) a jogszabályban, kollektív szerződésben vagy a miniszter által az ágazatra,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alágazatra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kiterjesztett kollektív szerződésben megállapított munkabér mértékére, valamint a munkabér védelmére vonatkozó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rendelkezésekre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h) a foglalkoztatásra irányuló jogviszony megszűnésével összefüggő – a munkavállalót megillető – igazolások kiállítására és kiadására, valamint a munkaviszony megszűnéséhez, megszüntetéséhez kapcsolódó elszámolás megtörténtére vonatkozó jogszabályok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rendelkezéseire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10089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4546"/>
            <a:ext cx="8596668" cy="6516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Kockázatértékeléssel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kapcsolatos hiányosságok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Kockázatértékeléssel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kapcsolatos hiányosságok miatt a munkavédelmi hatóságnak összesen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739 esetben volt szükséges intézkedést meghoznia, ebből 461 esetben a veszélyes anyagok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alkalmazásából eredő kockázatok becslésével, értékelésével kapcsolatos szabályokat mulasztotta el teljesíteni a munkáltató. </a:t>
            </a: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Mvt.54. § (2)</a:t>
            </a:r>
            <a:r>
              <a:rPr lang="hu-H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munkáltatónak rendelkeznie kell kockázatértékeléssel,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amelyben köteles minőségileg, illetve szükség esetén mennyiségileg értékelni a munkavállalók egészségét és biztonságát veszélyeztető kockázatokat, különös tekintettel az alkalmazott munkaeszközökre, veszélyes anyagokra és keverékekre, a munkavállalókat érő terhelésekre, valamint a munkahelyek kialakítására. A kockázatértékelés során a munkáltató azonosítja a várható veszélyeket (veszélyforrásokat, veszélyhelyzeteket), valamint a veszélyeztetettek körét, felbecsüli a veszély jellege (baleset, egészségkárosodás) szerint a veszélyeztetettség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mértékét.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759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03030"/>
            <a:ext cx="8596668" cy="67549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3) A munkáltató a kockázatértékelést, a kockázatkezelést és a megelőző intézkedések meghatározását – eltérő jogszabályi rendelkezés hiányában –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 tevékenység megkezdése előtt, azt követően indokolt esetben, de legalább 3 évente köteles elvégezni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. Az 56. §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-ban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meghatározottak a kockázatértékelésben rögzítésre kerülhetnek. Indokolt esetnek kell tekinteni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az alkalmazott tevékenység, technológia, munkaeszköz, munkavégzés módjának megváltozását,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minden olyan, az eredeti tevékenységgel összefüggő változtatást, amelynek eredményeképpen a munkavállalók egészségét, biztonságát meghatározó munkakörülményi tényezők megváltozhattak – ideértve a munkaklíma-, zaj-, rezgésterhelést, légállapotokat (gázállapotú, por, rost légszennyezők minőségi, illetve mennyiségi változást),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az alkalmazott tevékenység, technológia, munkaeszköz, munkavégzés módjának hiányosságával összefüggésben bekövetkezett munkabaleset, fokozott expozíció, illetve foglalkozási megbetegedés előfordulását, továbbá</a:t>
            </a:r>
          </a:p>
          <a:p>
            <a:pPr algn="just"/>
            <a:r>
              <a:rPr lang="hu-HU" sz="2200" i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ha a kockázatértékelés a külön jogszabályban meghatározott szempontra nem terjedt ki.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 A kockázatértékelés dokumentumát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 munkáltató köteles a külön jogszabályban foglaltak szerint, de legalább 5 évig megőrizni.</a:t>
            </a:r>
          </a:p>
          <a:p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295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Egyéni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védőeszköz juttatási rend hiánya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munkavédelmi hatóság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160 esetben intézkedett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arra tekintettel, hogy a munkáltató nem határozta meg az egyéni védőeszköz juttatás belső rendjét.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Mvt.56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§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Az egyéni védőeszköz juttatásának belső rendjét a munkáltató írásban határozza meg.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 feladat ellátása munkabiztonsági és munkaegészségügyi szaktevékenységnek minősül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Amennyiben megelőző műszaki, illetve szervezési intézkedésekkel az egészséget nem veszélyeztető  és biztonságos munkavégzés nem valósítható meg, a kockázatok egészséget nem veszélyeztető mértékűre csökkentése érdekében a védelmet nyújtó egyéni védőeszközöket meg kell határozni, azokkal a munkavállalókat el kell látni, rendeltetésszerű használatukra a munkavállalókat ki kell oktatni és az egyéni védőeszközök rendeltetésszerű használatát meg kell követelni.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55282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Munkaköri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alkalmassági vélemény hiánya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munkavédelmi hatóság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előzetes munkaköri alkalmassági vélemény hiánya miatt 89 esetben, időszakos munkaköri alkalmassági vélemény hiányára tekintettel 234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esetben hozott intézkedést. 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munkaköri, szakmai, illetve személyi higiénés alkalmasság orvosi vizsgálatáról és véleményezéséről szóló 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33/1998. (VI. 24.) NM rendelet meghatározza a munkaköri alkalmasság előzetes, időszakos, valamint soron kívüli vizsgálatának feltételeit és szabályait.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Tapasztalataink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szerint a legtöbb hiányosság azért merül fel, mert a munkáltatóknak nem kísérik megfelelőn figyelemmel az alkalmassági vélemény érvényességi idejét. 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1544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Leesés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és beesés veszélyei, egyéni védőeszközök hiánya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munkavédelmi hatóságnak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leesés és beesés veszélyeinek fennállta miatt 197 esetben volt szükséges intézkedést hoznia; egyéni védőeszköz hiánya miatt 144 alkalommal, a rendelkezésre álló egyéni védőeszköz használata mellőzésének eltűrése miatt 12 esetben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hozott intézkedést a hatóság.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munkavállalók munkahelyen történő egyéni védőeszköz használatának minimális biztonsági és egészségvédelmi követelményeiről szóló 5/1999. (XII. 22.) EüM rendelet 3. § (1) bekezdése szerint amennyiben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megelőző műszaki, illetve szervezési intézkedések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kel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egészséget nem veszélyeztető és biztonságos munkavégzés nem valósítható meg, a kockázatok egészséget nem veszélyeztető mértékűre csökkentése érdekében a munkáltató a munkavállalókat a kockázatokkal szemben védelmet nyújtó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védőeszközzel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látja el és ellenőrzi azok rendeltetésszerű használatát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Leesés elleni védelem szükséges: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- a munkavégzés magassága meghaladja a 2 m-t;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- a munkahely vagy a közlekedési út víz vagy más olyan anyag fölött vagy mellett oly módon helyezkedik el, hogy a belefulladás lehetősége fennáll;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190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8849" y="0"/>
            <a:ext cx="8596668" cy="6858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födémek, tetők, mennyezetek, felülvilágítók,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aknák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építésekor;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- a 2 m magasságot feletti tetőn végzendő munkáknál és a hozzá vezető utakon;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földmunkák végzése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során.</a:t>
            </a:r>
          </a:p>
          <a:p>
            <a:pPr marL="0" indent="0" algn="just">
              <a:buNone/>
            </a:pPr>
            <a:endParaRPr lang="hu-H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Villamossági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érintésvédelmi hiányosságok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munkavédelmi hatóság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létesítmények érintésvédelme tekintetében 463 esetben, munkaeszközök érintésvédelmi hiányossága miatt 318 esetben, villamos hosszabbítók és tápkábelek hiányosságai okán 195 esetben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hozott intézkedést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kisfeszültségű erősáramú villamos berendezés (a továbbiakban: villamos berendezés) közvetett érintés elleni védelmének, valamint az érintésvédelmi berendezés megfelelőségének ellenőrző felülvizsgálatairól szerelői ellenőrzés, illetve szabványossági felülvizsgálat keretében kell gondoskodni.</a:t>
            </a:r>
          </a:p>
          <a:p>
            <a:pPr algn="just"/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időszakos ellenőrző felülvizsgálatot szerelői ellenőrzéssel legalább évente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kell elvégezni kéziszerszámokon és hordozható biztonsági transzformátorokon, a Kommunális- és Lakóépületek Érintésvédelmi Szabályzatáról szóló 8/1981. (XII. 27.)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IpM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rendelet (a továbbiakban: KLÉSZ) alkalmazási körébe tartozó villamos berendezéseken hatévente.</a:t>
            </a:r>
          </a:p>
          <a:p>
            <a:pPr algn="just"/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002589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7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Munkaeszközökkel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kapcsolatos hiányosságok</a:t>
            </a:r>
          </a:p>
          <a:p>
            <a:pPr algn="just"/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 munkavédelmi hatóság a munkaeszköz nem megfelelő állapota, illetve a karbantartás hiánya miatt 204 esetben intézkedett.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Munkaeszköz: minden gép, készülék, szerszám vagy berendezés, amelyet a munkavégzés során alkalmaznak, vagy azzal összefüggésben használnak (kivéve: az egyéni védőeszköz).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munkaeszközökre a speciális rendelkezéseket a munkaeszközök és használatuk biztonsági és egészségügyi követelményeinek minimális szintjéről szóló 10/2016. (IV.5) NGM rendelet tartalmazza.</a:t>
            </a:r>
          </a:p>
          <a:p>
            <a:pPr algn="just"/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munkaeszköznek teljes élettartalma alatt meg kell felelnie az egészséget nem veszélyeztető és biztonságos munkavégzés követelményeinek.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Ennek érdekében a munkaeszközöket a munkáltatónak karban kell tartania. 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 Veszélyes munkaeszköz: az 5/1993. (XII. 26) MüM rendelet 1/a. és 1/b. számú mellékletei tartalmazzák a veszélyes munkaeszközök jegyzékét. Ezeken kívül a munkáltató saját hatáskörében is veszélyesnek minősíthet munkaeszközöket. </a:t>
            </a: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veszélyes munkaeszközöket üzembe kell helyezni (munkavédelmi szempontú előzetes vizsgálat) és el kell végezni az időszakos biztonsági felülvizsgálatot. </a:t>
            </a: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veszélyes munkaeszközt kizárólag annak kezelője használhatja. Ennek betartatása a munkáltató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kötelezettsége.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58892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8000"/>
          </a:xfrm>
        </p:spPr>
        <p:txBody>
          <a:bodyPr/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Védőburkolatok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, védőberendezések hiányosságai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munkavédelmi hatóságnak védőburkolati hiányosságok miatt 589 esetben, védőberendezések hiánya illetve működésképtelensége okán 153 esetben volt szükséges intézkedést hoznia. </a:t>
            </a:r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hiányzó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törött, hiányos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védőburkolatok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nem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működőképes vagy kiiktatott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védőberendezések,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az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illetéktelen hozzáférés, kezelés kizárásának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elmulasztása, a vészkikapcsoló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berendezés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hiánya sok esetben hiányosságként kerültek feltárásra, többször bekövetkezett balesetek okaiként is.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Ezen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hiányosságok különösen gyakran fordulnak elő a f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émfeldolgozó, valamint a fafeldolgozó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iparágakban. 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64806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Építőipari tapasztalatok</a:t>
            </a:r>
            <a:endParaRPr lang="hu-H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leesés 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elleni védelem sokszor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nincs kiépítve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, a védőkorlátot esetenként csak ott helyezik el, ahol az építési területen megközelítésekor már látszik. </a:t>
            </a:r>
            <a:endParaRPr lang="hu-H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Jellemző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hiányosság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az egyéni védőeszközök használatának elmulasztása.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Munkáltatói kötelességként a használatra kötelezést a helyszínen lévő építésvezető sok esetben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eltűri.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Ellenőrzések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alkalmával több esetben fordult elő, hogy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 villamos hosszabbítókat mechanikai védelem nélkül,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botlás veszélyesen, az építési terület közlekedési útján helyezték el. 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Több esetben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az ideiglenes villamos hálózatot áram-védőkapcsolóval nem rendelkező végponthoz csatlakoztatták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, vagy az ideiglenes villamos elosztószekrényben lévő áram-védőkapcsoló működési próbáját nem végezték el az előírásoknak megfelelően. </a:t>
            </a: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munkavédelmi oktatás általánosságban megtörténik, de a munkavállalókkal a folyamatosan változó munkaterületen a jelentősebb munkavédelmet érintő módosítást követően (mint pl.: egy toronydaru telepítése után) gyakran elmarad az oktatás.</a:t>
            </a: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építőiparban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kevés figyelmet fordítanak a gépek, berendezések karbantartására.</a:t>
            </a:r>
          </a:p>
          <a:p>
            <a:endParaRPr lang="hu-HU" sz="2000" dirty="0"/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393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79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emelőgépeknél leggyakrabban a kezelői jogosultság hiánya fordult elő, a munkáltatók nem jól mérték fel az emelőgép használatából eredő veszélyeket,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ezért nem tartották fontosnak a kezelői jogosultság meglétét, sem az emelőgép naplót. </a:t>
            </a:r>
            <a:endParaRPr lang="hu-H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További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probléma, hogy az emelőgépek üzembe helyezése megtörténik, de utána az időszakos biztonsági felülvizsgálat, illetve a szerkezeti-és fővizsgálat több esetben elmarad.</a:t>
            </a:r>
          </a:p>
          <a:p>
            <a:pPr algn="just"/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Feldolgozóipari tapasztalatok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Több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helyen is probléma, hogy a munkaköri alkalmasság orvosi vizsgálatainak rendjében nem szabályozzák le a vizsgálatok irányát. Problémaként jelentkezett esetenként az is, hogy a munkavédelmi szakember nincs tisztában az orvosi szakkifejezésekkel, a foglalkozás-egészségügyi orvos nem segített ebben.</a:t>
            </a:r>
          </a:p>
          <a:p>
            <a:pPr algn="just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gy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varrodánál tapasztaltuk, hogy télen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nem fűtöttek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munkateremben, a lecsökkent létszámra hivatkozva. Így télen a szabászteremben +6</a:t>
            </a:r>
            <a:r>
              <a:rPr lang="hu-HU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C volt. </a:t>
            </a:r>
          </a:p>
          <a:p>
            <a:pPr algn="just"/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Másik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feldolgozóipari vállalkozásnál, ahol szűrőkhöz gyártottak alkatrészeket, (szabtak, varrtak, ragasztottak)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nem voltak a helyszínen munkavédelmi dokumentumok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: a belső számítógépes hálózaton lehetett elérni a dokumentumokat, de kizárólag csak akkor, ha ezt a budapesti központ hozzáférhetővé tette.</a:t>
            </a:r>
          </a:p>
          <a:p>
            <a:pPr algn="just"/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9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45465"/>
            <a:ext cx="8596668" cy="489397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i) a harmadik országbeli állampolgárok magyarországi foglalkoztatásának engedélyezésére, illetve a harmadik országbeli és a szabad mozgás és tartózkodás jogával rendelkező állampolgárok foglalkoztatására vonatkozó </a:t>
            </a:r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jogszabályokra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k) a munkaerő-kölcsönzésre vonatkozó, valamint a munkaerő-kölcsönzési tevékenység végzésére jogosító </a:t>
            </a:r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jogszabályokra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o) a teljesítménykövetelmény megállapítása tekintetében az előzetes foglalkoztatói eljárás lefolytatásának </a:t>
            </a:r>
            <a:r>
              <a:rPr lang="hu-HU" sz="2600" dirty="0" err="1">
                <a:latin typeface="Arial" panose="020B0604020202020204" pitchFamily="34" charset="0"/>
                <a:cs typeface="Arial" panose="020B0604020202020204" pitchFamily="34" charset="0"/>
              </a:rPr>
              <a:t>tényére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, valamint a teljesítménykövetelmény és a teljesítménybér-tényezők alkalmazása előtti közlésére vonatkozó </a:t>
            </a:r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szabályokra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r) a harmadik országbeli állampolgár és a szabad mozgás és tartózkodás jogával rendelkező személy magyarországi foglalkoztatásának bejelentésére vonatkozó </a:t>
            </a:r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jogszabályokra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s)</a:t>
            </a:r>
            <a:r>
              <a:rPr lang="hu-HU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a harmadik országbeli állampolgárok beutazásáról és tartózkodásáról szóló 2007. évi II. törvény (a továbbiakban: </a:t>
            </a:r>
            <a:r>
              <a:rPr lang="hu-HU" sz="2600" dirty="0" err="1">
                <a:latin typeface="Arial" panose="020B0604020202020204" pitchFamily="34" charset="0"/>
                <a:cs typeface="Arial" panose="020B0604020202020204" pitchFamily="34" charset="0"/>
              </a:rPr>
              <a:t>Harm.tv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.) 71. § (1), (2), és (8) bekezdése szerinti kötelezettségek foglalkoztató </a:t>
            </a:r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általi megtartására</a:t>
            </a:r>
            <a:r>
              <a:rPr lang="hu-H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45878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"/>
            <a:ext cx="8596668" cy="6041362"/>
          </a:xfrm>
        </p:spPr>
        <p:txBody>
          <a:bodyPr/>
          <a:lstStyle/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Feldolgozóiparban tapasztalt hiányosságok voltak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gatter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 fűrész burkolatának működés közbeni eltávolíthatósága, lánchajtás hiányos burkolata, dagasztógép hiányos védőráccsal történő használata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veszélyes anyagoknál gyakori volt az egyéni védőeszköz hiánya és a nem megfelelő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tároló </a:t>
            </a:r>
            <a:r>
              <a:rPr lang="hu-H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edényzet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Veszélyes anyagokkal, és porokkal dolgozó feldolgozóipari cégeket is ellenőriztünk az évben. Az ellenőrzések során több esetben is arra kellett intézkedni, hogy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végezzék el a jogszabályban előírt légtérméréseket, valamint, hogy végezzék el a szellőző és elszívó berendezések munkavédelmi szempontú üzembe helyezését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Előfordult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hogy a bútorgyár munkaterületén gyakorlati oktatáson résztvevő tanulók részére a munkáltató nem biztosított egyéni védőeszközöket, a munkahelyi kockázatértékelésben nem kerültek megnevezésre tanulók a veszélyeztetettek körében. A tanulók az anyagmozgatáshoz saját sportcipőjüket viselték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33920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041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Gépipari tapasztalatok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leggyakoribb szabálytalanságok a burkolati hiányosságok és a biztonsági berendezések kiiktatása voltak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kezelőelemek kialakítására illetve jelölésére a korábbiakhoz képest kevesebbszer kellett intézkedni.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Az ellenőrzések általános tapasztalata, hogy a munkavédelemről szóló  törvény meghatározása szerint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veszélyesnek nem minősülő munkaeszközök állapotára kevésbé figyelnek a munkáltatók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Különöses igaz az állítás a kollektív használatra átadott munkaeszközök esetében. Az oszlopos fúróknak, állványos köszörűknek, lemezollóknak rendszerint „nincs gazdája”. Mindenki használja az eszközöket, de a tisztítási, karbantartási feladatok kimaradnak a munkafolyamat befejező lépéseként. A bekövetkezett munkabalesetek előzményei vagy kiváltó okai között többször is előfordult a sérült, vagy szennyezett szerszám.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Fordított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helyzet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veszélyes munkaeszközök esetében. Itt nem a rendeltetésszerű használat során következnek be személyi sérüléssel járó balesetek, hanem az összeszerelés, valamint karbantartások és javítások alkalmával.</a:t>
            </a: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09298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03031"/>
            <a:ext cx="8596668" cy="5938331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 smtClean="0"/>
              <a:t>12. 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Kereskedelmi tapasztalatok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kereskedelemben az induló és a kisebb vállalkozások ellenőrzése során találtunk többször hiányosságokat.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kereskedelemben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egyéni védőeszköz hiánya, orvosi alkalmassági vizsgálatok hiányai, elektromos veszélyek, árupolcok rögzítésének hiányai, és érintésvédelmi hiányosságok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fordultak leggyakrabban elő.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Ebben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ágazatban fordul elő leggyakrabban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munkavédelmi szaktevékenységet végzők foglalkoztatásának illetve megbízásának hiánya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2018. III. negyedévében kiemelt figyelmet fordítottunk a benzinkutakra. Ezek többsége jogkövető magatartást tanúsít: a rákkeltő anyaggal való foglalkoztatást bejelentik, a kockázatértékelésben ezt a veszélyt is figyelembe veszik. Azonban az ellenőrzések feltárták azt is, hogy az újonnan belépő benzinkút üzemeltetők nem mindegyike jelentette a rákkeltő anyaggal való foglalkoztatást, ezzel kapcsolatban intézkedést hoztunk. 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0128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"/>
            <a:ext cx="8596668" cy="6041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Munkabalesetek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 évben szeptember 30-ig összesen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991 munkabaleset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került bejelentése Borsod-Abaúj-Zemplén megye területét érintően a Miskolci Járási Hivatalhoz, mint munkavédelmi hatósághoz; átlagban minden napra 3-tól több munkabaleset esik. </a:t>
            </a: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Fentiek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közül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 halálos munkabaleset, 3 súlyos csonkulásos munkabaleset, 2 egyéb súlyos munkabaleset volt. 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Áramütés h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alálos munkabaleset, valamint súlyos csonkulásos baleset esetében is okként jelentkezett; a hatóság a nem balesethez kötődő tematikus ellenőrzései során a villamossági, érintésvédelmi hiányosságokat nagy számban tárja fel, és hoz intézkedéseket azok megszüntetésére. </a:t>
            </a: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Védőburkolatok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hiánya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csonkulásos súlyos, egyéb súlyos, és súlyosnak nem minősülő munkabalesetet több esetben okozott. A gépnek a védőburkolat nélküli forgómozgást végző része egyik esetben a munkavállaló kézfejét kapta be és roncsolta szét, másik alkalommal a ruhaujjba akadva a dolgozó teljes karját leszakította.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33090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761407"/>
          </a:xfrm>
        </p:spPr>
        <p:txBody>
          <a:bodyPr>
            <a:normAutofit/>
          </a:bodyPr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Volt olyan eset is, hogy egy gépre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az ékszíjhajtás burkolatát nem helyezték vissza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, a gépet a azonban munkavállaló használni kezdte, a haját az ékszíjtárcsa behúzta, melynek következményeként a gép a fej egyik oldaláról tövestől kitépte a hajat, a hirtelen erős rántás során a munkavállalót megrántotta, aki ennek folytán nyakcsigolya törést szenvedett. </a:t>
            </a: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Építési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tevékenység során a kollektív védelem és egyidejűleg az egyéni védőeszközök hiánya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súlyos, és súlyosnak nem minősülő egyéb munkabalesetet több esetben okozott. Volt hogy családi ház tetőfelújítása közben 3 méter magasról esett le munkavállaló életveszélyes sérülésekkel, és volt olyan is, hogy több mint 7 méter magas csarnok tetejéről esett le a dolgozó, kiépített kollektív védelem és egyéni védőeszköz hiányában. A hatóság a több méter magasban, kollektív védelem és egyéni védőeszköz nélküli munkavégzés megszüntetése iránt több esetben intézkedést hozott baleset bekövetkezése hiányában, tematikus ellenőrzései során is. 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84090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Daku L MIHŐ Kf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944" y="231820"/>
            <a:ext cx="8293994" cy="641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76236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P613169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217" y="231819"/>
            <a:ext cx="8281115" cy="62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642889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1353_1_TRENDMETAL P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01" y="373487"/>
            <a:ext cx="8268237" cy="610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719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Ö S Z Ö N Ö M    A    F I G Y E L M Ü K E T !</a:t>
            </a:r>
            <a:endParaRPr lang="hu-HU" sz="2500" dirty="0"/>
          </a:p>
        </p:txBody>
      </p:sp>
    </p:spTree>
    <p:extLst>
      <p:ext uri="{BB962C8B-B14F-4D97-AF65-F5344CB8AC3E}">
        <p14:creationId xmlns:p14="http://schemas.microsoft.com/office/powerpoint/2010/main" val="96825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81070"/>
            <a:ext cx="8596668" cy="45989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Intézkedések</a:t>
            </a: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munkaügyi hatóság az ellenőrzés során tapasztalt szabálytalanságok miatt a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6. § (1) bekezdésében meghatározott intézkedésekkel élhet, melyek szerint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a) megtiltja a további foglalkoztatást, ha az alkalmazás vagy a foglalkoztatás a 3. § (1) bekezdés a) pontjának első és második fordulata, továbbá b), e), f), i), k) és s) pontja esetében a jogszabálysértés súlyossága miatt nem tartható fenn és a sérelem rövid időn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belül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nem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orvosolható    </a:t>
            </a:r>
          </a:p>
        </p:txBody>
      </p:sp>
    </p:spTree>
    <p:extLst>
      <p:ext uri="{BB962C8B-B14F-4D97-AF65-F5344CB8AC3E}">
        <p14:creationId xmlns:p14="http://schemas.microsoft.com/office/powerpoint/2010/main" val="201274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2018.01.01-től változott a </a:t>
            </a:r>
            <a:r>
              <a:rPr lang="hu-H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. 6. § (1) bekezdés a. pontja, mivel megszűnt a munkaügyi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hatóságnak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alábbiak szerinti korábbi intézkedési lehetősége: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további foglalkoztatás megtiltására azért került sor, mert a foglalkoztató megsértette a foglalkoztatásra irányuló jogviszony létesítéséhez szükséges jognyilatkozatok alakszerűségére vagy a jogviszony bejelentésére vonatkozó rendelkezéseket, a munkaügyi hatóság az eltiltás időtartamára kötelezi a munkáltatót az Mt. 146. § (1) bekezdése szerinti díjazásnak a munkavállaló részére történő megfizetésére.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64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1120" y="550729"/>
            <a:ext cx="8595454" cy="5270521"/>
          </a:xfrm>
        </p:spPr>
        <p:txBody>
          <a:bodyPr>
            <a:noAutofit/>
          </a:bodyPr>
          <a:lstStyle/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b) kötelezi a foglalkoztatót a szabálytalanság meghatározott időn belül történő megszüntetésére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c) kötelezi a foglalkoztatót a központi költségvetésbe történő befizetésre a harmadik országbeli állampolgár magyarországi foglalkoztatásának engedélyezésére vonatkozó szabályok megsértése miatt a 7/A. §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-ban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foglaltak szerint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d) munkaügyi bírságot szab ki a 6/A. §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-ban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és a 7. §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-ban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foglaltak szerint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e) az 1. § (5) bekezdése alapján eljárva megállapítja a foglalkoztatásra irányuló jogviszonynak a munkába lépés napjától történő fennállását és kötelezi a foglalkoztatót a foglalkoztatásra irányuló jogviszonyra vonatkozó szabályok betartására</a:t>
            </a:r>
          </a:p>
          <a:p>
            <a:pPr algn="just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f) eltiltja a foglalkoztatót tevékenysége folytatásától, ha foglalkoztatásra vonatkozó jogszabályban előírt engedéllyel, nyilvántartásba vétellel nem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rendelkezik.</a:t>
            </a:r>
          </a:p>
          <a:p>
            <a:pPr algn="just"/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2782136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568</TotalTime>
  <Words>6224</Words>
  <Application>Microsoft Office PowerPoint</Application>
  <PresentationFormat>Szélesvásznú</PresentationFormat>
  <Paragraphs>409</Paragraphs>
  <Slides>68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68</vt:i4>
      </vt:variant>
    </vt:vector>
  </HeadingPairs>
  <TitlesOfParts>
    <vt:vector size="72" baseType="lpstr">
      <vt:lpstr>Arial</vt:lpstr>
      <vt:lpstr>Trebuchet MS</vt:lpstr>
      <vt:lpstr>Wingdings 3</vt:lpstr>
      <vt:lpstr>Fazetta</vt:lpstr>
      <vt:lpstr>Munkaügyi és munkavédelmi ellenőrzések, azok gyakorlati tapasztalatai </vt:lpstr>
      <vt:lpstr>I. A munkaügyi hatóság és a munkavédelmi hatóság kijelölése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Munkaügyi és Munkavédelmi hatósági ellenőrzések,</dc:title>
  <dc:creator>User</dc:creator>
  <cp:lastModifiedBy>User</cp:lastModifiedBy>
  <cp:revision>208</cp:revision>
  <dcterms:created xsi:type="dcterms:W3CDTF">2018-10-20T12:15:36Z</dcterms:created>
  <dcterms:modified xsi:type="dcterms:W3CDTF">2018-10-21T16:11:46Z</dcterms:modified>
</cp:coreProperties>
</file>