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notesMasterIdLst>
    <p:notesMasterId r:id="rId13"/>
  </p:notesMasterIdLst>
  <p:sldIdLst>
    <p:sldId id="276" r:id="rId2"/>
    <p:sldId id="277" r:id="rId3"/>
    <p:sldId id="278" r:id="rId4"/>
    <p:sldId id="271" r:id="rId5"/>
    <p:sldId id="270" r:id="rId6"/>
    <p:sldId id="264" r:id="rId7"/>
    <p:sldId id="279" r:id="rId8"/>
    <p:sldId id="272" r:id="rId9"/>
    <p:sldId id="267" r:id="rId10"/>
    <p:sldId id="280" r:id="rId11"/>
    <p:sldId id="281" r:id="rId12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taky Erzsébet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C4E8"/>
    <a:srgbClr val="E0E2F3"/>
    <a:srgbClr val="929DDE"/>
    <a:srgbClr val="244BAE"/>
    <a:srgbClr val="929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237" autoAdjust="0"/>
  </p:normalViewPr>
  <p:slideViewPr>
    <p:cSldViewPr snapToObjects="1">
      <p:cViewPr varScale="1">
        <p:scale>
          <a:sx n="85" d="100"/>
          <a:sy n="85" d="100"/>
        </p:scale>
        <p:origin x="2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8D389B-1A71-48C0-8BD0-68B994D025AC}" type="datetimeFigureOut">
              <a:rPr lang="hu-HU"/>
              <a:pPr>
                <a:defRPr/>
              </a:pPr>
              <a:t>2018.10.24.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3FCF29-80A7-47B3-AE6F-67974E1BDDD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9150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1571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1571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1571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1571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571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1572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1572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572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572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1157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1157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11572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56F9B6D-3828-4E65-A6FA-CDAB8BFCFD93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11572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hu-HU"/>
          </a:p>
        </p:txBody>
      </p:sp>
      <p:sp>
        <p:nvSpPr>
          <p:cNvPr id="11572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9DFFD0-CEE7-47F1-96B0-8021A5B763A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34851F-5789-403C-A358-9C57AEB3F102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FF92C-4ED0-403D-8F85-6071AC8FE15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88EC59-7B58-4F8F-ABEE-3CFC975C250F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ED553-1B9B-41DF-AC81-3F5D1EA3AA0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6014ED-881E-4CE6-9AE3-8771D3445E77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3339E-8D4E-4B0E-BD3C-6C45A667BF6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DDE0FE-AA11-43E4-8EBF-4E709608040B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84FDF-377C-4739-8344-03E0F2CEC7B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52F58B-FDEA-4361-8CAB-ED8F46A72FFF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F0493-BCD1-4198-902A-C03E5A0A384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DB2B81-D996-4A5E-BA93-827DA9C1BEBA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F37B1-79A0-43D8-B494-C1631E90101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9AECCC-2DF7-456A-8387-5CF5C02EF392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C0D51-F7EB-430B-A8E2-A0055462604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84C01D-0F2E-4300-916E-5DD7A4202F73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58AF2-B05B-44E6-A775-0DEF29008AA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8F8E2B-E581-4818-B465-DCBD42ED7E5F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21F0B-4CBA-4E1E-B887-D9BB3FE544A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F78C8A-168B-445D-BE0F-7C4A11055ABE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E0DB0-D8C6-47E1-820A-DA634180438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hu-HU" sz="2400"/>
          </a:p>
        </p:txBody>
      </p:sp>
      <p:sp>
        <p:nvSpPr>
          <p:cNvPr id="1146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146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146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F6A3E61-F6B0-4602-B323-2F0E7A6589B6}" type="datetimeFigureOut">
              <a:rPr lang="hu-HU"/>
              <a:pPr/>
              <a:t>2018.10.24.</a:t>
            </a:fld>
            <a:endParaRPr lang="hu-HU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1147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DA2AC6-1C25-48BE-AFCD-C1A92840FF50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600075"/>
            <a:ext cx="7243763" cy="1076325"/>
          </a:xfrm>
        </p:spPr>
        <p:txBody>
          <a:bodyPr/>
          <a:lstStyle/>
          <a:p>
            <a:pPr algn="ctr"/>
            <a:r>
              <a:rPr lang="hu-HU" sz="2400" b="1"/>
              <a:t>A miskolci járás munkaerő-piaci helyzetének változása</a:t>
            </a:r>
            <a:br>
              <a:rPr lang="hu-HU" sz="2400" b="1"/>
            </a:br>
            <a:r>
              <a:rPr lang="hu-HU" sz="2400" b="1"/>
              <a:t>2015-18. évek</a:t>
            </a:r>
          </a:p>
        </p:txBody>
      </p:sp>
      <p:graphicFrame>
        <p:nvGraphicFramePr>
          <p:cNvPr id="5734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755650" y="1844675"/>
          <a:ext cx="795655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7" name="Chart" r:id="rId3" imgW="4572000" imgH="2600325" progId="Excel.Chart.8">
                  <p:embed/>
                </p:oleObj>
              </mc:Choice>
              <mc:Fallback>
                <p:oleObj name="Chart" r:id="rId3" imgW="4572000" imgH="2600325" progId="Excel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4675"/>
                        <a:ext cx="7956550" cy="452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604837"/>
          </a:xfrm>
        </p:spPr>
        <p:txBody>
          <a:bodyPr anchor="ctr"/>
          <a:lstStyle/>
          <a:p>
            <a:pPr algn="ctr"/>
            <a:r>
              <a:rPr lang="hu-HU" sz="2000">
                <a:solidFill>
                  <a:srgbClr val="FFFFFF"/>
                </a:solidFill>
                <a:latin typeface="Arial" charset="0"/>
                <a:cs typeface="Arial" charset="0"/>
              </a:rPr>
              <a:t>„Közfoglalkoztatásból a versenyszférába” program</a:t>
            </a:r>
            <a:endParaRPr lang="hu-HU" sz="2000"/>
          </a:p>
        </p:txBody>
      </p:sp>
      <p:sp>
        <p:nvSpPr>
          <p:cNvPr id="34818" name="Tartalom helye 1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385175" cy="4525962"/>
          </a:xfrm>
        </p:spPr>
        <p:txBody>
          <a:bodyPr/>
          <a:lstStyle/>
          <a:p>
            <a:pPr algn="ctr">
              <a:buNone/>
            </a:pP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hu-HU" sz="2000" dirty="0" smtClean="0">
                <a:latin typeface="Arial" charset="0"/>
                <a:cs typeface="Arial" charset="0"/>
              </a:rPr>
              <a:t>Munkahelymegőrző támogatás</a:t>
            </a:r>
          </a:p>
          <a:p>
            <a:pPr algn="ctr">
              <a:buNone/>
            </a:pPr>
            <a:endParaRPr lang="hu-HU" sz="1600" dirty="0">
              <a:latin typeface="Arial" charset="0"/>
            </a:endParaRPr>
          </a:p>
          <a:p>
            <a:pPr algn="just"/>
            <a:endParaRPr lang="hu-HU" sz="1600" dirty="0" smtClean="0"/>
          </a:p>
          <a:p>
            <a:pPr algn="just"/>
            <a:r>
              <a:rPr lang="hu-HU" sz="1500" dirty="0" smtClean="0">
                <a:latin typeface="Tahoma (Szövegtörzs)"/>
              </a:rPr>
              <a:t>Támogatás állapítható meg annak a munkáltatónak:</a:t>
            </a:r>
          </a:p>
          <a:p>
            <a:pPr lvl="1" algn="just"/>
            <a:r>
              <a:rPr lang="hu-HU" sz="1500" dirty="0" smtClean="0">
                <a:latin typeface="Tahoma (Szövegtörzs)"/>
              </a:rPr>
              <a:t>aki működésével </a:t>
            </a:r>
            <a:r>
              <a:rPr lang="hu-HU" sz="1500" dirty="0">
                <a:latin typeface="Tahoma (Szövegtörzs)"/>
              </a:rPr>
              <a:t>összefüggő okból a munkavállaló munkaviszonyát felmondással kívánja </a:t>
            </a:r>
            <a:r>
              <a:rPr lang="hu-HU" sz="1500" dirty="0" smtClean="0">
                <a:latin typeface="Tahoma (Szövegtörzs)"/>
              </a:rPr>
              <a:t>megszüntetni;</a:t>
            </a:r>
          </a:p>
          <a:p>
            <a:pPr lvl="1" algn="just"/>
            <a:r>
              <a:rPr lang="hu-HU" sz="1500" dirty="0" smtClean="0">
                <a:latin typeface="Tahoma (Szövegtörzs)"/>
              </a:rPr>
              <a:t>mérlegekkel, beszámolókkal és főkönyvi kivonattal alátámasztott átmeneti likviditási problémával rendelkezik;</a:t>
            </a:r>
          </a:p>
          <a:p>
            <a:pPr lvl="1" algn="just"/>
            <a:r>
              <a:rPr lang="hu-HU" sz="1500" dirty="0" smtClean="0">
                <a:latin typeface="Tahoma (Szövegtörzs)"/>
              </a:rPr>
              <a:t> </a:t>
            </a:r>
            <a:r>
              <a:rPr lang="hu-HU" sz="1500" dirty="0"/>
              <a:t>a felmondással érintett munkavállalót a kérelem benyújtását megelőzően legalább hat hónapja </a:t>
            </a:r>
            <a:r>
              <a:rPr lang="hu-HU" sz="1500" dirty="0" smtClean="0"/>
              <a:t>foglalkoztatja;</a:t>
            </a:r>
          </a:p>
          <a:p>
            <a:pPr lvl="1" algn="just"/>
            <a:r>
              <a:rPr lang="hu-HU" sz="1500" dirty="0" smtClean="0"/>
              <a:t>köztartozással nem rendelkezik,</a:t>
            </a:r>
          </a:p>
          <a:p>
            <a:pPr lvl="1" algn="just"/>
            <a:r>
              <a:rPr lang="hu-HU" sz="1500" dirty="0"/>
              <a:t>vállalja, hogy a támogatás folyósítása és a továbbfoglalkoztatási kötelezettség időtartama alatt a kérelem benyújtását megelőző hónapban (kérelemben megjelölt telephely szerinti megyében lévő valamennyi) telephelyén meglévő átlagos statisztikai állományi létszámát megtartja, </a:t>
            </a:r>
            <a:endParaRPr lang="hu-HU" sz="1500" dirty="0" smtClean="0">
              <a:latin typeface="Tahoma (Szövegtörzs)"/>
            </a:endParaRPr>
          </a:p>
          <a:p>
            <a:pPr algn="just"/>
            <a:r>
              <a:rPr lang="hu-HU" sz="1500" dirty="0" smtClean="0">
                <a:latin typeface="Tahoma (Szövegtörzs)"/>
              </a:rPr>
              <a:t>A támogatás legfeljebb 6 hónapig, havonta, utólag folyósítható. A foglalkoztatási kötelezettség időtartama a támogatás időtartamával vagy annak kétszeresével (ha már részesült korábban munkahelymegőrző támogatásban) megegyezik.</a:t>
            </a:r>
          </a:p>
          <a:p>
            <a:pPr algn="just"/>
            <a:r>
              <a:rPr lang="hu-HU" sz="1500" dirty="0" smtClean="0">
                <a:latin typeface="Tahoma (Szövegtörzs)"/>
              </a:rPr>
              <a:t>A </a:t>
            </a:r>
            <a:r>
              <a:rPr lang="hu-HU" sz="1500" dirty="0">
                <a:latin typeface="Tahoma (Szövegtörzs)"/>
              </a:rPr>
              <a:t>támogatás maximális havi mértéke munkavállalónként nem haladhatja meg a kérelem benyújtásának időpontjában érvényes kötelező legkisebb munkabér 120%-át (2018-ban: 165.600 Ft/fő/hó</a:t>
            </a:r>
            <a:r>
              <a:rPr lang="hu-HU" sz="1500" dirty="0" smtClean="0">
                <a:latin typeface="Tahoma (Szövegtörzs)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9878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604837"/>
          </a:xfrm>
        </p:spPr>
        <p:txBody>
          <a:bodyPr anchor="ctr"/>
          <a:lstStyle/>
          <a:p>
            <a:pPr algn="ctr"/>
            <a:r>
              <a:rPr lang="hu-HU" sz="2000">
                <a:solidFill>
                  <a:srgbClr val="FFFFFF"/>
                </a:solidFill>
                <a:latin typeface="Arial" charset="0"/>
                <a:cs typeface="Arial" charset="0"/>
              </a:rPr>
              <a:t>„Közfoglalkoztatásból a versenyszférába” program</a:t>
            </a:r>
            <a:endParaRPr lang="hu-HU" sz="2000"/>
          </a:p>
        </p:txBody>
      </p:sp>
      <p:sp>
        <p:nvSpPr>
          <p:cNvPr id="34818" name="Tartalom helye 1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385175" cy="4525962"/>
          </a:xfrm>
        </p:spPr>
        <p:txBody>
          <a:bodyPr/>
          <a:lstStyle/>
          <a:p>
            <a:pPr algn="ctr">
              <a:buNone/>
            </a:pP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hu-HU" sz="2000" dirty="0" smtClean="0">
                <a:latin typeface="Arial" charset="0"/>
                <a:cs typeface="Arial" charset="0"/>
              </a:rPr>
              <a:t>Lakhatási támogatás</a:t>
            </a:r>
          </a:p>
          <a:p>
            <a:pPr algn="ctr">
              <a:buNone/>
            </a:pPr>
            <a:endParaRPr lang="hu-HU" sz="1600" dirty="0">
              <a:latin typeface="Arial" charset="0"/>
            </a:endParaRPr>
          </a:p>
          <a:p>
            <a:pPr algn="just"/>
            <a:endParaRPr lang="hu-HU" sz="1600" dirty="0" smtClean="0"/>
          </a:p>
          <a:p>
            <a:pPr algn="just"/>
            <a:r>
              <a:rPr lang="hu-HU" sz="1600" dirty="0" smtClean="0"/>
              <a:t>Támogatás állapítható meg annak az álláskeresőnek:</a:t>
            </a:r>
          </a:p>
          <a:p>
            <a:pPr lvl="1" algn="just"/>
            <a:r>
              <a:rPr lang="hu-HU" sz="1600" dirty="0"/>
              <a:t>aki olyan legalább hat hónap időtartamra szóló és legalább heti 20 óra munkaidejű munkaviszonyt létesít, amely esetében az állandó lakóhelye és a munkavégzés helye legalább 60 km-re van </a:t>
            </a:r>
            <a:r>
              <a:rPr lang="hu-HU" sz="1600" dirty="0" smtClean="0"/>
              <a:t>egymástól;</a:t>
            </a:r>
          </a:p>
          <a:p>
            <a:pPr lvl="1" algn="just"/>
            <a:r>
              <a:rPr lang="hu-HU" sz="1600" dirty="0"/>
              <a:t>aki más foglalkoztatóval létesít munkaviszonyt, mint akivel utoljára munkaviszonyban állt, kivéve, ha létesítendő munkaviszonyban a munkavégzés helye eltér az utolsó munkaviszony munkavégzési </a:t>
            </a:r>
            <a:r>
              <a:rPr lang="hu-HU" sz="1600" dirty="0" smtClean="0"/>
              <a:t>helyétől;</a:t>
            </a:r>
          </a:p>
          <a:p>
            <a:pPr lvl="1" algn="just"/>
            <a:r>
              <a:rPr lang="hu-HU" sz="1600" dirty="0"/>
              <a:t>lakhatását </a:t>
            </a:r>
            <a:r>
              <a:rPr lang="hu-HU" sz="1600" b="1" u="sng" dirty="0"/>
              <a:t>bérleti jogviszony </a:t>
            </a:r>
            <a:r>
              <a:rPr lang="hu-HU" sz="1600" dirty="0"/>
              <a:t>létesítésével kívánja megoldani a munkavégzés helyén, vagy olyan településen, amelynek a munkavégzés helyétől való távolsága nem éri el a 60 </a:t>
            </a:r>
            <a:r>
              <a:rPr lang="hu-HU" sz="1600" dirty="0" smtClean="0"/>
              <a:t>km-t.</a:t>
            </a:r>
            <a:endParaRPr lang="hu-HU" sz="1600" dirty="0"/>
          </a:p>
          <a:p>
            <a:pPr algn="just"/>
            <a:r>
              <a:rPr lang="hu-HU" sz="1600" dirty="0" smtClean="0"/>
              <a:t>A támogatás legfeljebb 12 hónapig, havonta, utólag folyósítható. </a:t>
            </a:r>
          </a:p>
          <a:p>
            <a:pPr lvl="1" algn="just"/>
            <a:endParaRPr lang="hu-HU" sz="1500" dirty="0" smtClean="0"/>
          </a:p>
          <a:p>
            <a:pPr lvl="1" algn="just"/>
            <a:endParaRPr lang="hu-HU" sz="1500" dirty="0" smtClean="0"/>
          </a:p>
          <a:p>
            <a:pPr lvl="1" algn="just"/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324383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800" b="1"/>
              <a:t>A miskolci járás munkaerő-piaci helyzetének változása</a:t>
            </a:r>
            <a:br>
              <a:rPr lang="hu-HU" sz="2800" b="1"/>
            </a:br>
            <a:r>
              <a:rPr lang="hu-HU" sz="2800" b="1"/>
              <a:t>2015-18. évek</a:t>
            </a:r>
          </a:p>
        </p:txBody>
      </p:sp>
      <p:graphicFrame>
        <p:nvGraphicFramePr>
          <p:cNvPr id="58371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827088" y="3165475"/>
          <a:ext cx="418465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1" name="Chart" r:id="rId3" imgW="6419850" imgH="3695700" progId="Excel.Chart.8">
                  <p:embed/>
                </p:oleObj>
              </mc:Choice>
              <mc:Fallback>
                <p:oleObj name="Chart" r:id="rId3" imgW="6419850" imgH="3695700" progId="Excel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165475"/>
                        <a:ext cx="4184650" cy="227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011738" y="3165475"/>
          <a:ext cx="3673475" cy="232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2" name="Chart" r:id="rId5" imgW="5353050" imgH="3724275" progId="Excel.Chart.8">
                  <p:embed/>
                </p:oleObj>
              </mc:Choice>
              <mc:Fallback>
                <p:oleObj name="Chart" r:id="rId5" imgW="5353050" imgH="3724275" progId="Excel.Char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165475"/>
                        <a:ext cx="3673475" cy="232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2224088" y="1855788"/>
            <a:ext cx="49926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hu-HU" sz="2400"/>
              <a:t>Iskolai végzettség szerint összetétel</a:t>
            </a:r>
          </a:p>
          <a:p>
            <a:pPr algn="ctr"/>
            <a:r>
              <a:rPr lang="hu-HU" sz="2400"/>
              <a:t>2018. augusztus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800" b="1"/>
              <a:t>A miskolci járás munkaerő-piaci helyzetének változása</a:t>
            </a:r>
            <a:br>
              <a:rPr lang="hu-HU" sz="2800" b="1"/>
            </a:br>
            <a:r>
              <a:rPr lang="hu-HU" sz="2800" b="1"/>
              <a:t>2015-18. évek</a:t>
            </a:r>
          </a:p>
        </p:txBody>
      </p:sp>
      <p:graphicFrame>
        <p:nvGraphicFramePr>
          <p:cNvPr id="5939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11188" y="1866900"/>
          <a:ext cx="8064500" cy="458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5" name="Chart" r:id="rId3" imgW="4572000" imgH="2600325" progId="Excel.Chart.8">
                  <p:embed/>
                </p:oleObj>
              </mc:Choice>
              <mc:Fallback>
                <p:oleObj name="Chart" r:id="rId3" imgW="4572000" imgH="2600325" progId="Excel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66900"/>
                        <a:ext cx="8064500" cy="458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903287"/>
          </a:xfrm>
        </p:spPr>
        <p:txBody>
          <a:bodyPr anchor="ctr"/>
          <a:lstStyle/>
          <a:p>
            <a:pPr algn="ctr"/>
            <a:r>
              <a:rPr lang="hu-HU" sz="2400">
                <a:solidFill>
                  <a:srgbClr val="FFFFFF"/>
                </a:solidFill>
                <a:latin typeface="Arial" charset="0"/>
                <a:cs typeface="Arial" charset="0"/>
              </a:rPr>
              <a:t>GINOP-5.1.1. és GINOP-5.2.1. program támogatási formái</a:t>
            </a:r>
            <a:endParaRPr lang="hu-HU" sz="2400"/>
          </a:p>
        </p:txBody>
      </p:sp>
      <p:sp>
        <p:nvSpPr>
          <p:cNvPr id="31746" name="Tartalom helye 1"/>
          <p:cNvSpPr>
            <a:spLocks noGrp="1"/>
          </p:cNvSpPr>
          <p:nvPr>
            <p:ph idx="4294967295"/>
          </p:nvPr>
        </p:nvSpPr>
        <p:spPr>
          <a:xfrm>
            <a:off x="835025" y="1130300"/>
            <a:ext cx="8007350" cy="41910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hu-HU" sz="1800" dirty="0"/>
              <a:t>A támogatás megállapításának feltételei</a:t>
            </a:r>
          </a:p>
          <a:p>
            <a:pPr marL="0" indent="0" algn="ctr">
              <a:buFont typeface="Wingdings" pitchFamily="2" charset="2"/>
              <a:buNone/>
            </a:pPr>
            <a:endParaRPr lang="hu-HU" sz="1800" dirty="0"/>
          </a:p>
          <a:p>
            <a:pPr marL="0" indent="0"/>
            <a:r>
              <a:rPr lang="hu-HU" sz="1800" dirty="0"/>
              <a:t>Az ügyfélnek regisztrált </a:t>
            </a:r>
            <a:r>
              <a:rPr lang="hu-HU" sz="1800" dirty="0" smtClean="0"/>
              <a:t>álláskeresőnek </a:t>
            </a:r>
            <a:r>
              <a:rPr lang="hu-HU" sz="1800" dirty="0"/>
              <a:t>kell lennie.</a:t>
            </a:r>
          </a:p>
          <a:p>
            <a:pPr marL="0" indent="0"/>
            <a:r>
              <a:rPr lang="hu-HU" sz="1800" dirty="0"/>
              <a:t>Nettó létszámnövekedés szükséges a támogatás megállapításához:</a:t>
            </a:r>
          </a:p>
          <a:p>
            <a:pPr lvl="1"/>
            <a:r>
              <a:rPr lang="hu-HU" sz="1800" dirty="0"/>
              <a:t>Bértámogatás esetén: az elmúlt 12 hónap átlagos statisztikai állományi létszámához képest legalább 1 fővel kell emelkednie a létszámnak.</a:t>
            </a:r>
          </a:p>
          <a:p>
            <a:pPr lvl="1"/>
            <a:r>
              <a:rPr lang="hu-HU" sz="1800" dirty="0"/>
              <a:t>Bérköltség támogatás esetén: az elmúlt 6 hónap átlagos statisztikai állományi létszámához képest legalább 1 fővel kell emelkednie a létszámnak.</a:t>
            </a:r>
          </a:p>
          <a:p>
            <a:pPr marL="0" indent="0"/>
            <a:r>
              <a:rPr lang="hu-HU" sz="1800" dirty="0"/>
              <a:t>A munkáltatónak köztartozása nem lehet.</a:t>
            </a:r>
          </a:p>
          <a:p>
            <a:pPr marL="0" indent="0"/>
            <a:r>
              <a:rPr lang="hu-HU" sz="1800" dirty="0"/>
              <a:t>A kérelem benyújtásakor </a:t>
            </a:r>
            <a:r>
              <a:rPr lang="hu-HU" sz="1800" dirty="0" smtClean="0"/>
              <a:t>a </a:t>
            </a:r>
            <a:r>
              <a:rPr lang="hu-HU" sz="1800" dirty="0"/>
              <a:t>munkáltató nincs fent </a:t>
            </a:r>
            <a:r>
              <a:rPr lang="hu-HU" sz="1800" dirty="0" smtClean="0"/>
              <a:t>a </a:t>
            </a:r>
            <a:r>
              <a:rPr lang="hu-HU" sz="1800" dirty="0"/>
              <a:t>köztartozás mentes adatbázisban és adóigazolással sem rendelkezik.</a:t>
            </a:r>
          </a:p>
          <a:p>
            <a:pPr marL="0" indent="0"/>
            <a:r>
              <a:rPr lang="hu-HU" sz="1800" dirty="0"/>
              <a:t>Olyan munkakörre lehet támogatást kérni, amely összhangban van a cégkivonatban, illetve a vállalkozói igazolványban szereplő tevékenységi körrel</a:t>
            </a:r>
            <a:r>
              <a:rPr lang="hu-HU" sz="1800" dirty="0" smtClean="0"/>
              <a:t>.</a:t>
            </a:r>
          </a:p>
          <a:p>
            <a:pPr marL="0" indent="0"/>
            <a:r>
              <a:rPr lang="hu-HU" sz="1800" dirty="0" smtClean="0"/>
              <a:t>Amennyiben </a:t>
            </a:r>
            <a:r>
              <a:rPr lang="hu-HU" sz="1800" dirty="0"/>
              <a:t>az álláskereső korábban támogatásban részesült a program zárását, értékelését követően el kell telnie az előírt nyomon követési időnek.</a:t>
            </a:r>
          </a:p>
          <a:p>
            <a:pPr marL="0" indent="0"/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1085850"/>
          </a:xfrm>
        </p:spPr>
        <p:txBody>
          <a:bodyPr anchor="ctr"/>
          <a:lstStyle/>
          <a:p>
            <a:pPr algn="ctr"/>
            <a:r>
              <a:rPr lang="hu-HU" sz="2000">
                <a:solidFill>
                  <a:schemeClr val="tx1"/>
                </a:solidFill>
                <a:latin typeface="Arial" charset="0"/>
                <a:cs typeface="Arial" charset="0"/>
              </a:rPr>
              <a:t>Ifjúsági Garancia</a:t>
            </a:r>
            <a:br>
              <a:rPr lang="hu-HU" sz="200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hu-HU" sz="2000">
                <a:solidFill>
                  <a:schemeClr val="tx1"/>
                </a:solidFill>
                <a:latin typeface="Arial" charset="0"/>
                <a:cs typeface="Arial" charset="0"/>
              </a:rPr>
              <a:t>GINOP-5.2.1. program támogatási formái</a:t>
            </a:r>
            <a:endParaRPr lang="hu-HU" sz="2000">
              <a:solidFill>
                <a:schemeClr val="tx1"/>
              </a:solidFill>
            </a:endParaRPr>
          </a:p>
        </p:txBody>
      </p:sp>
      <p:graphicFrame>
        <p:nvGraphicFramePr>
          <p:cNvPr id="32797" name="Group 29"/>
          <p:cNvGraphicFramePr>
            <a:graphicFrameLocks noGrp="1"/>
          </p:cNvGraphicFramePr>
          <p:nvPr>
            <p:ph idx="4294967295"/>
          </p:nvPr>
        </p:nvGraphicFramePr>
        <p:xfrm>
          <a:off x="1116013" y="1320800"/>
          <a:ext cx="6840537" cy="4484688"/>
        </p:xfrm>
        <a:graphic>
          <a:graphicData uri="http://schemas.openxmlformats.org/drawingml/2006/table">
            <a:tbl>
              <a:tblPr/>
              <a:tblGrid>
                <a:gridCol w="3228975"/>
                <a:gridCol w="3611562"/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GINOP 5.2.1. TÁMOGATÁSI FORMÁK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 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CÉLCSOPORT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TÁMOGATÁSI FORMA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25 év alatti regisztrált álláskeresők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bértámogatás: 8 hónap bruttó bér+szoc.ho. adó 70%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 + 4 hónap továbbfoglalkoztatás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25 év alatti regisztrált álláskeresők 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 90 nap bruttó bér+szoc.ho. adó 100%  +                                                                                                    bértám: 8 hónap bruttó bér+szoc.ho. adó 70%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+ 4 hónap továbbfoglalkoztatás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25 év alatti regisztrált álláskeresők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(közép vagy felsőfokú fokú végzettség esetén)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 6 hónap bruttó bér+szoc.ho. adó 100%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+ 3 hónap továbbfoglalkoztatás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14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25 év alatti regisztrált álláskeresők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(ISCED 1-2 kategóriába tartozó, azaz alacsony iskolai végzettségű)</a:t>
                      </a:r>
                      <a:endParaRPr kumimoji="0" lang="hu-H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10 hónap bruttó bér+szoc.ho. adó 100%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+ 5 hónap továbbfoglalkoztatás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990600"/>
          </a:xfrm>
        </p:spPr>
        <p:txBody>
          <a:bodyPr anchor="ctr"/>
          <a:lstStyle/>
          <a:p>
            <a:pPr algn="ctr"/>
            <a:r>
              <a:rPr lang="hu-HU" sz="2000">
                <a:solidFill>
                  <a:schemeClr val="tx1"/>
                </a:solidFill>
                <a:latin typeface="Arial" charset="0"/>
                <a:cs typeface="Arial" charset="0"/>
              </a:rPr>
              <a:t>GINOP-5.1.1. program támogatási formái</a:t>
            </a:r>
            <a:endParaRPr lang="hu-HU" sz="2000">
              <a:solidFill>
                <a:schemeClr val="tx1"/>
              </a:solidFill>
            </a:endParaRPr>
          </a:p>
        </p:txBody>
      </p:sp>
      <p:graphicFrame>
        <p:nvGraphicFramePr>
          <p:cNvPr id="33831" name="Group 3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04494882"/>
              </p:ext>
            </p:extLst>
          </p:nvPr>
        </p:nvGraphicFramePr>
        <p:xfrm>
          <a:off x="1150938" y="981075"/>
          <a:ext cx="7742237" cy="5357817"/>
        </p:xfrm>
        <a:graphic>
          <a:graphicData uri="http://schemas.openxmlformats.org/drawingml/2006/table">
            <a:tbl>
              <a:tblPr/>
              <a:tblGrid>
                <a:gridCol w="3685264"/>
                <a:gridCol w="4056973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GINOP 5.1.1. TÁMOGATÁSI FORMÁK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 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CÉLCSOPORT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TÁMOGATÁSI FORMA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1. A 2-7. célcsoportba nem tartozó, 25-64 év közötti nyilvántartott álláskeresők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bértám: 8 hónap bruttó bér+szoc.ho. adó 70%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 + 4 hónap továbbfoglalkoztatás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2. 25-30 év közötti pályakezdők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+                                                                                                   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bértám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70%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 + 4 hónap továbbfoglalkoztatás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3. Alacsony iskolai végzettségűek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+                                                                                                                         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bértám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70%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+ 4 hónap továbbfoglalkoztatás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vagy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+ 4 hónap továbbfoglalkoztatás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4.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GYES-ről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GYED-ről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, ápolási díjról 1 éven belül visszatérők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bér+szoc.ho. adó 100%  +                                                                                                    bértám: 8 hónap bruttó bér+szoc.ho. adó 70%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+ 4 hónap továbbfoglalkoztatás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5. Tartós álláskeresők (legalább 6 hónapja)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bér+szoc.ho. adó 100%  +                                                                                                    bértám: 8 hónap bruttó bér+szoc.ho. adó 70%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+ 4 hónap továbbfoglalkoztatás</a:t>
                      </a:r>
                      <a:endParaRPr kumimoji="0" lang="hu-H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6. 50 év felettiek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+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bértám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70%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+ 4 hónap továbbfoglalkoztatás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vagy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+ 4 hónap továbbfoglalkoztatás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7. A közfoglalkoztatásból 30 napnál nem régebben kilépett és nyilvántartásba vett álláskeresők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bértám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70%  + 4 hónap továbbfoglalkoztatás vagy                                                                                                                                    bérköltség: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+ 4 hónap továbbfoglalkoztatás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1085850"/>
          </a:xfrm>
        </p:spPr>
        <p:txBody>
          <a:bodyPr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Terület- és Településfejlesztési Operatív Program</a:t>
            </a:r>
            <a:r>
              <a:rPr lang="hu-HU" sz="2000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hu-HU" sz="20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hu-HU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TOP-5.1.1., TOP-5.1.2., TOP-6.8.2. programok </a:t>
            </a:r>
            <a:r>
              <a:rPr lang="hu-HU" sz="2000" dirty="0">
                <a:solidFill>
                  <a:schemeClr val="tx1"/>
                </a:solidFill>
                <a:latin typeface="Arial" charset="0"/>
                <a:cs typeface="Arial" charset="0"/>
              </a:rPr>
              <a:t>támogatási formái</a:t>
            </a:r>
            <a:endParaRPr lang="hu-HU" sz="2000" dirty="0">
              <a:solidFill>
                <a:schemeClr val="tx1"/>
              </a:solidFill>
            </a:endParaRPr>
          </a:p>
        </p:txBody>
      </p:sp>
      <p:graphicFrame>
        <p:nvGraphicFramePr>
          <p:cNvPr id="32797" name="Group 2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97001104"/>
              </p:ext>
            </p:extLst>
          </p:nvPr>
        </p:nvGraphicFramePr>
        <p:xfrm>
          <a:off x="1116013" y="1320800"/>
          <a:ext cx="6840538" cy="5176883"/>
        </p:xfrm>
        <a:graphic>
          <a:graphicData uri="http://schemas.openxmlformats.org/drawingml/2006/table">
            <a:tbl>
              <a:tblPr/>
              <a:tblGrid>
                <a:gridCol w="3228976"/>
                <a:gridCol w="3611562"/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GINOP 5.2.1. TÁMOGATÁSI FORMÁK</a:t>
                      </a:r>
                      <a:endParaRPr kumimoji="0" lang="hu-H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 </a:t>
                      </a:r>
                      <a:endParaRPr kumimoji="0" lang="hu-H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CÉLCSOPORT</a:t>
                      </a:r>
                      <a:endParaRPr kumimoji="0" lang="hu-H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TÁMOGATÁSI FORMA</a:t>
                      </a:r>
                      <a:endParaRPr kumimoji="0" lang="hu-H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210" marR="3521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 Alacsony iskolai végzettségűek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bértám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: 8 hónap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70%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 + 4 hónap továbbfoglalkoztatás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bérköltség: 90 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                                                                                                bérköltség: 90 nap bruttó bér+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szoc.ho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. adó 100%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 25 év alatti fiatalok, vagy 30 év alatti pályakezdő álláskeresők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3. 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 év felettiek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4.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GYES-ről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</a:t>
                      </a:r>
                      <a:r>
                        <a:rPr kumimoji="0" lang="hu-H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GYED-ről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ápolási díjról 1 éven belül visszatérők, gyermeküket egyedül nevelők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5. Foglalkoztatást helyettesítő támogatásban részesülők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6. 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Tartós álláskeresők (legalább 3 hónapja)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7. Megváltozott munkaképességű személyek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8. Roma Nemzetiséghez tartozó személyek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9. </a:t>
                      </a: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 közfoglalkoztatásból 30 napnál nem régebben kilépett és nyilvántartásba vett álláskeresők</a:t>
                      </a: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10. Inaktívak</a:t>
                      </a: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endParaRPr kumimoji="0" lang="hu-H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5210" marR="3521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2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ím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604837"/>
          </a:xfrm>
        </p:spPr>
        <p:txBody>
          <a:bodyPr anchor="ctr"/>
          <a:lstStyle/>
          <a:p>
            <a:pPr algn="ctr"/>
            <a:r>
              <a:rPr lang="hu-HU" sz="2000">
                <a:solidFill>
                  <a:srgbClr val="FFFFFF"/>
                </a:solidFill>
                <a:latin typeface="Arial" charset="0"/>
                <a:cs typeface="Arial" charset="0"/>
              </a:rPr>
              <a:t>„Közfoglalkoztatásból a versenyszférába” program</a:t>
            </a:r>
            <a:endParaRPr lang="hu-HU" sz="2000"/>
          </a:p>
        </p:txBody>
      </p:sp>
      <p:sp>
        <p:nvSpPr>
          <p:cNvPr id="34818" name="Tartalom helye 1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385175" cy="4525962"/>
          </a:xfrm>
        </p:spPr>
        <p:txBody>
          <a:bodyPr/>
          <a:lstStyle/>
          <a:p>
            <a:pPr algn="ctr">
              <a:buNone/>
            </a:pP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hu-HU" sz="2000" dirty="0" smtClean="0">
                <a:latin typeface="Arial" charset="0"/>
                <a:cs typeface="Arial" charset="0"/>
              </a:rPr>
              <a:t>„</a:t>
            </a:r>
            <a:r>
              <a:rPr lang="hu-HU" sz="2000" dirty="0">
                <a:latin typeface="Arial" charset="0"/>
                <a:cs typeface="Arial" charset="0"/>
              </a:rPr>
              <a:t>Közfoglalkoztatásból a versenyszférába” program </a:t>
            </a:r>
            <a:endParaRPr lang="hu-HU" sz="20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hu-HU" sz="2000" dirty="0" smtClean="0">
                <a:latin typeface="Arial" charset="0"/>
              </a:rPr>
              <a:t>elhelyezkedési juttatás</a:t>
            </a:r>
          </a:p>
          <a:p>
            <a:pPr algn="ctr">
              <a:buNone/>
            </a:pPr>
            <a:endParaRPr lang="hu-HU" sz="1600" dirty="0">
              <a:latin typeface="Arial" charset="0"/>
            </a:endParaRPr>
          </a:p>
          <a:p>
            <a:pPr algn="just"/>
            <a:endParaRPr lang="hu-HU" sz="1600" dirty="0" smtClean="0"/>
          </a:p>
          <a:p>
            <a:pPr algn="just"/>
            <a:r>
              <a:rPr lang="hu-HU" sz="1600" dirty="0" smtClean="0"/>
              <a:t>Elhelyezkedési </a:t>
            </a:r>
            <a:r>
              <a:rPr lang="hu-HU" sz="1600" dirty="0"/>
              <a:t>juttatás illeti meg kérelmére azt:</a:t>
            </a:r>
          </a:p>
          <a:p>
            <a:pPr lvl="1" algn="just"/>
            <a:r>
              <a:rPr lang="hu-HU" sz="1600" dirty="0"/>
              <a:t>akinek a legalább egy hónapja fennálló közfoglalkoztatási jogviszonya a kérelem benyújtását megelőző 30 napon belül azért szűnt meg, mert a </a:t>
            </a:r>
            <a:r>
              <a:rPr lang="hu-HU" sz="1600" b="1" dirty="0"/>
              <a:t>Polgári Törvénykönyv szerinti gazdasági társasággal, szövetkezettel (kivéve az iskolaszövetkezetet), egyesülettel, alapítvánnyal vagy az egyéni vállalkozóról és az egyéni cégről szóló törvény hatálya alá tartozó munkaadóval, vízi társulattal, valamint erdőgazdálkodóval </a:t>
            </a:r>
            <a:r>
              <a:rPr lang="hu-HU" sz="1600" dirty="0"/>
              <a:t>a fővárosi és megyei kormányhivatal állami foglalkoztatási szervként eljáró járási (fővárosi kerületi) hivatalának (a továbbiakban: járási hivatal) közvetítésével vagy anélkül, </a:t>
            </a:r>
            <a:r>
              <a:rPr lang="hu-HU" sz="1600" b="1" dirty="0"/>
              <a:t>határozatlan</a:t>
            </a:r>
            <a:r>
              <a:rPr lang="hu-HU" sz="1600" dirty="0"/>
              <a:t> idejű vagy </a:t>
            </a:r>
            <a:r>
              <a:rPr lang="hu-HU" sz="1600" b="1" dirty="0"/>
              <a:t>legalább egy évre szóló határozott idejű </a:t>
            </a:r>
            <a:r>
              <a:rPr lang="hu-HU" sz="1600" dirty="0"/>
              <a:t>munkaviszonyt létesített, és</a:t>
            </a:r>
          </a:p>
          <a:p>
            <a:pPr lvl="1" algn="just"/>
            <a:r>
              <a:rPr lang="hu-HU" sz="1600" dirty="0"/>
              <a:t>aki a kérelem benyújtását megelőző két éven belül - ideértve az a) pontban meghatározott közfoglalkoztatási jogviszony időtartamát is - legalább 180 napig közfoglalkoztatási jogviszonyban állt.</a:t>
            </a:r>
          </a:p>
          <a:p>
            <a:pPr algn="just"/>
            <a:r>
              <a:rPr lang="hu-HU" sz="1600" dirty="0"/>
              <a:t>Az elhelyezkedési juttatás további feltétele, hogy a fent meghatározott munkaviszonyban a munkaidő eléri a legalább napi hat, megváltozott munkaképességű személy esetében a legalább napi négy órát.</a:t>
            </a:r>
          </a:p>
          <a:p>
            <a:pPr algn="just"/>
            <a:r>
              <a:rPr lang="hu-HU" sz="1600" dirty="0"/>
              <a:t>A támogatás időtartama: Az elsődleges munkaerőpiacon történő elhelyezkedés napjától addig az időpontig, ameddig a közfoglalkoztatási jogviszony - munkaviszony létesítése hiányában - fennállt volna.</a:t>
            </a:r>
            <a:endParaRPr lang="hu-HU" sz="1600" b="1" dirty="0"/>
          </a:p>
          <a:p>
            <a:pPr algn="just"/>
            <a:r>
              <a:rPr lang="hu-HU" sz="1600" dirty="0"/>
              <a:t>A támogatás összege 22.800 Ft/hó.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ím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/>
            <a:r>
              <a:rPr lang="hu-HU" sz="2000" dirty="0">
                <a:solidFill>
                  <a:schemeClr val="tx1"/>
                </a:solidFill>
                <a:latin typeface="Arial" charset="0"/>
                <a:cs typeface="Arial" charset="0"/>
              </a:rPr>
              <a:t>„Közfoglalkoztatásból a versenyszférába” program szakmai segítő bérköltség támogatás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/>
            <a:r>
              <a:rPr lang="hu-HU" sz="1200"/>
              <a:t>Azon munkáltató, aki közfoglalkoztatásból kilépő, elhelyezkedési juttatásban részesülő személyt alkalmaz és a munkahelyi beilleszkedése elősegítése érdekében az alkalmazottai köréből szakmai segítőt jelöl ki, bérköltség támogatásban részesülhet.</a:t>
            </a:r>
          </a:p>
          <a:p>
            <a:pPr algn="just"/>
            <a:r>
              <a:rPr lang="hu-HU" sz="1200"/>
              <a:t>A szakmai segítő feladata a korábban közfoglalkoztatott személy munkahelyi beilleszkedésének, szakmai munkájának, fejlődésének segítése.</a:t>
            </a:r>
          </a:p>
          <a:p>
            <a:pPr algn="just"/>
            <a:r>
              <a:rPr lang="hu-HU" sz="1200"/>
              <a:t>Maximum 3 hónap időtartamra havi 50.000 Ft és annak ténylegesen megfizetésre kerülő szociális hozzájárulási adója együttes összegének 100%-a. A szakmai segítő munkabérét </a:t>
            </a:r>
            <a:r>
              <a:rPr lang="hu-HU" sz="1200" b="1"/>
              <a:t>legalább a támogatás összegével és legalább a támogatás idejére szükséges megnövelni</a:t>
            </a:r>
            <a:r>
              <a:rPr lang="hu-HU" sz="1200"/>
              <a:t>, melyről a munkaszerződés módosítást a munkaadó kérelméhez becsatolja.</a:t>
            </a:r>
          </a:p>
          <a:p>
            <a:pPr algn="just"/>
            <a:r>
              <a:rPr lang="hu-HU" sz="1200"/>
              <a:t>Szakmai segítő lehet:</a:t>
            </a:r>
          </a:p>
          <a:p>
            <a:pPr>
              <a:buFont typeface="Wingdings" pitchFamily="2" charset="2"/>
              <a:buNone/>
            </a:pPr>
            <a:r>
              <a:rPr lang="hu-HU" sz="1200"/>
              <a:t>	- a támogatott munkáltatónál legalább egy éve, és legalább a támogatás időtartamáig fennálló 	munkaviszonyban áll;</a:t>
            </a:r>
          </a:p>
          <a:p>
            <a:pPr>
              <a:buFont typeface="Wingdings" pitchFamily="2" charset="2"/>
              <a:buNone/>
            </a:pPr>
            <a:r>
              <a:rPr lang="hu-HU" sz="1200"/>
              <a:t>	- a szakmailag kapcsolódó területen olyan szakképzettséggel rendelkezik, amely alkalmas arra, hogy a korábban	közfoglalkoztatott személy betanítását elősegítse.</a:t>
            </a:r>
          </a:p>
          <a:p>
            <a:pPr>
              <a:buFont typeface="Wingdings" pitchFamily="2" charset="2"/>
              <a:buNone/>
            </a:pPr>
            <a:endParaRPr lang="hu-HU" sz="1400"/>
          </a:p>
        </p:txBody>
      </p:sp>
      <p:graphicFrame>
        <p:nvGraphicFramePr>
          <p:cNvPr id="35866" name="Group 26"/>
          <p:cNvGraphicFramePr>
            <a:graphicFrameLocks noGrp="1"/>
          </p:cNvGraphicFramePr>
          <p:nvPr/>
        </p:nvGraphicFramePr>
        <p:xfrm>
          <a:off x="1365250" y="5040313"/>
          <a:ext cx="7067550" cy="1280478"/>
        </p:xfrm>
        <a:graphic>
          <a:graphicData uri="http://schemas.openxmlformats.org/drawingml/2006/table">
            <a:tbl>
              <a:tblPr/>
              <a:tblGrid>
                <a:gridCol w="3495675"/>
                <a:gridCol w="3571875"/>
              </a:tblGrid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Elhelyezkedési juttatásban részesülő alkalmazottak száma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Szakmai segítők maximális száma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1-3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1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4-6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7-9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3 fő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ínátmenet">
  <a:themeElements>
    <a:clrScheme name="Színátmenet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zínátmene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zínátmenet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ínátmenet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ínátmenet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3434</TotalTime>
  <Words>1274</Words>
  <Application>Microsoft Office PowerPoint</Application>
  <PresentationFormat>Diavetítés a képernyőre (4:3 oldalarány)</PresentationFormat>
  <Paragraphs>136</Paragraphs>
  <Slides>11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9" baseType="lpstr">
      <vt:lpstr>Arial</vt:lpstr>
      <vt:lpstr>Calibri</vt:lpstr>
      <vt:lpstr>Tahoma</vt:lpstr>
      <vt:lpstr>Tahoma (Szövegtörzs)</vt:lpstr>
      <vt:lpstr>Times New Roman</vt:lpstr>
      <vt:lpstr>Wingdings</vt:lpstr>
      <vt:lpstr>Színátmenet</vt:lpstr>
      <vt:lpstr>Chart</vt:lpstr>
      <vt:lpstr>A miskolci járás munkaerő-piaci helyzetének változása 2015-18. évek</vt:lpstr>
      <vt:lpstr>A miskolci járás munkaerő-piaci helyzetének változása 2015-18. évek</vt:lpstr>
      <vt:lpstr>A miskolci járás munkaerő-piaci helyzetének változása 2015-18. évek</vt:lpstr>
      <vt:lpstr>GINOP-5.1.1. és GINOP-5.2.1. program támogatási formái</vt:lpstr>
      <vt:lpstr>Ifjúsági Garancia GINOP-5.2.1. program támogatási formái</vt:lpstr>
      <vt:lpstr>GINOP-5.1.1. program támogatási formái</vt:lpstr>
      <vt:lpstr>Terület- és Településfejlesztési Operatív Program TOP-5.1.1., TOP-5.1.2., TOP-6.8.2. programok támogatási formái</vt:lpstr>
      <vt:lpstr>„Közfoglalkoztatásból a versenyszférába” program</vt:lpstr>
      <vt:lpstr>„Közfoglalkoztatásból a versenyszférába” program szakmai segítő bérköltség támogatás</vt:lpstr>
      <vt:lpstr>„Közfoglalkoztatásból a versenyszférába” program</vt:lpstr>
      <vt:lpstr>„Közfoglalkoztatásból a versenyszférába” program</vt:lpstr>
    </vt:vector>
  </TitlesOfParts>
  <Company>novak.adam@gmail.com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Előadás GINOP</dc:title>
  <dc:creator>Szabóné Bikki Ágnes</dc:creator>
  <cp:lastModifiedBy>Sárkány Gergő</cp:lastModifiedBy>
  <cp:revision>206</cp:revision>
  <cp:lastPrinted>2015-03-13T09:52:20Z</cp:lastPrinted>
  <dcterms:created xsi:type="dcterms:W3CDTF">2014-03-03T11:13:53Z</dcterms:created>
  <dcterms:modified xsi:type="dcterms:W3CDTF">2018-10-24T09:48:46Z</dcterms:modified>
</cp:coreProperties>
</file>