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49" r:id="rId2"/>
    <p:sldMasterId id="2147483673" r:id="rId3"/>
  </p:sldMasterIdLst>
  <p:notesMasterIdLst>
    <p:notesMasterId r:id="rId29"/>
  </p:notesMasterIdLst>
  <p:handoutMasterIdLst>
    <p:handoutMasterId r:id="rId30"/>
  </p:handoutMasterIdLst>
  <p:sldIdLst>
    <p:sldId id="335" r:id="rId4"/>
    <p:sldId id="521" r:id="rId5"/>
    <p:sldId id="520" r:id="rId6"/>
    <p:sldId id="497" r:id="rId7"/>
    <p:sldId id="527" r:id="rId8"/>
    <p:sldId id="499" r:id="rId9"/>
    <p:sldId id="500" r:id="rId10"/>
    <p:sldId id="518" r:id="rId11"/>
    <p:sldId id="519" r:id="rId12"/>
    <p:sldId id="490" r:id="rId13"/>
    <p:sldId id="494" r:id="rId14"/>
    <p:sldId id="514" r:id="rId15"/>
    <p:sldId id="492" r:id="rId16"/>
    <p:sldId id="496" r:id="rId17"/>
    <p:sldId id="504" r:id="rId18"/>
    <p:sldId id="516" r:id="rId19"/>
    <p:sldId id="517" r:id="rId20"/>
    <p:sldId id="522" r:id="rId21"/>
    <p:sldId id="523" r:id="rId22"/>
    <p:sldId id="524" r:id="rId23"/>
    <p:sldId id="513" r:id="rId24"/>
    <p:sldId id="528" r:id="rId25"/>
    <p:sldId id="526" r:id="rId26"/>
    <p:sldId id="529" r:id="rId27"/>
    <p:sldId id="525" r:id="rId2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336699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2F5E8D"/>
    <a:srgbClr val="3366CC"/>
    <a:srgbClr val="FFCC66"/>
    <a:srgbClr val="333333"/>
    <a:srgbClr val="FFCC99"/>
    <a:srgbClr val="FFFFCC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9018" autoAdjust="0"/>
  </p:normalViewPr>
  <p:slideViewPr>
    <p:cSldViewPr snapToGrid="0">
      <p:cViewPr varScale="1">
        <p:scale>
          <a:sx n="88" d="100"/>
          <a:sy n="88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KFILE01\DOM-Common\Note%20on%20the%20Greek%20economy\Weekly%20note%20CHART_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82688"/>
        <c:axId val="91993600"/>
      </c:barChart>
      <c:catAx>
        <c:axId val="90082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50"/>
            </a:pPr>
            <a:endParaRPr lang="hu-HU"/>
          </a:p>
        </c:txPr>
        <c:crossAx val="91993600"/>
        <c:crosses val="autoZero"/>
        <c:auto val="1"/>
        <c:lblAlgn val="ctr"/>
        <c:lblOffset val="100"/>
        <c:noMultiLvlLbl val="0"/>
      </c:catAx>
      <c:valAx>
        <c:axId val="91993600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.00" sourceLinked="0"/>
        <c:majorTickMark val="out"/>
        <c:minorTickMark val="none"/>
        <c:tickLblPos val="nextTo"/>
        <c:crossAx val="90082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t" anchorCtr="0" compatLnSpc="1">
            <a:prstTxWarp prst="textNoShape">
              <a:avLst/>
            </a:prstTxWarp>
          </a:bodyPr>
          <a:lstStyle>
            <a:lvl1pPr algn="l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t" anchorCtr="0" compatLnSpc="1">
            <a:prstTxWarp prst="textNoShape">
              <a:avLst/>
            </a:prstTxWarp>
          </a:bodyPr>
          <a:lstStyle>
            <a:lvl1pPr algn="r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22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b" anchorCtr="0" compatLnSpc="1">
            <a:prstTxWarp prst="textNoShape">
              <a:avLst/>
            </a:prstTxWarp>
          </a:bodyPr>
          <a:lstStyle>
            <a:lvl1pPr algn="l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22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b" anchorCtr="0" compatLnSpc="1">
            <a:prstTxWarp prst="textNoShape">
              <a:avLst/>
            </a:prstTxWarp>
          </a:bodyPr>
          <a:lstStyle>
            <a:lvl1pPr algn="r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ABF142-4E3B-40D6-ADA3-39B385525F9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515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t" anchorCtr="0" compatLnSpc="1">
            <a:prstTxWarp prst="textNoShape">
              <a:avLst/>
            </a:prstTxWarp>
          </a:bodyPr>
          <a:lstStyle>
            <a:lvl1pPr algn="l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t" anchorCtr="0" compatLnSpc="1">
            <a:prstTxWarp prst="textNoShape">
              <a:avLst/>
            </a:prstTxWarp>
          </a:bodyPr>
          <a:lstStyle>
            <a:lvl1pPr algn="r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6708"/>
            <a:ext cx="5438775" cy="44677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022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b" anchorCtr="0" compatLnSpc="1">
            <a:prstTxWarp prst="textNoShape">
              <a:avLst/>
            </a:prstTxWarp>
          </a:bodyPr>
          <a:lstStyle>
            <a:lvl1pPr algn="l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0221"/>
            <a:ext cx="2944813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01" tIns="46901" rIns="93801" bIns="46901" numCol="1" anchor="b" anchorCtr="0" compatLnSpc="1">
            <a:prstTxWarp prst="textNoShape">
              <a:avLst/>
            </a:prstTxWarp>
          </a:bodyPr>
          <a:lstStyle>
            <a:lvl1pPr algn="r" defTabSz="938106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370E143-BCB9-4DCA-8B2C-1EBB022ABF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583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0E143-BCB9-4DCA-8B2C-1EBB022ABFE8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79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C196-E990-40B4-AE2A-BCC474D53E7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AC1F-F33D-470A-9689-CADCDB60498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39963" cy="6170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250" y="0"/>
            <a:ext cx="6572250" cy="6170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2E0D-A284-469C-9BEB-913989D1C40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0"/>
            <a:ext cx="7812088" cy="101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5250" y="1196975"/>
            <a:ext cx="4405313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196975"/>
            <a:ext cx="440690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59200"/>
            <a:ext cx="4406900" cy="241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F8EA1-2599-481C-8B29-F9DB2563EF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71F4-6F20-4F12-A046-679CC23167B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62C7-176C-4B8D-9CF7-D785E39876E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5F7C-5064-49C5-8E90-CCBB03B4A2D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2333-CE64-4D9D-8FD0-1C69227EB7C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" y="1196975"/>
            <a:ext cx="4405313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196975"/>
            <a:ext cx="44069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E10B-ED91-4E29-8FCE-F7E4BDBD136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E382-355A-4C25-B773-B6C2986E9B6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672-FE9F-4C10-8E8A-78DE90BC216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91336-5C6B-42B3-89CC-79D476EDE09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859B-8BBA-48C2-AD4C-FBF9E014208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D2A2D-CFFF-4670-AEA1-ED18B3E2023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15DD-F921-4386-91DA-C365F54164E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D35D-9FB5-4C6A-8F99-7A0721D526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39963" cy="6170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250" y="0"/>
            <a:ext cx="6572250" cy="6170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0F9A-D13B-43A1-AAD1-BD900787962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0"/>
            <a:ext cx="7812088" cy="101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5250" y="1196975"/>
            <a:ext cx="4405313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196975"/>
            <a:ext cx="440690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59200"/>
            <a:ext cx="4406900" cy="241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5093D-211B-42D0-B888-F3907F4EA4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" y="1196975"/>
            <a:ext cx="4405313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196975"/>
            <a:ext cx="44069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C56E-C4B2-4940-B0E5-9C1C3A922EB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36E8-4515-43CD-9D26-81326F9656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0A687-3674-4087-90EE-5603E036C67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A8F96-DD3E-46A8-ABB3-48DB9F968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E342D-E236-45AB-9245-69FD07679A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817D-E7AB-4E22-97D1-09A195D2810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Vert">
          <a:fgClr>
            <a:srgbClr val="EAEAEA"/>
          </a:fgClr>
          <a:bgClr>
            <a:srgbClr val="F7F7F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125" y="0"/>
            <a:ext cx="7812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" y="1196975"/>
            <a:ext cx="8964613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 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</p:txBody>
      </p:sp>
      <p:pic>
        <p:nvPicPr>
          <p:cNvPr id="1028" name="Picture 19" descr="_header_index"/>
          <p:cNvPicPr>
            <a:picLocks noChangeAspect="1" noChangeArrowheads="1"/>
          </p:cNvPicPr>
          <p:nvPr/>
        </p:nvPicPr>
        <p:blipFill>
          <a:blip r:embed="rId14"/>
          <a:srcRect l="1926" t="-1787" b="92751"/>
          <a:stretch>
            <a:fillRect/>
          </a:stretch>
        </p:blipFill>
        <p:spPr bwMode="auto">
          <a:xfrm>
            <a:off x="0" y="9810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0" descr="80%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pattFill prst="pct80">
            <a:fgClr>
              <a:srgbClr val="336699">
                <a:alpha val="74117"/>
              </a:srgbClr>
            </a:fgClr>
            <a:bgClr>
              <a:schemeClr val="bg1">
                <a:alpha val="74117"/>
              </a:schemeClr>
            </a:bgClr>
          </a:patt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  <p:sp>
        <p:nvSpPr>
          <p:cNvPr id="1030" name="AutoShape 21" descr="90%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flowChartPunchedCard">
            <a:avLst/>
          </a:prstGeom>
          <a:pattFill prst="pct90">
            <a:fgClr>
              <a:srgbClr val="777777">
                <a:alpha val="79999"/>
              </a:srgbClr>
            </a:fgClr>
            <a:bgClr>
              <a:schemeClr val="bg1">
                <a:alpha val="79999"/>
              </a:schemeClr>
            </a:bgClr>
          </a:patt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917B6B-3A3D-496E-820E-B9D6B345022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Vert">
          <a:fgClr>
            <a:srgbClr val="EAEAEA"/>
          </a:fgClr>
          <a:bgClr>
            <a:srgbClr val="F7F7F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</p:txBody>
      </p:sp>
      <p:sp>
        <p:nvSpPr>
          <p:cNvPr id="2052" name="Rectangle 10" descr="80%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pattFill prst="pct80">
            <a:fgClr>
              <a:srgbClr val="336699">
                <a:alpha val="74117"/>
              </a:srgbClr>
            </a:fgClr>
            <a:bgClr>
              <a:schemeClr val="bg1">
                <a:alpha val="74117"/>
              </a:schemeClr>
            </a:bgClr>
          </a:patt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  <p:sp>
        <p:nvSpPr>
          <p:cNvPr id="2053" name="AutoShape 9" descr="90%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flowChartPunchedCard">
            <a:avLst/>
          </a:prstGeom>
          <a:pattFill prst="pct90">
            <a:fgClr>
              <a:srgbClr val="777777">
                <a:alpha val="79999"/>
              </a:srgbClr>
            </a:fgClr>
            <a:bgClr>
              <a:schemeClr val="bg1">
                <a:alpha val="79999"/>
              </a:schemeClr>
            </a:bgClr>
          </a:patt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Vert">
          <a:fgClr>
            <a:srgbClr val="EAEAEA"/>
          </a:fgClr>
          <a:bgClr>
            <a:srgbClr val="F7F7F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125" y="0"/>
            <a:ext cx="7812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l-GR" altLang="el-G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250" y="1196975"/>
            <a:ext cx="8964613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 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</p:txBody>
      </p:sp>
      <p:pic>
        <p:nvPicPr>
          <p:cNvPr id="26628" name="Picture 19" descr="_header_index"/>
          <p:cNvPicPr>
            <a:picLocks noChangeAspect="1" noChangeArrowheads="1"/>
          </p:cNvPicPr>
          <p:nvPr userDrawn="1"/>
        </p:nvPicPr>
        <p:blipFill>
          <a:blip r:embed="rId14"/>
          <a:srcRect l="1926" t="-1787" b="92751"/>
          <a:stretch>
            <a:fillRect/>
          </a:stretch>
        </p:blipFill>
        <p:spPr bwMode="auto">
          <a:xfrm>
            <a:off x="0" y="9810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0" descr="80%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pattFill prst="pct80">
            <a:fgClr>
              <a:srgbClr val="336699">
                <a:alpha val="74117"/>
              </a:srgbClr>
            </a:fgClr>
            <a:bgClr>
              <a:schemeClr val="bg1">
                <a:alpha val="74117"/>
              </a:schemeClr>
            </a:bgClr>
          </a:pattFill>
          <a:ln w="9525" algn="ctr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  <p:sp>
        <p:nvSpPr>
          <p:cNvPr id="1030" name="AutoShape 21" descr="90%"/>
          <p:cNvSpPr>
            <a:spLocks noChangeArrowheads="1"/>
          </p:cNvSpPr>
          <p:nvPr userDrawn="1"/>
        </p:nvSpPr>
        <p:spPr bwMode="auto">
          <a:xfrm>
            <a:off x="0" y="6621463"/>
            <a:ext cx="9144000" cy="236537"/>
          </a:xfrm>
          <a:prstGeom prst="flowChartPunchedCard">
            <a:avLst/>
          </a:prstGeom>
          <a:pattFill prst="pct90">
            <a:fgClr>
              <a:srgbClr val="777777">
                <a:alpha val="79999"/>
              </a:srgbClr>
            </a:fgClr>
            <a:bgClr>
              <a:schemeClr val="bg1">
                <a:alpha val="79999"/>
              </a:schemeClr>
            </a:bgClr>
          </a:patt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1pPr>
            <a:lvl2pPr marL="742950" indent="-28575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4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  <a:defRPr/>
            </a:pPr>
            <a:endParaRPr lang="el-GR" altLang="el-GR" smtClean="0">
              <a:cs typeface="+mn-cs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9E6987-8626-4C46-8EC4-14B95BA43B7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 i="1">
          <a:solidFill>
            <a:srgbClr val="2F5E8D"/>
          </a:solidFill>
          <a:latin typeface="Calibri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6699"/>
          </a:solidFill>
          <a:latin typeface="Gill Sans MT" pitchFamily="34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3113" y="2214563"/>
            <a:ext cx="7772400" cy="163060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l-GR" sz="3200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Greek Economy Moving Forward</a:t>
            </a:r>
            <a:r>
              <a:rPr lang="en-US" altLang="el-G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l-G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l-G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l-G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l-GR" sz="2000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September 20, 2018</a:t>
            </a:r>
            <a:endParaRPr lang="en-GB" altLang="el-GR" sz="2000" i="0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41986" name="Picture 4" descr="_header_in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3464952" y="4732338"/>
            <a:ext cx="2210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l-GR" sz="1800" b="1" dirty="0" smtClean="0">
                <a:solidFill>
                  <a:srgbClr val="003366"/>
                </a:solidFill>
                <a:latin typeface="Arial" charset="0"/>
              </a:rPr>
              <a:t>Yannis Stournaras</a:t>
            </a:r>
            <a:endParaRPr lang="en-US" altLang="el-GR" sz="1800" b="1" dirty="0">
              <a:solidFill>
                <a:srgbClr val="003366"/>
              </a:solidFill>
              <a:latin typeface="Arial" charset="0"/>
            </a:endParaRPr>
          </a:p>
          <a:p>
            <a:pPr algn="ctr"/>
            <a:r>
              <a:rPr lang="en-US" altLang="el-GR" sz="1800" b="1" dirty="0" smtClean="0">
                <a:solidFill>
                  <a:srgbClr val="003366"/>
                </a:solidFill>
                <a:latin typeface="Arial" charset="0"/>
              </a:rPr>
              <a:t>Governor</a:t>
            </a:r>
          </a:p>
          <a:p>
            <a:pPr algn="ctr"/>
            <a:r>
              <a:rPr lang="en-US" altLang="el-GR" sz="1800" b="1" dirty="0" smtClean="0">
                <a:solidFill>
                  <a:srgbClr val="003366"/>
                </a:solidFill>
                <a:latin typeface="Arial" charset="0"/>
              </a:rPr>
              <a:t> Bank of Greece</a:t>
            </a:r>
            <a:endParaRPr lang="en-US" altLang="el-GR" sz="1800" b="1" dirty="0">
              <a:solidFill>
                <a:srgbClr val="003366"/>
              </a:solidFill>
              <a:latin typeface="Arial" charset="0"/>
            </a:endParaRPr>
          </a:p>
          <a:p>
            <a:pPr algn="ctr"/>
            <a:endParaRPr lang="el-GR" altLang="el-GR" sz="1800" b="1" dirty="0">
              <a:solidFill>
                <a:srgbClr val="0033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4" y="0"/>
            <a:ext cx="8892199" cy="1016000"/>
          </a:xfrm>
        </p:spPr>
        <p:txBody>
          <a:bodyPr/>
          <a:lstStyle/>
          <a:p>
            <a:r>
              <a:rPr lang="en-US" altLang="el-GR" i="0" dirty="0">
                <a:cs typeface="Arial" panose="020B0604020202020204" pitchFamily="34" charset="0"/>
              </a:rPr>
              <a:t>Following three years of stagnation, Greece is finally growing again.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Real </a:t>
            </a:r>
            <a:r>
              <a:rPr lang="en-US" sz="1600" dirty="0"/>
              <a:t>GDP in 2017 increased by 1.4% </a:t>
            </a:r>
            <a:r>
              <a:rPr lang="en-US" sz="1600" dirty="0" smtClean="0"/>
              <a:t>due </a:t>
            </a:r>
            <a:r>
              <a:rPr lang="en-US" sz="1600" dirty="0"/>
              <a:t>to the positive contribution of exports of goods and services (2.0 pp) and gross fixed capital formation (1.2 pp). </a:t>
            </a:r>
            <a:r>
              <a:rPr lang="en-US" sz="1600" dirty="0" smtClean="0"/>
              <a:t>Private </a:t>
            </a:r>
            <a:r>
              <a:rPr lang="en-US" sz="1600" dirty="0"/>
              <a:t>consumption remained flat, while imports of goods and services and public consumption contributed negatively to growth (-2.4 pp and -0.2 pp, respectively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In 2018H1, real GDP increased by 2.2%. Exports of goods and services contributed positively (1.6pp and 1.2pp, respectively) as did private consumption (0.35pp); gross fixed capital formation and imports had a negative contribution (-1pp and -0.2pp, respectively).</a:t>
            </a:r>
            <a:endParaRPr lang="en-US" sz="1600" dirty="0"/>
          </a:p>
          <a:p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68874" y="6370657"/>
            <a:ext cx="1345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sz="1200" b="1" dirty="0">
                <a:solidFill>
                  <a:srgbClr val="376091"/>
                </a:solidFill>
              </a:rPr>
              <a:t>Source: ELSTAT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050" y="2940843"/>
            <a:ext cx="6157913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4" y="0"/>
            <a:ext cx="8927367" cy="1016000"/>
          </a:xfrm>
        </p:spPr>
        <p:txBody>
          <a:bodyPr/>
          <a:lstStyle/>
          <a:p>
            <a:r>
              <a:rPr lang="en-US" i="0" dirty="0" smtClean="0"/>
              <a:t>Several other hard and soft economic indicators point to growth acceleration in 2018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Positive </a:t>
            </a:r>
            <a:r>
              <a:rPr lang="en-US" sz="2800" dirty="0"/>
              <a:t>developments are not only reflected in economic activity  figures, but also </a:t>
            </a:r>
            <a:r>
              <a:rPr lang="en-US" sz="2800" dirty="0" smtClean="0"/>
              <a:t>in:</a:t>
            </a:r>
          </a:p>
          <a:p>
            <a:r>
              <a:rPr lang="en-US" sz="2800" dirty="0" smtClean="0"/>
              <a:t>manufacturing production</a:t>
            </a:r>
            <a:r>
              <a:rPr lang="en-US" sz="2800" dirty="0"/>
              <a:t>;</a:t>
            </a:r>
            <a:endParaRPr lang="en-US" sz="2800" dirty="0" smtClean="0"/>
          </a:p>
          <a:p>
            <a:r>
              <a:rPr lang="en-US" sz="2800" dirty="0" smtClean="0"/>
              <a:t>retail sales volume; and</a:t>
            </a:r>
          </a:p>
          <a:p>
            <a:r>
              <a:rPr lang="en-US" sz="2800" dirty="0" smtClean="0"/>
              <a:t>employment.</a:t>
            </a:r>
          </a:p>
          <a:p>
            <a:pPr marL="0" indent="0">
              <a:buNone/>
            </a:pPr>
            <a:r>
              <a:rPr lang="en-US" sz="2800" dirty="0" smtClean="0"/>
              <a:t>Moreover, soft </a:t>
            </a:r>
            <a:r>
              <a:rPr lang="en-US" sz="2800" dirty="0"/>
              <a:t>data indicators such as </a:t>
            </a:r>
            <a:r>
              <a:rPr lang="en-US" sz="2800" dirty="0" smtClean="0"/>
              <a:t>the</a:t>
            </a:r>
          </a:p>
          <a:p>
            <a:r>
              <a:rPr lang="en-US" sz="2800" dirty="0" smtClean="0"/>
              <a:t>manufacturing PMI and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economic sentiment </a:t>
            </a:r>
            <a:r>
              <a:rPr lang="en-US" sz="2800" dirty="0" smtClean="0"/>
              <a:t>indicator</a:t>
            </a:r>
          </a:p>
          <a:p>
            <a:pPr marL="0" indent="0">
              <a:buNone/>
            </a:pPr>
            <a:r>
              <a:rPr lang="en-US" sz="2800" dirty="0" smtClean="0"/>
              <a:t>have </a:t>
            </a:r>
            <a:r>
              <a:rPr lang="en-US" sz="2800" dirty="0"/>
              <a:t>reached multiyear </a:t>
            </a:r>
            <a:r>
              <a:rPr lang="en-US" sz="2800" dirty="0" smtClean="0"/>
              <a:t>highs pointing </a:t>
            </a:r>
            <a:r>
              <a:rPr lang="en-US" sz="2800" dirty="0"/>
              <a:t>to continuing economic expansion.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0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063" y="152400"/>
            <a:ext cx="9061938" cy="1184031"/>
          </a:xfrm>
        </p:spPr>
        <p:txBody>
          <a:bodyPr/>
          <a:lstStyle/>
          <a:p>
            <a:pPr algn="ctr"/>
            <a: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l-GR" sz="1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el-GR" sz="1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l-GR" sz="2800" b="1" dirty="0" err="1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Labour</a:t>
            </a:r>
            <a:r>
              <a:rPr lang="en-US" altLang="el-GR" sz="2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l-GR" sz="2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 recovery continues for the third year despite </a:t>
            </a:r>
            <a:r>
              <a:rPr lang="en-US" altLang="el-GR" sz="2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almost stagnant GDP</a:t>
            </a:r>
            <a: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altLang="el-GR" sz="1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l-GR" sz="1800" b="1" i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Net </a:t>
            </a:r>
            <a:r>
              <a:rPr lang="en-US" altLang="el-GR" sz="1800" b="1" i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job creation is to a large extent due to increased </a:t>
            </a:r>
            <a:r>
              <a:rPr lang="en-US" altLang="el-GR" sz="1800" b="1" i="1" dirty="0" err="1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labour</a:t>
            </a:r>
            <a:r>
              <a:rPr lang="en-US" altLang="el-GR" sz="1800" b="1" i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market flexibility</a:t>
            </a:r>
            <a:r>
              <a:rPr lang="el-GR" altLang="el-GR" sz="1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altLang="el-GR" sz="1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l-GR" sz="20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altLang="el-GR" sz="2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600" dirty="0">
                <a:solidFill>
                  <a:srgbClr val="2F5E8D"/>
                </a:solidFill>
              </a:rPr>
              <a:t>Employment changes </a:t>
            </a:r>
            <a:endParaRPr lang="en-US" sz="1600" dirty="0" smtClean="0">
              <a:solidFill>
                <a:srgbClr val="2F5E8D"/>
              </a:solidFill>
            </a:endParaRPr>
          </a:p>
          <a:p>
            <a:pPr algn="ctr"/>
            <a:r>
              <a:rPr lang="en-US" sz="1600" dirty="0" smtClean="0">
                <a:solidFill>
                  <a:srgbClr val="2F5E8D"/>
                </a:solidFill>
              </a:rPr>
              <a:t>(</a:t>
            </a:r>
            <a:r>
              <a:rPr lang="en-US" sz="1600" dirty="0">
                <a:solidFill>
                  <a:srgbClr val="2F5E8D"/>
                </a:solidFill>
              </a:rPr>
              <a:t>annual percentage change)</a:t>
            </a:r>
            <a:endParaRPr lang="el-GR" sz="1600" dirty="0">
              <a:solidFill>
                <a:srgbClr val="2F5E8D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1600" dirty="0">
                <a:solidFill>
                  <a:srgbClr val="2F5E8D"/>
                </a:solidFill>
              </a:rPr>
              <a:t>Net dependent employment flows (cumulative net flows</a:t>
            </a:r>
            <a:r>
              <a:rPr lang="en-US" sz="1600" dirty="0" smtClean="0">
                <a:solidFill>
                  <a:srgbClr val="2F5E8D"/>
                </a:solidFill>
              </a:rPr>
              <a:t>; number </a:t>
            </a:r>
            <a:r>
              <a:rPr lang="en-US" sz="1600" dirty="0">
                <a:solidFill>
                  <a:srgbClr val="2F5E8D"/>
                </a:solidFill>
              </a:rPr>
              <a:t>of jobs)</a:t>
            </a:r>
            <a:endParaRPr lang="el-GR" sz="1600" dirty="0">
              <a:solidFill>
                <a:srgbClr val="2F5E8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18584" y="6245225"/>
            <a:ext cx="1125415" cy="476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D2A71F4-6F20-4F12-A046-679CC23167B8}" type="slidenum">
              <a:rPr lang="el-GR" sz="1400" smtClean="0">
                <a:latin typeface="+mn-lt"/>
              </a:rPr>
              <a:pPr algn="ctr">
                <a:defRPr/>
              </a:pPr>
              <a:t>11</a:t>
            </a:fld>
            <a:endParaRPr lang="el-GR" sz="1400" dirty="0"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63665" y="6262159"/>
            <a:ext cx="26484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000" b="1" dirty="0">
                <a:solidFill>
                  <a:srgbClr val="376091"/>
                </a:solidFill>
              </a:rPr>
              <a:t>Source:  </a:t>
            </a:r>
            <a:r>
              <a:rPr lang="en-US" altLang="el-GR" sz="1000" b="1" dirty="0" smtClean="0">
                <a:solidFill>
                  <a:srgbClr val="376091"/>
                </a:solidFill>
              </a:rPr>
              <a:t>ELSTAT</a:t>
            </a:r>
            <a:r>
              <a:rPr lang="en-US" altLang="el-GR" sz="1000" b="1" dirty="0">
                <a:solidFill>
                  <a:srgbClr val="376091"/>
                </a:solidFill>
              </a:rPr>
              <a:t>, </a:t>
            </a:r>
            <a:r>
              <a:rPr lang="en-US" altLang="el-GR" sz="1000" b="1" dirty="0" err="1">
                <a:solidFill>
                  <a:srgbClr val="376091"/>
                </a:solidFill>
              </a:rPr>
              <a:t>Labour</a:t>
            </a:r>
            <a:r>
              <a:rPr lang="en-US" altLang="el-GR" sz="1000" b="1" dirty="0">
                <a:solidFill>
                  <a:srgbClr val="376091"/>
                </a:solidFill>
              </a:rPr>
              <a:t> Force </a:t>
            </a:r>
            <a:r>
              <a:rPr lang="en-US" altLang="el-GR" sz="1000" b="1" dirty="0" smtClean="0">
                <a:solidFill>
                  <a:srgbClr val="376091"/>
                </a:solidFill>
              </a:rPr>
              <a:t>Survey</a:t>
            </a:r>
            <a:endParaRPr lang="en-US" altLang="el-GR" sz="1000" b="1" dirty="0">
              <a:solidFill>
                <a:srgbClr val="37609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899754" y="6279326"/>
            <a:ext cx="18982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000" b="1" dirty="0" smtClean="0">
                <a:solidFill>
                  <a:srgbClr val="376091"/>
                </a:solidFill>
              </a:rPr>
              <a:t>Source:  OAED and ERGANI</a:t>
            </a:r>
            <a:endParaRPr lang="en-US" altLang="el-GR" sz="1000" b="1" dirty="0">
              <a:solidFill>
                <a:srgbClr val="37609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129"/>
            <a:ext cx="4040188" cy="394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2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Soft </a:t>
            </a:r>
            <a:r>
              <a:rPr lang="en-US" i="0" dirty="0"/>
              <a:t>data </a:t>
            </a:r>
            <a:r>
              <a:rPr lang="en-US" i="0" dirty="0" smtClean="0"/>
              <a:t>point to strong expansion in 2018</a:t>
            </a:r>
            <a:r>
              <a:rPr lang="el-GR" i="0" dirty="0"/>
              <a:t/>
            </a:r>
            <a:br>
              <a:rPr lang="el-GR" i="0" dirty="0"/>
            </a:br>
            <a:endParaRPr lang="el-GR" i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800" dirty="0"/>
              <a:t>Greek and Euro Area </a:t>
            </a:r>
            <a:r>
              <a:rPr lang="en-US" sz="1800" dirty="0" smtClean="0"/>
              <a:t>PMI</a:t>
            </a:r>
          </a:p>
          <a:p>
            <a:pPr algn="ctr"/>
            <a:r>
              <a:rPr lang="en-US" sz="1800" dirty="0" smtClean="0"/>
              <a:t>  (3m- moving average)</a:t>
            </a:r>
            <a:endParaRPr lang="el-GR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1800" dirty="0"/>
              <a:t>Greek and Euro Area Economic Sentiment Indicator</a:t>
            </a:r>
            <a:endParaRPr lang="el-GR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C36E8-4515-43CD-9D26-81326F96565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3010691"/>
              </p:ext>
            </p:extLst>
          </p:nvPr>
        </p:nvGraphicFramePr>
        <p:xfrm>
          <a:off x="531811" y="2074984"/>
          <a:ext cx="4040188" cy="407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911942" y="6303330"/>
            <a:ext cx="31066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European Commission.</a:t>
            </a:r>
            <a:endParaRPr lang="el-GR" sz="1200" dirty="0"/>
          </a:p>
        </p:txBody>
      </p:sp>
      <p:sp>
        <p:nvSpPr>
          <p:cNvPr id="6" name="Rectangle 5"/>
          <p:cNvSpPr/>
          <p:nvPr/>
        </p:nvSpPr>
        <p:spPr>
          <a:xfrm>
            <a:off x="196645" y="6291606"/>
            <a:ext cx="1116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 smtClean="0"/>
              <a:t>Markit</a:t>
            </a:r>
            <a:r>
              <a:rPr lang="en-US" sz="1200" dirty="0" smtClean="0"/>
              <a:t>.</a:t>
            </a:r>
            <a:endParaRPr lang="el-GR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45" y="2244359"/>
            <a:ext cx="3743325" cy="393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02" y="2244359"/>
            <a:ext cx="4041775" cy="3944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6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4" y="0"/>
            <a:ext cx="8950813" cy="1016000"/>
          </a:xfrm>
        </p:spPr>
        <p:txBody>
          <a:bodyPr/>
          <a:lstStyle/>
          <a:p>
            <a:r>
              <a:rPr lang="en-US" i="0" dirty="0"/>
              <a:t>Improvements </a:t>
            </a:r>
            <a:r>
              <a:rPr lang="en-US" i="0" dirty="0" smtClean="0"/>
              <a:t>in financial indicators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751" y="1121827"/>
            <a:ext cx="4429249" cy="5419649"/>
          </a:xfrm>
        </p:spPr>
        <p:txBody>
          <a:bodyPr/>
          <a:lstStyle/>
          <a:p>
            <a:r>
              <a:rPr lang="en-US" sz="1800" dirty="0"/>
              <a:t>Yields of Greek government bonds have declined to pre-crisis </a:t>
            </a:r>
            <a:r>
              <a:rPr lang="en-US" sz="1800" dirty="0" smtClean="0"/>
              <a:t>levels. </a:t>
            </a:r>
          </a:p>
          <a:p>
            <a:r>
              <a:rPr lang="en-US" sz="1800" dirty="0" smtClean="0"/>
              <a:t>Greek </a:t>
            </a:r>
            <a:r>
              <a:rPr lang="en-US" sz="1800" dirty="0"/>
              <a:t>government returned to international bond </a:t>
            </a:r>
            <a:r>
              <a:rPr lang="en-US" sz="1800" dirty="0" smtClean="0"/>
              <a:t>markets: </a:t>
            </a:r>
            <a:endParaRPr lang="el-GR" sz="1800" dirty="0"/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five-year bond was issued in </a:t>
            </a:r>
            <a:r>
              <a:rPr lang="en-US" sz="1800" dirty="0" smtClean="0"/>
              <a:t>July 2017.</a:t>
            </a:r>
            <a:endParaRPr lang="el-GR" sz="1800" dirty="0"/>
          </a:p>
          <a:p>
            <a:pPr lvl="1"/>
            <a:r>
              <a:rPr lang="en-US" sz="1800" dirty="0" smtClean="0"/>
              <a:t>A swap </a:t>
            </a:r>
            <a:r>
              <a:rPr lang="en-US" sz="1800" dirty="0"/>
              <a:t>of PSI bonds was conducted towards the end of </a:t>
            </a:r>
            <a:r>
              <a:rPr lang="en-US" sz="1800" dirty="0" smtClean="0"/>
              <a:t>2017. </a:t>
            </a:r>
            <a:endParaRPr lang="el-GR" sz="1800" dirty="0"/>
          </a:p>
          <a:p>
            <a:pPr lvl="1"/>
            <a:r>
              <a:rPr lang="en-US" sz="1800" dirty="0" smtClean="0"/>
              <a:t>A seven-year bond was issued in February 2018. </a:t>
            </a:r>
            <a:endParaRPr lang="el-GR" sz="1800" dirty="0"/>
          </a:p>
          <a:p>
            <a:pPr lvl="0"/>
            <a:r>
              <a:rPr lang="el-GR" sz="1800" dirty="0"/>
              <a:t>Τ</a:t>
            </a:r>
            <a:r>
              <a:rPr lang="en-US" sz="1800" dirty="0"/>
              <a:t>he Greek sovereign</a:t>
            </a:r>
            <a:r>
              <a:rPr lang="el-GR" sz="1800" dirty="0"/>
              <a:t> </a:t>
            </a:r>
            <a:r>
              <a:rPr lang="en-US" sz="1800" dirty="0"/>
              <a:t> has been upgraded. </a:t>
            </a:r>
          </a:p>
          <a:p>
            <a:pPr lvl="0"/>
            <a:r>
              <a:rPr lang="en-US" sz="1800" dirty="0" smtClean="0"/>
              <a:t>However</a:t>
            </a:r>
            <a:r>
              <a:rPr lang="en-US" sz="1800" dirty="0"/>
              <a:t>, GGBs are still four notches below investment </a:t>
            </a:r>
            <a:r>
              <a:rPr lang="en-US" sz="1800" dirty="0" smtClean="0"/>
              <a:t>grade, while, after the end of the  ESM Support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, ten-year bond spreads remain higher than 350 basis points. This is a serious problem which needs attention.  </a:t>
            </a:r>
            <a:endParaRPr lang="el-GR" sz="1800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365103" y="1429605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336699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3366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6699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6699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6699"/>
                </a:solidFill>
                <a:latin typeface="Gill Sans MT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6699"/>
                </a:solidFill>
                <a:latin typeface="Gill Sans MT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6699"/>
                </a:solidFill>
                <a:latin typeface="Gill Sans MT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6699"/>
                </a:solidFill>
                <a:latin typeface="Gill Sans MT" pitchFamily="34" charset="0"/>
              </a:defRPr>
            </a:lvl9pPr>
          </a:lstStyle>
          <a:p>
            <a:pPr marL="0" indent="0">
              <a:buNone/>
            </a:pPr>
            <a:r>
              <a:rPr lang="en-US" sz="1400" dirty="0"/>
              <a:t>Spreads of 10-year government bond yields over comparable </a:t>
            </a:r>
            <a:r>
              <a:rPr lang="en-US" sz="1400" dirty="0" smtClean="0"/>
              <a:t>Bunds (</a:t>
            </a:r>
            <a:r>
              <a:rPr lang="en-US" sz="1400" dirty="0"/>
              <a:t>basis points; left panel: monthly data, 2012 to date; right panel: daily data, last three months)</a:t>
            </a:r>
            <a:endParaRPr lang="el-GR" sz="1400" dirty="0"/>
          </a:p>
        </p:txBody>
      </p:sp>
      <p:sp>
        <p:nvSpPr>
          <p:cNvPr id="7" name="Rectangle 6"/>
          <p:cNvSpPr/>
          <p:nvPr/>
        </p:nvSpPr>
        <p:spPr>
          <a:xfrm>
            <a:off x="365103" y="5970674"/>
            <a:ext cx="20505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err="1"/>
              <a:t>Source</a:t>
            </a:r>
            <a:r>
              <a:rPr lang="el-GR" sz="1400" dirty="0"/>
              <a:t>: </a:t>
            </a:r>
            <a:r>
              <a:rPr lang="el-GR" sz="1400" dirty="0" err="1"/>
              <a:t>Thomson</a:t>
            </a:r>
            <a:r>
              <a:rPr lang="el-GR" sz="1400" dirty="0"/>
              <a:t> </a:t>
            </a:r>
            <a:r>
              <a:rPr lang="el-GR" sz="1400" dirty="0" err="1"/>
              <a:t>Reuters</a:t>
            </a:r>
            <a:endParaRPr lang="el-G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9514"/>
            <a:ext cx="3170237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7" y="2396026"/>
            <a:ext cx="1700213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2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11124" y="0"/>
            <a:ext cx="8880475" cy="1016000"/>
          </a:xfrm>
        </p:spPr>
        <p:txBody>
          <a:bodyPr/>
          <a:lstStyle/>
          <a:p>
            <a:r>
              <a:rPr lang="en-US" i="0" dirty="0" smtClean="0"/>
              <a:t>3. Looking forward </a:t>
            </a:r>
            <a:endParaRPr lang="el-GR" i="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83527" y="1301262"/>
            <a:ext cx="8964613" cy="5392615"/>
          </a:xfrm>
        </p:spPr>
        <p:txBody>
          <a:bodyPr/>
          <a:lstStyle/>
          <a:p>
            <a:r>
              <a:rPr lang="en-US" sz="1800" dirty="0" smtClean="0"/>
              <a:t>Bank </a:t>
            </a:r>
            <a:r>
              <a:rPr lang="en-US" sz="1800" dirty="0"/>
              <a:t>of Greece expects economic activity to pick up in the medium term, with GDP </a:t>
            </a:r>
            <a:r>
              <a:rPr lang="en-US" sz="1800" dirty="0" smtClean="0"/>
              <a:t>expected to grow by 2.0</a:t>
            </a:r>
            <a:r>
              <a:rPr lang="en-US" sz="1800" dirty="0"/>
              <a:t>% in </a:t>
            </a:r>
            <a:r>
              <a:rPr lang="en-US" sz="1800" dirty="0" smtClean="0"/>
              <a:t>2018 and 2.3% in 2019.</a:t>
            </a:r>
          </a:p>
          <a:p>
            <a:r>
              <a:rPr lang="en-US" sz="1800" dirty="0" smtClean="0"/>
              <a:t>Growth </a:t>
            </a:r>
            <a:r>
              <a:rPr lang="en-US" sz="1800" dirty="0"/>
              <a:t>will be driven </a:t>
            </a:r>
            <a:r>
              <a:rPr lang="en-US" sz="1800" dirty="0" smtClean="0"/>
              <a:t>by:</a:t>
            </a:r>
          </a:p>
          <a:p>
            <a:pPr lvl="1"/>
            <a:r>
              <a:rPr lang="en-US" sz="1800" dirty="0" smtClean="0"/>
              <a:t>robust </a:t>
            </a:r>
            <a:r>
              <a:rPr lang="en-US" sz="1800" dirty="0"/>
              <a:t>export </a:t>
            </a:r>
            <a:r>
              <a:rPr lang="en-US" sz="1800" dirty="0" smtClean="0"/>
              <a:t>performance – both goods and </a:t>
            </a:r>
            <a:r>
              <a:rPr lang="en-US" sz="1800" dirty="0"/>
              <a:t>services –  benefiting from the global expansion and competitiveness </a:t>
            </a:r>
            <a:r>
              <a:rPr lang="en-US" sz="1800" dirty="0" smtClean="0"/>
              <a:t>gains;</a:t>
            </a:r>
          </a:p>
          <a:p>
            <a:pPr lvl="1"/>
            <a:r>
              <a:rPr lang="en-US" sz="1800" dirty="0" smtClean="0"/>
              <a:t>solid </a:t>
            </a:r>
            <a:r>
              <a:rPr lang="en-US" sz="1800" dirty="0"/>
              <a:t>private consumption growth, supported by rising </a:t>
            </a:r>
            <a:r>
              <a:rPr lang="en-US" sz="1800" dirty="0" smtClean="0"/>
              <a:t>employment; </a:t>
            </a:r>
            <a:r>
              <a:rPr lang="en-US" sz="1800" dirty="0"/>
              <a:t>and </a:t>
            </a:r>
            <a:endParaRPr lang="en-US" sz="1800" dirty="0" smtClean="0"/>
          </a:p>
          <a:p>
            <a:pPr lvl="1"/>
            <a:r>
              <a:rPr lang="en-US" sz="1800" dirty="0" smtClean="0"/>
              <a:t>investment spending </a:t>
            </a:r>
            <a:r>
              <a:rPr lang="en-US" sz="1800" dirty="0"/>
              <a:t>benefiting from the gradual improvement in both confidence and funding conditions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Key assumptions: the </a:t>
            </a:r>
            <a:r>
              <a:rPr lang="en-US" sz="1800" dirty="0"/>
              <a:t>reform and privatization </a:t>
            </a:r>
            <a:r>
              <a:rPr lang="en-US" sz="1800" dirty="0" err="1"/>
              <a:t>programme</a:t>
            </a:r>
            <a:r>
              <a:rPr lang="en-US" sz="1800" dirty="0"/>
              <a:t> will be implemented smoothly and according to the agreed time </a:t>
            </a:r>
            <a:r>
              <a:rPr lang="en-US" sz="1800" dirty="0" smtClean="0"/>
              <a:t>schedule, commitments undertaken will be implemented</a:t>
            </a:r>
            <a:endParaRPr lang="el-GR" sz="1800" dirty="0"/>
          </a:p>
          <a:p>
            <a:pPr lvl="0"/>
            <a:r>
              <a:rPr lang="en-US" sz="1800" dirty="0" smtClean="0"/>
              <a:t>External downside risks: a </a:t>
            </a:r>
            <a:r>
              <a:rPr lang="en-US" sz="1800" dirty="0"/>
              <a:t>slowdown in global economic </a:t>
            </a:r>
            <a:r>
              <a:rPr lang="en-US" sz="1800" dirty="0" smtClean="0"/>
              <a:t>activity; an </a:t>
            </a:r>
            <a:r>
              <a:rPr lang="en-US" sz="1800" dirty="0"/>
              <a:t>increase in investors’ risk aversion due to disturbances in international financial </a:t>
            </a:r>
            <a:r>
              <a:rPr lang="en-US" sz="1800" dirty="0" smtClean="0"/>
              <a:t>markets; the </a:t>
            </a:r>
            <a:r>
              <a:rPr lang="en-US" sz="1800" dirty="0"/>
              <a:t>rise in protectionism </a:t>
            </a:r>
            <a:r>
              <a:rPr lang="en-US" sz="1800" dirty="0" smtClean="0"/>
              <a:t>worldwide; geopolitical risks.</a:t>
            </a:r>
          </a:p>
          <a:p>
            <a:pPr lvl="0"/>
            <a:r>
              <a:rPr lang="en-US" sz="1800" dirty="0" smtClean="0"/>
              <a:t>Main challenge now: to access financial markets on sustainable terms</a:t>
            </a:r>
            <a:endParaRPr lang="el-GR" sz="1800" dirty="0"/>
          </a:p>
          <a:p>
            <a:pPr lvl="0"/>
            <a:endParaRPr lang="el-GR" sz="2000" dirty="0"/>
          </a:p>
          <a:p>
            <a:endParaRPr lang="el-GR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36E8-4515-43CD-9D26-81326F96565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03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04299"/>
            <a:ext cx="9143999" cy="1143000"/>
          </a:xfrm>
        </p:spPr>
        <p:txBody>
          <a:bodyPr/>
          <a:lstStyle/>
          <a:p>
            <a:r>
              <a:rPr lang="en-US" i="0" dirty="0" smtClean="0"/>
              <a:t>4. The </a:t>
            </a:r>
            <a:r>
              <a:rPr lang="en-US" i="0" dirty="0"/>
              <a:t>financial sector is </a:t>
            </a:r>
            <a:r>
              <a:rPr lang="en-US" i="0" dirty="0" smtClean="0"/>
              <a:t>improving</a:t>
            </a:r>
            <a:r>
              <a:rPr lang="en-US" i="0" dirty="0"/>
              <a:t/>
            </a:r>
            <a:br>
              <a:rPr lang="en-US" i="0" dirty="0"/>
            </a:br>
            <a:endParaRPr lang="el-GR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99292" y="1230923"/>
            <a:ext cx="4298096" cy="943952"/>
          </a:xfrm>
        </p:spPr>
        <p:txBody>
          <a:bodyPr/>
          <a:lstStyle/>
          <a:p>
            <a:pPr algn="ctr"/>
            <a:r>
              <a:rPr lang="en-US" sz="1800" dirty="0"/>
              <a:t>Deposits of non-financial corporations and households </a:t>
            </a:r>
            <a:r>
              <a:rPr lang="en-US" sz="1800" dirty="0" smtClean="0"/>
              <a:t>(annual percentage change)</a:t>
            </a:r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461269" y="6220544"/>
            <a:ext cx="1686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Bank of Greece.</a:t>
            </a:r>
            <a:endParaRPr lang="el-GR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80194" y="2074984"/>
            <a:ext cx="4041775" cy="4293549"/>
          </a:xfrm>
        </p:spPr>
        <p:txBody>
          <a:bodyPr/>
          <a:lstStyle/>
          <a:p>
            <a:r>
              <a:rPr lang="en-US" sz="2000" dirty="0" smtClean="0"/>
              <a:t>Bank </a:t>
            </a:r>
            <a:r>
              <a:rPr lang="en-US" sz="2000" dirty="0"/>
              <a:t>deposits of the non-financial private sector have increased by about </a:t>
            </a:r>
            <a:r>
              <a:rPr lang="en-US" sz="2000" dirty="0" smtClean="0"/>
              <a:t>EUR15 </a:t>
            </a:r>
            <a:r>
              <a:rPr lang="en-US" sz="2000" dirty="0" err="1"/>
              <a:t>bn</a:t>
            </a:r>
            <a:r>
              <a:rPr lang="en-US" sz="2000" dirty="0"/>
              <a:t> </a:t>
            </a:r>
            <a:r>
              <a:rPr lang="en-US" sz="2000" dirty="0" smtClean="0"/>
              <a:t>since </a:t>
            </a:r>
            <a:r>
              <a:rPr lang="en-US" sz="2000" dirty="0"/>
              <a:t>mid-2016; </a:t>
            </a:r>
            <a:endParaRPr lang="en-US" sz="2000" dirty="0" smtClean="0"/>
          </a:p>
          <a:p>
            <a:r>
              <a:rPr lang="en-US" sz="2000" dirty="0" smtClean="0"/>
              <a:t>Banks have regained access to repo markets;</a:t>
            </a:r>
          </a:p>
          <a:p>
            <a:r>
              <a:rPr lang="en-US" sz="2000" dirty="0" smtClean="0"/>
              <a:t>Capital </a:t>
            </a:r>
            <a:r>
              <a:rPr lang="en-US" sz="2000" dirty="0"/>
              <a:t>controls </a:t>
            </a:r>
            <a:r>
              <a:rPr lang="en-US" sz="2000" dirty="0" smtClean="0"/>
              <a:t>are being relaxed;</a:t>
            </a:r>
          </a:p>
          <a:p>
            <a:r>
              <a:rPr lang="en-US" sz="2000" dirty="0" smtClean="0"/>
              <a:t>Banks</a:t>
            </a:r>
            <a:r>
              <a:rPr lang="en-US" sz="2000" dirty="0"/>
              <a:t>’ dependence on central bank financing has declined </a:t>
            </a:r>
            <a:r>
              <a:rPr lang="en-US" sz="2000" dirty="0" smtClean="0"/>
              <a:t>significantly.</a:t>
            </a:r>
            <a:endParaRPr lang="el-GR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2143"/>
            <a:ext cx="4040188" cy="373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1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908"/>
            <a:ext cx="9144000" cy="914399"/>
          </a:xfrm>
        </p:spPr>
        <p:txBody>
          <a:bodyPr/>
          <a:lstStyle/>
          <a:p>
            <a:r>
              <a:rPr lang="en-US" sz="2400" i="0" dirty="0"/>
              <a:t>Bank credit to non-financial corporations has </a:t>
            </a:r>
            <a:r>
              <a:rPr lang="en-US" sz="2400" i="0" u="sng" dirty="0"/>
              <a:t>stabilized</a:t>
            </a:r>
            <a:r>
              <a:rPr lang="en-US" sz="2400" i="0" dirty="0"/>
              <a:t> </a:t>
            </a:r>
            <a:r>
              <a:rPr lang="en-US" sz="2400" i="0" dirty="0" smtClean="0"/>
              <a:t>but financial conditions </a:t>
            </a:r>
            <a:r>
              <a:rPr lang="en-US" sz="2400" i="0" u="sng" dirty="0" smtClean="0"/>
              <a:t>remain tight and </a:t>
            </a:r>
            <a:r>
              <a:rPr lang="en-US" sz="2400" i="0" u="sng" dirty="0"/>
              <a:t>bank lending rates are high </a:t>
            </a:r>
            <a:r>
              <a:rPr lang="en-US" sz="2400" i="0" dirty="0"/>
              <a:t>compared to other euro area countries. 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0" y="1184031"/>
            <a:ext cx="4040188" cy="955675"/>
          </a:xfrm>
        </p:spPr>
        <p:txBody>
          <a:bodyPr/>
          <a:lstStyle/>
          <a:p>
            <a:pPr algn="ctr"/>
            <a:r>
              <a:rPr lang="en-US" sz="1800" dirty="0"/>
              <a:t>Bank credit to non-financial corporations and households </a:t>
            </a:r>
            <a:endParaRPr lang="en-US" sz="1800" dirty="0" smtClean="0"/>
          </a:p>
          <a:p>
            <a:pPr algn="ctr"/>
            <a:r>
              <a:rPr lang="en-US" sz="1800" dirty="0" smtClean="0"/>
              <a:t>(</a:t>
            </a:r>
            <a:r>
              <a:rPr lang="en-US" sz="1600" dirty="0" smtClean="0"/>
              <a:t>Outstanding </a:t>
            </a:r>
            <a:r>
              <a:rPr lang="en-US" sz="1600" dirty="0"/>
              <a:t>amounts in EUR billion</a:t>
            </a:r>
            <a:r>
              <a:rPr lang="en-US" sz="1800" dirty="0"/>
              <a:t>)</a:t>
            </a:r>
            <a:endParaRPr lang="el-GR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3302" y="1195754"/>
            <a:ext cx="4041775" cy="967398"/>
          </a:xfrm>
        </p:spPr>
        <p:txBody>
          <a:bodyPr/>
          <a:lstStyle/>
          <a:p>
            <a:pPr algn="ctr"/>
            <a:r>
              <a:rPr lang="en-US" sz="1800" dirty="0"/>
              <a:t>Bank interest rates of new loans and deposits to euro area residents </a:t>
            </a:r>
            <a:endParaRPr lang="en-US" sz="1800" dirty="0" smtClean="0"/>
          </a:p>
          <a:p>
            <a:pPr algn="ctr"/>
            <a:r>
              <a:rPr lang="en-US" sz="1400" dirty="0" smtClean="0"/>
              <a:t>(</a:t>
            </a:r>
            <a:r>
              <a:rPr lang="en-US" sz="1600" dirty="0"/>
              <a:t>annual percentages, weighted </a:t>
            </a:r>
            <a:r>
              <a:rPr lang="en-US" sz="1600" dirty="0" smtClean="0"/>
              <a:t>averages</a:t>
            </a:r>
            <a:r>
              <a:rPr lang="en-US" sz="1400" dirty="0" smtClean="0"/>
              <a:t>)</a:t>
            </a:r>
            <a:endParaRPr lang="el-GR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C36E8-4515-43CD-9D26-81326F96565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810530" y="6288706"/>
            <a:ext cx="1686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Bank of Greece.</a:t>
            </a:r>
            <a:endParaRPr lang="el-GR" sz="1200" dirty="0"/>
          </a:p>
        </p:txBody>
      </p:sp>
      <p:sp>
        <p:nvSpPr>
          <p:cNvPr id="8" name="Rectangle 7"/>
          <p:cNvSpPr/>
          <p:nvPr/>
        </p:nvSpPr>
        <p:spPr>
          <a:xfrm>
            <a:off x="226807" y="6288706"/>
            <a:ext cx="1686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Source: Bank of Greece.</a:t>
            </a:r>
            <a:endParaRPr lang="el-GR" sz="1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129"/>
            <a:ext cx="4040188" cy="394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145323"/>
            <a:ext cx="4041775" cy="414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2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 smtClean="0"/>
              <a:t/>
            </a:r>
            <a:br>
              <a:rPr lang="en-US" i="0" dirty="0" smtClean="0"/>
            </a:br>
            <a:r>
              <a:rPr lang="en-US" i="0" dirty="0" smtClean="0"/>
              <a:t>The banking system is now on a more stable footing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Greek banking </a:t>
            </a:r>
            <a:r>
              <a:rPr lang="en-US" sz="2800" b="1" dirty="0"/>
              <a:t>system has been restructured, consolidated and recapitalized</a:t>
            </a:r>
            <a:r>
              <a:rPr lang="en-US" sz="2800" dirty="0"/>
              <a:t>, following</a:t>
            </a:r>
            <a:r>
              <a:rPr lang="en-US" sz="2800" b="1" dirty="0"/>
              <a:t> </a:t>
            </a:r>
            <a:r>
              <a:rPr lang="en-US" sz="2800" dirty="0"/>
              <a:t>stringent stress tests along with in-depth asset quality reviews. </a:t>
            </a: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	</a:t>
            </a:r>
            <a:r>
              <a:rPr lang="en-US" sz="2800" dirty="0" smtClean="0"/>
              <a:t>Greek </a:t>
            </a:r>
            <a:r>
              <a:rPr lang="en-US" sz="2800" dirty="0"/>
              <a:t>banks are now among the best capitalized in </a:t>
            </a:r>
            <a:r>
              <a:rPr lang="en-US" sz="2800" dirty="0" smtClean="0"/>
              <a:t>	Europe. 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	</a:t>
            </a:r>
            <a:r>
              <a:rPr lang="en-US" sz="2800" dirty="0" smtClean="0"/>
              <a:t> </a:t>
            </a:r>
            <a:r>
              <a:rPr lang="en-US" sz="2800" dirty="0"/>
              <a:t>Based on </a:t>
            </a:r>
            <a:r>
              <a:rPr lang="en-US" sz="2800" dirty="0" smtClean="0"/>
              <a:t>June 2018 </a:t>
            </a:r>
            <a:r>
              <a:rPr lang="en-US" sz="2800" dirty="0"/>
              <a:t>data the CET1 ratio </a:t>
            </a:r>
            <a:r>
              <a:rPr lang="en-US" sz="2800" dirty="0" smtClean="0"/>
              <a:t>	came </a:t>
            </a:r>
            <a:r>
              <a:rPr lang="en-US" sz="2800" dirty="0"/>
              <a:t>to </a:t>
            </a:r>
            <a:r>
              <a:rPr lang="en-US" sz="2800" dirty="0" smtClean="0"/>
              <a:t>	15.7% </a:t>
            </a:r>
            <a:r>
              <a:rPr lang="en-US" sz="2800" dirty="0"/>
              <a:t>(December </a:t>
            </a:r>
            <a:r>
              <a:rPr lang="en-US" sz="2800" dirty="0" smtClean="0"/>
              <a:t>2017: 17.0%) </a:t>
            </a:r>
            <a:r>
              <a:rPr lang="en-US" sz="2800" dirty="0"/>
              <a:t>and the </a:t>
            </a:r>
            <a:r>
              <a:rPr lang="en-US" sz="2800" dirty="0" smtClean="0"/>
              <a:t>CAR </a:t>
            </a:r>
            <a:r>
              <a:rPr lang="en-US" sz="2800" dirty="0"/>
              <a:t>to </a:t>
            </a:r>
            <a:r>
              <a:rPr lang="en-US" sz="2800" dirty="0" smtClean="0"/>
              <a:t>16.3%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(</a:t>
            </a:r>
            <a:r>
              <a:rPr lang="en-US" sz="2800" dirty="0"/>
              <a:t>December </a:t>
            </a:r>
            <a:r>
              <a:rPr lang="en-US" sz="2800" dirty="0" smtClean="0"/>
              <a:t>2017: 17,0%). </a:t>
            </a: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5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pPr algn="ctr"/>
            <a:r>
              <a:rPr lang="en-GB" sz="2800" b="1" i="0" dirty="0" smtClean="0">
                <a:solidFill>
                  <a:srgbClr val="2F5E8D"/>
                </a:solidFill>
                <a:latin typeface="Calibri" panose="020F0502020204030204" pitchFamily="34" charset="0"/>
              </a:rPr>
              <a:t/>
            </a:r>
            <a:br>
              <a:rPr lang="en-GB" sz="2800" b="1" i="0" dirty="0" smtClean="0">
                <a:solidFill>
                  <a:srgbClr val="2F5E8D"/>
                </a:solidFill>
                <a:latin typeface="Calibri" panose="020F0502020204030204" pitchFamily="34" charset="0"/>
              </a:rPr>
            </a:br>
            <a:r>
              <a:rPr lang="en-GB" sz="2800" b="1" i="0" dirty="0" smtClean="0">
                <a:solidFill>
                  <a:srgbClr val="2F5E8D"/>
                </a:solidFill>
                <a:latin typeface="Calibri" panose="020F0502020204030204" pitchFamily="34" charset="0"/>
              </a:rPr>
              <a:t>Results </a:t>
            </a:r>
            <a:r>
              <a:rPr lang="en-GB" sz="2800" b="1" i="0" dirty="0">
                <a:solidFill>
                  <a:srgbClr val="2F5E8D"/>
                </a:solidFill>
                <a:latin typeface="Calibri" panose="020F0502020204030204" pitchFamily="34" charset="0"/>
              </a:rPr>
              <a:t>of the </a:t>
            </a:r>
            <a:r>
              <a:rPr lang="en-GB" sz="2800" b="1" i="0" dirty="0" smtClean="0">
                <a:solidFill>
                  <a:srgbClr val="2F5E8D"/>
                </a:solidFill>
                <a:latin typeface="Calibri" panose="020F0502020204030204" pitchFamily="34" charset="0"/>
              </a:rPr>
              <a:t>2018 stress </a:t>
            </a:r>
            <a:r>
              <a:rPr lang="en-GB" sz="2800" b="1" i="0" dirty="0">
                <a:solidFill>
                  <a:srgbClr val="2F5E8D"/>
                </a:solidFill>
                <a:latin typeface="Calibri" panose="020F0502020204030204" pitchFamily="34" charset="0"/>
              </a:rPr>
              <a:t>test </a:t>
            </a:r>
            <a:r>
              <a:rPr lang="en-GB" sz="2800" b="1" i="0" dirty="0" smtClean="0">
                <a:solidFill>
                  <a:srgbClr val="2F5E8D"/>
                </a:solidFill>
                <a:latin typeface="Calibri" panose="020F0502020204030204" pitchFamily="34" charset="0"/>
              </a:rPr>
              <a:t>for Greek banks </a:t>
            </a:r>
            <a:r>
              <a:rPr lang="el-GR" i="0" dirty="0">
                <a:latin typeface="Calibri" panose="020F0502020204030204" pitchFamily="34" charset="0"/>
                <a:ea typeface="Times New Roman"/>
                <a:cs typeface="Times New Roman"/>
              </a:rPr>
              <a:t/>
            </a:r>
            <a:br>
              <a:rPr lang="el-GR" i="0" dirty="0">
                <a:latin typeface="Calibri" panose="020F0502020204030204" pitchFamily="34" charset="0"/>
                <a:ea typeface="Times New Roman"/>
                <a:cs typeface="Times New Roman"/>
              </a:rPr>
            </a:br>
            <a:endParaRPr lang="el-GR" i="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661206"/>
              </p:ext>
            </p:extLst>
          </p:nvPr>
        </p:nvGraphicFramePr>
        <p:xfrm>
          <a:off x="1272620" y="1395304"/>
          <a:ext cx="6815579" cy="4278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68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9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1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Bank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CET1 ratio, starting level (end-2017 IFRS9 restated figures) 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Estimated 2020 CET1 ratio under baseline scenario 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Estimated 2020 CET1 ratio under adverse scenario 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Capital depletion under adverse scenario 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Alpha Bank</a:t>
                      </a:r>
                      <a:endParaRPr lang="el-GR" sz="180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18.25%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20.37%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9.69%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-8.56 pp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Eurobank</a:t>
                      </a:r>
                      <a:endParaRPr lang="el-GR" sz="180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17.93%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16.56%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6.75%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 -</a:t>
                      </a: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8.68 </a:t>
                      </a: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pp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NBG</a:t>
                      </a:r>
                      <a:endParaRPr lang="el-GR" sz="180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16.48</a:t>
                      </a: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15.99%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6.92%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-9.56 pp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Piraeus Bank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14.85%</a:t>
                      </a:r>
                      <a:endParaRPr lang="en-GB" sz="1800" dirty="0" smtClean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14.52%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5.90%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8.95 </a:t>
                      </a: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pp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0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Note: All figures refer to phase-in ratios.</a:t>
                      </a:r>
                      <a:endParaRPr lang="el-GR" sz="1200" b="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Slide Number Placeholder 6"/>
          <p:cNvSpPr txBox="1">
            <a:spLocks/>
          </p:cNvSpPr>
          <p:nvPr/>
        </p:nvSpPr>
        <p:spPr>
          <a:xfrm>
            <a:off x="8006862" y="6230327"/>
            <a:ext cx="984737" cy="4762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16CC36E8-4515-43CD-9D26-81326F96565F}" type="slidenum">
              <a:rPr lang="el-GR" sz="1400" smtClean="0">
                <a:solidFill>
                  <a:schemeClr val="bg2"/>
                </a:solidFill>
                <a:latin typeface="+mn-lt"/>
              </a:rPr>
              <a:pPr algn="ctr">
                <a:defRPr/>
              </a:pPr>
              <a:t>18</a:t>
            </a:fld>
            <a:endParaRPr lang="el-GR" sz="14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85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16000"/>
          </a:xfrm>
        </p:spPr>
        <p:txBody>
          <a:bodyPr/>
          <a:lstStyle/>
          <a:p>
            <a:r>
              <a:rPr lang="en-US" i="0" dirty="0" smtClean="0"/>
              <a:t>Outline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074985"/>
            <a:ext cx="8440615" cy="40956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Economic adjustment over the past 8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Short–term economic developments and prospects: The Greek economy is recovering-Improvements in financial indicators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Looking forward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financial sector is improving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Final remarks: Moving forward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60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4154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1" y="1113691"/>
            <a:ext cx="8792307" cy="5354761"/>
          </a:xfrm>
        </p:spPr>
        <p:txBody>
          <a:bodyPr/>
          <a:lstStyle/>
          <a:p>
            <a:pPr algn="just"/>
            <a:r>
              <a:rPr lang="en-GB" sz="1800" dirty="0" smtClean="0">
                <a:solidFill>
                  <a:srgbClr val="2F5E8D"/>
                </a:solidFill>
                <a:latin typeface="Calibri" panose="020F0502020204030204" pitchFamily="34" charset="0"/>
              </a:rPr>
              <a:t>The </a:t>
            </a:r>
            <a:r>
              <a:rPr lang="en-GB" sz="1800" dirty="0">
                <a:solidFill>
                  <a:srgbClr val="2F5E8D"/>
                </a:solidFill>
                <a:latin typeface="Calibri" panose="020F0502020204030204" pitchFamily="34" charset="0"/>
              </a:rPr>
              <a:t>four banks underwent a stress test following the same methodology and approach as the EU-wide EBA exercise, but with an accelerated timetable in order to complete the test before the end of the European Stability Mechanism’s Stability Support Programme for Greece in August. </a:t>
            </a:r>
            <a:endParaRPr lang="el-GR" sz="1800" dirty="0">
              <a:solidFill>
                <a:srgbClr val="2F5E8D"/>
              </a:solidFill>
              <a:latin typeface="Calibri" panose="020F0502020204030204" pitchFamily="34" charset="0"/>
            </a:endParaRPr>
          </a:p>
          <a:p>
            <a:pPr algn="just"/>
            <a:r>
              <a:rPr lang="en-GB" sz="1800" dirty="0">
                <a:solidFill>
                  <a:srgbClr val="2F5E8D"/>
                </a:solidFill>
                <a:latin typeface="Calibri" panose="020F0502020204030204" pitchFamily="34" charset="0"/>
              </a:rPr>
              <a:t>The stress test is not a pass or fail exercise. Its results, together with other relevant supervisory information, are used to form an overall supervisory assessment of the banks’ situation</a:t>
            </a:r>
            <a:r>
              <a:rPr lang="en-GB" sz="1800" dirty="0" smtClean="0">
                <a:solidFill>
                  <a:srgbClr val="2F5E8D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algn="ctr">
              <a:buNone/>
            </a:pPr>
            <a:r>
              <a:rPr lang="en-GB" altLang="el-GR" sz="1800" dirty="0" smtClean="0">
                <a:solidFill>
                  <a:srgbClr val="2F5E8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The </a:t>
            </a:r>
            <a:r>
              <a:rPr lang="en-GB" altLang="el-GR" sz="1800" dirty="0">
                <a:solidFill>
                  <a:srgbClr val="2F5E8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itchFamily="34" charset="0"/>
              </a:rPr>
              <a:t>stress test scenarios include the following real GDP projections for Greece as outlined in the table below. </a:t>
            </a:r>
            <a:endParaRPr lang="en-GB" altLang="el-GR" sz="1800" dirty="0" smtClean="0">
              <a:solidFill>
                <a:srgbClr val="2F5E8D"/>
              </a:solidFill>
              <a:latin typeface="Calibri" panose="020F0502020204030204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GB" altLang="el-GR" sz="1800" dirty="0">
              <a:solidFill>
                <a:srgbClr val="2F5E8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GB" altLang="el-GR" sz="4000" dirty="0">
              <a:solidFill>
                <a:srgbClr val="2F5E8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rgbClr val="2F5E8D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sz="1800" dirty="0">
              <a:solidFill>
                <a:srgbClr val="2F5E8D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599916"/>
              </p:ext>
            </p:extLst>
          </p:nvPr>
        </p:nvGraphicFramePr>
        <p:xfrm>
          <a:off x="494786" y="3798337"/>
          <a:ext cx="8201319" cy="247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5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043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Assumptions for GDP growth in the baseline and adverse scenarios (in %)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Baseline scenario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Adverse scenario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GDP growth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l-GR" sz="180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-1.3%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-2.1%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2F5E8D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  <a:endParaRPr lang="el-GR" sz="1800" dirty="0">
                        <a:solidFill>
                          <a:srgbClr val="2F5E8D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6"/>
          <p:cNvSpPr txBox="1">
            <a:spLocks/>
          </p:cNvSpPr>
          <p:nvPr/>
        </p:nvSpPr>
        <p:spPr>
          <a:xfrm>
            <a:off x="8006862" y="6230327"/>
            <a:ext cx="984737" cy="4762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16CC36E8-4515-43CD-9D26-81326F96565F}" type="slidenum">
              <a:rPr lang="el-GR" sz="1400" smtClean="0">
                <a:solidFill>
                  <a:schemeClr val="bg2"/>
                </a:solidFill>
                <a:latin typeface="+mn-lt"/>
              </a:rPr>
              <a:pPr algn="ctr">
                <a:defRPr/>
              </a:pPr>
              <a:t>19</a:t>
            </a:fld>
            <a:endParaRPr lang="el-GR" sz="14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56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0"/>
            <a:ext cx="9607306" cy="1016000"/>
          </a:xfrm>
        </p:spPr>
        <p:txBody>
          <a:bodyPr/>
          <a:lstStyle/>
          <a:p>
            <a:r>
              <a:rPr lang="en-US" i="0" dirty="0" smtClean="0"/>
              <a:t>5. Final remarks: Moving forward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137138"/>
            <a:ext cx="8964613" cy="5451231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Over </a:t>
            </a:r>
            <a:r>
              <a:rPr lang="en-US" dirty="0"/>
              <a:t>the past </a:t>
            </a:r>
            <a:r>
              <a:rPr lang="en-US" dirty="0" smtClean="0"/>
              <a:t>8 </a:t>
            </a:r>
            <a:r>
              <a:rPr lang="en-US" dirty="0"/>
              <a:t>years, macroeconomic flow disequilibria have </a:t>
            </a:r>
            <a:r>
              <a:rPr lang="en-US" dirty="0" smtClean="0"/>
              <a:t>been eliminated, reforms </a:t>
            </a:r>
            <a:r>
              <a:rPr lang="en-US" dirty="0"/>
              <a:t>have contributed to a substantial improvement of </a:t>
            </a:r>
            <a:r>
              <a:rPr lang="en-US" dirty="0" smtClean="0"/>
              <a:t>competitiveness, while the banking system has been restructured, consolidated and </a:t>
            </a:r>
            <a:r>
              <a:rPr lang="en-US" dirty="0" err="1" smtClean="0"/>
              <a:t>recapitalised</a:t>
            </a:r>
            <a:r>
              <a:rPr lang="en-US" dirty="0" smtClean="0"/>
              <a:t>. However, stock disequilibria  remain as the main legacy of the crisis: high public debt and a high ratio of non-performing loans.</a:t>
            </a:r>
          </a:p>
          <a:p>
            <a:endParaRPr lang="en-US" dirty="0"/>
          </a:p>
          <a:p>
            <a:r>
              <a:rPr lang="en-US" dirty="0" smtClean="0"/>
              <a:t>Today is </a:t>
            </a:r>
            <a:r>
              <a:rPr lang="en-US" dirty="0"/>
              <a:t>a good starting point for the Greek economy to embark on a sustainable outward-oriented growth </a:t>
            </a:r>
            <a:r>
              <a:rPr lang="en-US" dirty="0" smtClean="0"/>
              <a:t>model – initial signs of increased openness already present.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60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/>
              <a:t>Final remarks: Moving forward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debt measures agreed at the 21 June 2018 </a:t>
            </a:r>
            <a:r>
              <a:rPr lang="en-US" dirty="0" err="1"/>
              <a:t>Eurogroup</a:t>
            </a:r>
            <a:r>
              <a:rPr lang="en-US" dirty="0"/>
              <a:t>, which further defer part of interest and </a:t>
            </a:r>
            <a:r>
              <a:rPr lang="en-US" dirty="0" err="1"/>
              <a:t>amortisation</a:t>
            </a:r>
            <a:r>
              <a:rPr lang="en-US" dirty="0"/>
              <a:t> payments by 10 years and increase weighted average maturity by 10 </a:t>
            </a:r>
            <a:r>
              <a:rPr lang="en-US" dirty="0" smtClean="0"/>
              <a:t>years, </a:t>
            </a:r>
            <a:r>
              <a:rPr lang="en-US" dirty="0"/>
              <a:t>is an important step towards debt sustainability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economy is now growing with exports of goods and services contributing considerably.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5498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/>
              <a:t>Final remarks on the macroeconomic front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To </a:t>
            </a:r>
            <a:r>
              <a:rPr lang="en-US" sz="2000" dirty="0"/>
              <a:t>ensure that the Greek </a:t>
            </a:r>
            <a:r>
              <a:rPr lang="en-US" sz="2000" dirty="0" smtClean="0"/>
              <a:t>sovereign banks and other companies </a:t>
            </a:r>
            <a:r>
              <a:rPr lang="en-US" sz="2000" dirty="0"/>
              <a:t>can return to financial markets on sustainable terms and the Greek economy </a:t>
            </a:r>
            <a:r>
              <a:rPr lang="en-US" sz="2000" dirty="0" smtClean="0"/>
              <a:t>to move </a:t>
            </a:r>
            <a:r>
              <a:rPr lang="en-US" sz="2000" dirty="0"/>
              <a:t>towards a sustainable export led growth model, the focus of economic policy should be on the following: </a:t>
            </a:r>
            <a:r>
              <a:rPr lang="en-US" sz="2000" dirty="0" smtClean="0"/>
              <a:t>creation of strong </a:t>
            </a:r>
            <a:r>
              <a:rPr lang="en-US" sz="2000" dirty="0"/>
              <a:t>economic and financial fundamentals; </a:t>
            </a:r>
            <a:r>
              <a:rPr lang="en-US" sz="2000" dirty="0" smtClean="0"/>
              <a:t>avoidance of </a:t>
            </a:r>
            <a:r>
              <a:rPr lang="en-US" sz="2000" dirty="0"/>
              <a:t>past mistakes; </a:t>
            </a:r>
            <a:r>
              <a:rPr lang="en-US" sz="2000" dirty="0" smtClean="0"/>
              <a:t>no backtracking on past commitments</a:t>
            </a:r>
            <a:r>
              <a:rPr lang="en-US" sz="2000" dirty="0"/>
              <a:t>; </a:t>
            </a:r>
            <a:r>
              <a:rPr lang="en-US" sz="2000" dirty="0" smtClean="0"/>
              <a:t>reduction of </a:t>
            </a:r>
            <a:r>
              <a:rPr lang="en-US" sz="2000" dirty="0"/>
              <a:t>public debt; </a:t>
            </a:r>
            <a:r>
              <a:rPr lang="en-US" sz="2000" dirty="0" smtClean="0"/>
              <a:t>reduction of </a:t>
            </a:r>
            <a:r>
              <a:rPr lang="en-US" sz="2000" dirty="0"/>
              <a:t>the ratio of non-performing loans; further </a:t>
            </a:r>
            <a:r>
              <a:rPr lang="en-US" sz="2000" dirty="0" smtClean="0"/>
              <a:t>improvement in </a:t>
            </a:r>
            <a:r>
              <a:rPr lang="en-US" sz="2000" dirty="0"/>
              <a:t>corporate governance </a:t>
            </a:r>
            <a:r>
              <a:rPr lang="en-US" sz="2000" dirty="0" smtClean="0"/>
              <a:t>of banks </a:t>
            </a:r>
            <a:r>
              <a:rPr lang="en-US" sz="2000" dirty="0"/>
              <a:t>and </a:t>
            </a:r>
            <a:r>
              <a:rPr lang="en-US" sz="2000" dirty="0" smtClean="0"/>
              <a:t>other companies, </a:t>
            </a:r>
            <a:r>
              <a:rPr lang="en-US" sz="2000" dirty="0"/>
              <a:t>private and public; further </a:t>
            </a:r>
            <a:r>
              <a:rPr lang="en-US" sz="2000" dirty="0" smtClean="0"/>
              <a:t>de-</a:t>
            </a:r>
            <a:r>
              <a:rPr lang="en-US" sz="2000" dirty="0" err="1" smtClean="0"/>
              <a:t>politicisation</a:t>
            </a:r>
            <a:r>
              <a:rPr lang="en-US" sz="2000" dirty="0" smtClean="0"/>
              <a:t> of public </a:t>
            </a:r>
            <a:r>
              <a:rPr lang="en-US" sz="2000" dirty="0"/>
              <a:t>administration; </a:t>
            </a:r>
            <a:r>
              <a:rPr lang="en-US" sz="2000" dirty="0" smtClean="0"/>
              <a:t>promotion of </a:t>
            </a:r>
            <a:r>
              <a:rPr lang="en-US" sz="2000" dirty="0"/>
              <a:t>excellence and evaluation in all aspects of public </a:t>
            </a:r>
            <a:r>
              <a:rPr lang="en-US" sz="2000" dirty="0" smtClean="0"/>
              <a:t>activity; implementation of further </a:t>
            </a:r>
            <a:r>
              <a:rPr lang="en-US" sz="2000" dirty="0" err="1" smtClean="0"/>
              <a:t>privatisations</a:t>
            </a:r>
            <a:r>
              <a:rPr lang="en-US" sz="2000" dirty="0" smtClean="0"/>
              <a:t> and structural reforms; implementation of policies to secure the long-term sustainability of the social security system and social welfare.</a:t>
            </a:r>
          </a:p>
          <a:p>
            <a:pPr marL="0" indent="0">
              <a:buNone/>
            </a:pPr>
            <a:endParaRPr lang="el-GR" sz="1800" dirty="0"/>
          </a:p>
          <a:p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18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16000"/>
          </a:xfrm>
        </p:spPr>
        <p:txBody>
          <a:bodyPr/>
          <a:lstStyle/>
          <a:p>
            <a:r>
              <a:rPr lang="en-US" i="0" dirty="0"/>
              <a:t>Final remarks on the macroeconomic front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Furthermore</a:t>
            </a:r>
            <a:r>
              <a:rPr lang="en-US" sz="2000" dirty="0"/>
              <a:t>, implementation of appropriate policies with a view to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a) attracting foreign direct investment needed to close the domestic </a:t>
            </a:r>
            <a:r>
              <a:rPr lang="en-US" sz="2000" dirty="0" smtClean="0"/>
              <a:t>		“</a:t>
            </a:r>
            <a:r>
              <a:rPr lang="en-US" sz="2000" dirty="0"/>
              <a:t>investment - savings gap”;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b) increasing productivity, which is absolutely necessary to offset the </a:t>
            </a:r>
            <a:r>
              <a:rPr lang="en-US" sz="2000" dirty="0" smtClean="0"/>
              <a:t>		impact </a:t>
            </a:r>
            <a:r>
              <a:rPr lang="en-US" sz="2000" dirty="0"/>
              <a:t>of the projected population decline;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c) consolidating economic sentiment mainly by strengthening independent </a:t>
            </a:r>
            <a:r>
              <a:rPr lang="en-US" sz="2000" dirty="0" smtClean="0"/>
              <a:t>	institutions</a:t>
            </a:r>
            <a:r>
              <a:rPr lang="en-US" sz="2000" dirty="0"/>
              <a:t>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d) fostering the “knowledge triangle” (education, research, technology), </a:t>
            </a:r>
            <a:r>
              <a:rPr lang="en-US" sz="2000" dirty="0" smtClean="0"/>
              <a:t>	which </a:t>
            </a:r>
            <a:r>
              <a:rPr lang="en-US" sz="2000" dirty="0"/>
              <a:t>is key to the long-term welfare of citizens and a shield against risks.</a:t>
            </a:r>
            <a:endParaRPr lang="el-GR" sz="2000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0670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 smtClean="0"/>
              <a:t>        Final </a:t>
            </a:r>
            <a:r>
              <a:rPr lang="en-US" i="0" dirty="0"/>
              <a:t>remarks on the macroeconomic front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As </a:t>
            </a:r>
            <a:r>
              <a:rPr lang="en-US" sz="2000" b="1" dirty="0"/>
              <a:t>regards the banking </a:t>
            </a:r>
            <a:r>
              <a:rPr lang="en-US" sz="2000" b="1" dirty="0" smtClean="0"/>
              <a:t>system, </a:t>
            </a:r>
            <a:r>
              <a:rPr lang="en-US" sz="2000" b="1" dirty="0"/>
              <a:t>tackling the problem of non-performing exposures (NPEs)</a:t>
            </a:r>
            <a:r>
              <a:rPr lang="en-US" sz="2000" dirty="0"/>
              <a:t> which constrains the banking system’s ability to finance economic </a:t>
            </a:r>
            <a:r>
              <a:rPr lang="en-US" sz="2000" dirty="0" smtClean="0"/>
              <a:t>growth,  is a priority.</a:t>
            </a:r>
            <a:endParaRPr lang="en-US" sz="2000" dirty="0"/>
          </a:p>
          <a:p>
            <a:pPr lvl="1"/>
            <a:r>
              <a:rPr lang="en-US" sz="2000" dirty="0"/>
              <a:t>Banks need to step up their efforts to attain their operational targets for reducing their </a:t>
            </a:r>
            <a:r>
              <a:rPr lang="en-US" sz="2000" dirty="0" smtClean="0"/>
              <a:t>NPEs, which will become more demanding after 2019.</a:t>
            </a:r>
            <a:endParaRPr lang="en-US" sz="2000" dirty="0"/>
          </a:p>
          <a:p>
            <a:pPr lvl="1"/>
            <a:r>
              <a:rPr lang="en-US" sz="2000" dirty="0"/>
              <a:t>They should facilitate the restructuring of viable businesses, the identification of strategic defaulters and the liquidation of non-viable businesses.</a:t>
            </a:r>
          </a:p>
          <a:p>
            <a:pPr lvl="1"/>
            <a:r>
              <a:rPr lang="en-US" sz="2000" dirty="0"/>
              <a:t>Due attention should be paid on the implementation of IFRS 9 and a stricter treatment of loan-loss provisions.</a:t>
            </a:r>
          </a:p>
          <a:p>
            <a:pPr lvl="1"/>
            <a:r>
              <a:rPr lang="en-US" sz="2000" dirty="0"/>
              <a:t>The results of the recent (2018) stress test are encouraging and allow more optimism on the ability of Greek banks to contribute to the growth of the Greek economy in a sustainable way .</a:t>
            </a:r>
            <a:endParaRPr lang="el-GR" sz="2000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76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4" y="0"/>
            <a:ext cx="8810137" cy="1016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i="1" dirty="0" smtClean="0"/>
          </a:p>
          <a:p>
            <a:pPr marL="0" indent="0" algn="ctr">
              <a:buNone/>
            </a:pPr>
            <a:r>
              <a:rPr lang="en-US" sz="4400" b="1" dirty="0" smtClean="0"/>
              <a:t>1. Economic adjustment 2010-2018</a:t>
            </a:r>
            <a:endParaRPr lang="el-GR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4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 smtClean="0"/>
              <a:t>Progress over the past 8 years</a:t>
            </a:r>
            <a:endParaRPr lang="el-GR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196974"/>
            <a:ext cx="8964613" cy="5250717"/>
          </a:xfrm>
        </p:spPr>
        <p:txBody>
          <a:bodyPr/>
          <a:lstStyle/>
          <a:p>
            <a:endParaRPr lang="en-US" sz="2130" dirty="0" smtClean="0"/>
          </a:p>
          <a:p>
            <a:r>
              <a:rPr lang="en-US" sz="2130" dirty="0" smtClean="0"/>
              <a:t>The </a:t>
            </a:r>
            <a:r>
              <a:rPr lang="en-US" sz="2130" dirty="0"/>
              <a:t>Greek crisis </a:t>
            </a:r>
            <a:r>
              <a:rPr lang="en-US" sz="2130" dirty="0" smtClean="0"/>
              <a:t>was different from the banking and flow of financial capital crisis of other crisis-hit euro area member-states: It stemmed from major </a:t>
            </a:r>
            <a:r>
              <a:rPr lang="en-US" sz="2130" dirty="0"/>
              <a:t>macroeconomic </a:t>
            </a:r>
            <a:r>
              <a:rPr lang="en-US" sz="2130" dirty="0" smtClean="0"/>
              <a:t>imbalances, led by expansionary fiscal policies and governance failures, </a:t>
            </a:r>
            <a:r>
              <a:rPr lang="en-US" sz="2130" dirty="0"/>
              <a:t>which </a:t>
            </a:r>
            <a:r>
              <a:rPr lang="en-US" sz="2130" dirty="0" smtClean="0"/>
              <a:t>accumulated </a:t>
            </a:r>
            <a:r>
              <a:rPr lang="en-US" sz="2130" dirty="0"/>
              <a:t>over a long period of </a:t>
            </a:r>
            <a:r>
              <a:rPr lang="en-US" sz="2130" dirty="0" smtClean="0"/>
              <a:t>time; the result – a sovereign </a:t>
            </a:r>
            <a:r>
              <a:rPr lang="en-US" sz="2130" dirty="0"/>
              <a:t>debt crisis in </a:t>
            </a:r>
            <a:r>
              <a:rPr lang="en-US" sz="2130" dirty="0" smtClean="0"/>
              <a:t>2010, which contaminated the banking sector.</a:t>
            </a:r>
          </a:p>
          <a:p>
            <a:endParaRPr lang="en-US" sz="2130" dirty="0" smtClean="0"/>
          </a:p>
          <a:p>
            <a:r>
              <a:rPr lang="en-US" sz="2130" dirty="0"/>
              <a:t>Over the past 8</a:t>
            </a:r>
            <a:r>
              <a:rPr lang="en-US" sz="2130" dirty="0" smtClean="0"/>
              <a:t> </a:t>
            </a:r>
            <a:r>
              <a:rPr lang="en-US" sz="2130" dirty="0"/>
              <a:t>years, Greece has implemented </a:t>
            </a:r>
            <a:r>
              <a:rPr lang="en-US" sz="2130" dirty="0" smtClean="0"/>
              <a:t>bold </a:t>
            </a:r>
            <a:r>
              <a:rPr lang="en-US" sz="2130" dirty="0"/>
              <a:t>economic </a:t>
            </a:r>
            <a:r>
              <a:rPr lang="en-US" sz="2130" dirty="0" smtClean="0"/>
              <a:t>reforms </a:t>
            </a:r>
            <a:r>
              <a:rPr lang="en-US" sz="2130" dirty="0"/>
              <a:t>and </a:t>
            </a:r>
            <a:r>
              <a:rPr lang="en-US" sz="2130" dirty="0" smtClean="0"/>
              <a:t>an adjustment </a:t>
            </a:r>
            <a:r>
              <a:rPr lang="en-US" sz="2130" dirty="0" err="1" smtClean="0"/>
              <a:t>programme</a:t>
            </a:r>
            <a:r>
              <a:rPr lang="en-US" sz="2130" dirty="0" smtClean="0"/>
              <a:t> </a:t>
            </a:r>
            <a:r>
              <a:rPr lang="en-US" sz="2130" dirty="0"/>
              <a:t>that has fully eliminated fiscal and external </a:t>
            </a:r>
            <a:r>
              <a:rPr lang="en-US" sz="2130" dirty="0" smtClean="0"/>
              <a:t>deficits, improved competitiveness, restructured, consolidated and </a:t>
            </a:r>
            <a:r>
              <a:rPr lang="en-US" sz="2130" dirty="0" err="1" smtClean="0"/>
              <a:t>recapitalised</a:t>
            </a:r>
            <a:r>
              <a:rPr lang="en-US" sz="2130" dirty="0" smtClean="0"/>
              <a:t> the banking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6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i="0" dirty="0"/>
              <a:t>Progress over the past 8 years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a consequence, openness has improved substantially and the economy is rebalancing towards tradable, export-oriented sectors. 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376091"/>
                </a:solidFill>
              </a:rPr>
              <a:t>Structural reforms improve growth potential </a:t>
            </a:r>
            <a:r>
              <a:rPr lang="en-US" dirty="0">
                <a:solidFill>
                  <a:srgbClr val="376091"/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376091"/>
                </a:solidFill>
              </a:rPr>
              <a:t>OECD estimates that implemented and planned reforms are expected to boost real GDP by 13% over a 10-year horizon. </a:t>
            </a:r>
            <a:r>
              <a:rPr lang="en-US" dirty="0" err="1">
                <a:solidFill>
                  <a:srgbClr val="376091"/>
                </a:solidFill>
              </a:rPr>
              <a:t>BoG</a:t>
            </a:r>
            <a:r>
              <a:rPr lang="en-US" dirty="0">
                <a:solidFill>
                  <a:srgbClr val="376091"/>
                </a:solidFill>
              </a:rPr>
              <a:t> has similar estimates.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2A71F4-6F20-4F12-A046-679CC23167B8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290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68422"/>
            <a:ext cx="9144000" cy="827331"/>
          </a:xfrm>
        </p:spPr>
        <p:txBody>
          <a:bodyPr/>
          <a:lstStyle/>
          <a:p>
            <a:pPr algn="ctr"/>
            <a:r>
              <a:rPr lang="en-US" altLang="el-GR" sz="2800" b="1" dirty="0">
                <a:solidFill>
                  <a:srgbClr val="2F5E8D"/>
                </a:solidFill>
                <a:latin typeface="Calibri" panose="020F0502020204030204" pitchFamily="34" charset="0"/>
              </a:rPr>
              <a:t>Fiscal and external deficits have been eliminated and cost competitiveness has been restored</a:t>
            </a:r>
            <a:r>
              <a:rPr lang="en-US" altLang="el-GR" sz="2800" b="1" dirty="0">
                <a:solidFill>
                  <a:srgbClr val="2F5E8D"/>
                </a:solidFill>
              </a:rPr>
              <a:t/>
            </a:r>
            <a:br>
              <a:rPr lang="en-US" altLang="el-GR" sz="2800" b="1" dirty="0">
                <a:solidFill>
                  <a:srgbClr val="2F5E8D"/>
                </a:solidFill>
              </a:rPr>
            </a:br>
            <a:endParaRPr lang="el-GR" sz="2800" b="1" dirty="0">
              <a:solidFill>
                <a:srgbClr val="2F5E8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646" y="6245225"/>
            <a:ext cx="1043353" cy="476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D2A71F4-6F20-4F12-A046-679CC23167B8}" type="slidenum">
              <a:rPr lang="el-GR" sz="1400" smtClean="0">
                <a:latin typeface="+mn-lt"/>
              </a:rPr>
              <a:pPr algn="ctr">
                <a:defRPr/>
              </a:pPr>
              <a:t>5</a:t>
            </a:fld>
            <a:endParaRPr lang="el-GR" sz="14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46" y="1289538"/>
            <a:ext cx="396240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2F5E8D"/>
                </a:solidFill>
                <a:latin typeface="Calibri" panose="020F0502020204030204" pitchFamily="34" charset="0"/>
                <a:cs typeface="+mn-cs"/>
              </a:rPr>
              <a:t>General </a:t>
            </a:r>
            <a:r>
              <a:rPr lang="en-US" sz="1600" b="1" dirty="0" smtClean="0">
                <a:solidFill>
                  <a:srgbClr val="2F5E8D"/>
                </a:solidFill>
                <a:latin typeface="Calibri" panose="020F0502020204030204" pitchFamily="34" charset="0"/>
                <a:cs typeface="+mn-cs"/>
              </a:rPr>
              <a:t>Government primary balance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sz="1600" b="1" dirty="0" smtClean="0">
                <a:solidFill>
                  <a:srgbClr val="2F5E8D"/>
                </a:solidFill>
                <a:latin typeface="Calibri" panose="020F0502020204030204" pitchFamily="34" charset="0"/>
                <a:cs typeface="+mn-cs"/>
              </a:rPr>
              <a:t>(% of GDP, programme definition) </a:t>
            </a:r>
            <a:endParaRPr lang="el-GR" sz="1600" b="1" dirty="0">
              <a:solidFill>
                <a:srgbClr val="2F5E8D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076" y="6119443"/>
            <a:ext cx="414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Ministry of Finance</a:t>
            </a:r>
            <a:endParaRPr lang="el-G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43046" y="6119443"/>
            <a:ext cx="414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Bank of Greece, ECB</a:t>
            </a:r>
            <a:endParaRPr lang="el-GR" sz="1200" dirty="0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39815"/>
            <a:ext cx="4038600" cy="384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630616" y="1338783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600" b="1" dirty="0" smtClean="0">
                <a:solidFill>
                  <a:srgbClr val="2F5E8D"/>
                </a:solidFill>
                <a:latin typeface="Calibri" panose="020F0502020204030204" pitchFamily="34" charset="0"/>
                <a:cs typeface="+mn-cs"/>
              </a:rPr>
              <a:t>Current account balance (% of GDP) and Competitiveness (Index) </a:t>
            </a:r>
            <a:endParaRPr lang="el-GR" sz="1600" b="1" dirty="0">
              <a:solidFill>
                <a:srgbClr val="2F5E8D"/>
              </a:solidFill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31" y="2051539"/>
            <a:ext cx="3974937" cy="382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8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0439"/>
          </a:xfrm>
        </p:spPr>
        <p:txBody>
          <a:bodyPr/>
          <a:lstStyle/>
          <a:p>
            <a:pPr algn="ctr"/>
            <a:r>
              <a:rPr lang="en-US" altLang="el-GR" sz="2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Exports increased and tradeable sector gained a higher </a:t>
            </a:r>
            <a:r>
              <a:rPr lang="en-US" altLang="el-GR" sz="2800" b="1" dirty="0" smtClean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share in </a:t>
            </a:r>
            <a:r>
              <a:rPr lang="en-US" altLang="el-GR" sz="2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economy</a:t>
            </a:r>
            <a:br>
              <a:rPr lang="en-US" altLang="el-GR" sz="2800" b="1" dirty="0">
                <a:solidFill>
                  <a:srgbClr val="2F5E8D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l-GR" sz="2800" dirty="0">
              <a:solidFill>
                <a:srgbClr val="2F5E8D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100646" y="6245225"/>
            <a:ext cx="1043353" cy="4762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336699"/>
                </a:solidFill>
                <a:latin typeface="Gill Sans MT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fld id="{1D2A71F4-6F20-4F12-A046-679CC23167B8}" type="slidenum">
              <a:rPr lang="el-GR" sz="1400" smtClean="0">
                <a:latin typeface="+mn-lt"/>
              </a:rPr>
              <a:pPr algn="ctr">
                <a:defRPr/>
              </a:pPr>
              <a:t>6</a:t>
            </a:fld>
            <a:endParaRPr lang="el-GR" sz="1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461" y="5765648"/>
            <a:ext cx="42554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Sources: Bank of Greece (</a:t>
            </a:r>
            <a:r>
              <a:rPr lang="en-US" sz="1200" dirty="0" err="1"/>
              <a:t>BoP</a:t>
            </a:r>
            <a:r>
              <a:rPr lang="en-US" sz="1200" dirty="0"/>
              <a:t> statistics) and Eurostat (for EA </a:t>
            </a:r>
            <a:r>
              <a:rPr lang="en-US" sz="1200" dirty="0" smtClean="0"/>
              <a:t>19)</a:t>
            </a:r>
            <a:endParaRPr lang="el-G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24399" y="5534816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</a:t>
            </a:r>
            <a:r>
              <a:rPr lang="en-US" sz="1200" dirty="0" err="1" smtClean="0"/>
              <a:t>tradeables</a:t>
            </a:r>
            <a:r>
              <a:rPr lang="en-US" sz="1200" dirty="0" smtClean="0"/>
              <a:t> = agriculture, industry, business and financial services, telecommunications and services related to tourism.</a:t>
            </a:r>
          </a:p>
          <a:p>
            <a:r>
              <a:rPr lang="en-US" sz="1200" dirty="0" smtClean="0"/>
              <a:t>Non-</a:t>
            </a:r>
            <a:r>
              <a:rPr lang="en-US" sz="1200" dirty="0" err="1" smtClean="0"/>
              <a:t>tradeables</a:t>
            </a:r>
            <a:r>
              <a:rPr lang="en-US" sz="1200" dirty="0"/>
              <a:t> </a:t>
            </a:r>
            <a:r>
              <a:rPr lang="en-US" sz="1200" dirty="0" smtClean="0"/>
              <a:t>= all else except public administration and non-market services.</a:t>
            </a:r>
          </a:p>
          <a:p>
            <a:r>
              <a:rPr lang="en-US" sz="1200" dirty="0" smtClean="0"/>
              <a:t>Source: ELSTAT</a:t>
            </a:r>
            <a:endParaRPr lang="el-G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34462" y="914400"/>
            <a:ext cx="42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Real exports of goods (2009Q4=100)</a:t>
            </a:r>
            <a:endParaRPr lang="el-GR" sz="18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2709" y="914400"/>
            <a:ext cx="477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Relative size of tradeable-to-</a:t>
            </a:r>
            <a:r>
              <a:rPr lang="en-US" sz="1800" dirty="0" err="1" smtClean="0">
                <a:latin typeface="Calibri" panose="020F0502020204030204" pitchFamily="34" charset="0"/>
              </a:rPr>
              <a:t>nontradeable</a:t>
            </a:r>
            <a:r>
              <a:rPr lang="en-US" sz="1800" dirty="0" smtClean="0">
                <a:latin typeface="Calibri" panose="020F0502020204030204" pitchFamily="34" charset="0"/>
              </a:rPr>
              <a:t> sector</a:t>
            </a:r>
            <a:endParaRPr lang="el-GR" sz="18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2" y="1283732"/>
            <a:ext cx="4038600" cy="422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38" y="1410295"/>
            <a:ext cx="4038600" cy="412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7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124" y="0"/>
            <a:ext cx="8857029" cy="1016000"/>
          </a:xfrm>
        </p:spPr>
        <p:txBody>
          <a:bodyPr/>
          <a:lstStyle/>
          <a:p>
            <a:r>
              <a:rPr lang="en-US" i="0" dirty="0" smtClean="0"/>
              <a:t>Reform implementation remains above OECD average</a:t>
            </a:r>
            <a:endParaRPr lang="el-GR" i="0" dirty="0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5165"/>
            <a:ext cx="7901353" cy="360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784" y="5791871"/>
            <a:ext cx="9050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n-lt"/>
              </a:rPr>
              <a:t>Source</a:t>
            </a:r>
            <a:r>
              <a:rPr lang="en-US" sz="1800" dirty="0">
                <a:latin typeface="+mn-lt"/>
              </a:rPr>
              <a:t>: OECD Going for Growth 2010, 2013, and 2017. </a:t>
            </a:r>
            <a:endParaRPr lang="el-GR" sz="18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768" y="1231595"/>
            <a:ext cx="8358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Responsiveness to OECD Going for Growth recommendations</a:t>
            </a:r>
            <a:endParaRPr lang="el-GR" dirty="0">
              <a:latin typeface="+mn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00646" y="6245225"/>
            <a:ext cx="1043353" cy="476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D2A71F4-6F20-4F12-A046-679CC23167B8}" type="slidenum">
              <a:rPr lang="el-GR" sz="1400" smtClean="0">
                <a:latin typeface="+mn-lt"/>
              </a:rPr>
              <a:pPr algn="ctr">
                <a:defRPr/>
              </a:pPr>
              <a:t>7</a:t>
            </a:fld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0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4" y="0"/>
            <a:ext cx="9032875" cy="1016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i="1" dirty="0" smtClean="0"/>
          </a:p>
          <a:p>
            <a:pPr marL="0" indent="0" algn="ctr">
              <a:buNone/>
            </a:pPr>
            <a:r>
              <a:rPr lang="en-US" sz="4400" b="1" dirty="0" smtClean="0"/>
              <a:t>2. Short </a:t>
            </a:r>
            <a:r>
              <a:rPr lang="en-US" sz="4400" b="1" dirty="0"/>
              <a:t>term </a:t>
            </a:r>
            <a:r>
              <a:rPr lang="en-US" sz="4400" b="1" dirty="0" smtClean="0"/>
              <a:t>developments </a:t>
            </a:r>
          </a:p>
          <a:p>
            <a:pPr marL="0" indent="0" algn="ctr">
              <a:buNone/>
            </a:pPr>
            <a:r>
              <a:rPr lang="en-US" sz="4400" b="1" dirty="0" smtClean="0"/>
              <a:t>and prospects: </a:t>
            </a:r>
          </a:p>
          <a:p>
            <a:pPr marL="0" indent="0" algn="ctr">
              <a:buNone/>
            </a:pPr>
            <a:r>
              <a:rPr lang="en-US" sz="4400" b="1" dirty="0" smtClean="0"/>
              <a:t>-The economy is recovering</a:t>
            </a:r>
          </a:p>
          <a:p>
            <a:pPr marL="0" indent="0" algn="ctr">
              <a:buNone/>
            </a:pPr>
            <a:r>
              <a:rPr lang="en-US" sz="4400" b="1" dirty="0" smtClean="0"/>
              <a:t>-Improvements in financial indicators</a:t>
            </a:r>
            <a:endParaRPr lang="el-GR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FA5F7C-5064-49C5-8E90-CCBB03B4A2D5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86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336699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8029</TotalTime>
  <Words>1779</Words>
  <Application>Microsoft Office PowerPoint</Application>
  <PresentationFormat>Diavetítés a képernyőre (4:3 oldalarány)</PresentationFormat>
  <Paragraphs>219</Paragraphs>
  <Slides>25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25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Wingdings</vt:lpstr>
      <vt:lpstr>Default Design</vt:lpstr>
      <vt:lpstr>Custom Design</vt:lpstr>
      <vt:lpstr>1_Default Design</vt:lpstr>
      <vt:lpstr>The Greek Economy Moving Forward  September 20, 2018</vt:lpstr>
      <vt:lpstr>Outline</vt:lpstr>
      <vt:lpstr>PowerPoint-bemutató</vt:lpstr>
      <vt:lpstr>Progress over the past 8 years</vt:lpstr>
      <vt:lpstr>Progress over the past 8 years</vt:lpstr>
      <vt:lpstr>Fiscal and external deficits have been eliminated and cost competitiveness has been restored </vt:lpstr>
      <vt:lpstr>Exports increased and tradeable sector gained a higher share in the economy </vt:lpstr>
      <vt:lpstr>Reform implementation remains above OECD average</vt:lpstr>
      <vt:lpstr>  </vt:lpstr>
      <vt:lpstr>Following three years of stagnation, Greece is finally growing again. </vt:lpstr>
      <vt:lpstr>Several other hard and soft economic indicators point to growth acceleration in 2018</vt:lpstr>
      <vt:lpstr>  Labour market recovery continues for the third year despite almost stagnant GDP   Net job creation is to a large extent due to increased labour market flexibility  </vt:lpstr>
      <vt:lpstr>Soft data point to strong expansion in 2018 </vt:lpstr>
      <vt:lpstr>Improvements in financial indicators</vt:lpstr>
      <vt:lpstr>3. Looking forward </vt:lpstr>
      <vt:lpstr>4. The financial sector is improving </vt:lpstr>
      <vt:lpstr>Bank credit to non-financial corporations has stabilized but financial conditions remain tight and bank lending rates are high compared to other euro area countries.  </vt:lpstr>
      <vt:lpstr> The banking system is now on a more stable footing</vt:lpstr>
      <vt:lpstr> Results of the 2018 stress test for Greek banks  </vt:lpstr>
      <vt:lpstr>     </vt:lpstr>
      <vt:lpstr>5. Final remarks: Moving forward</vt:lpstr>
      <vt:lpstr>Final remarks: Moving forward</vt:lpstr>
      <vt:lpstr>Final remarks on the macroeconomic front</vt:lpstr>
      <vt:lpstr>Final remarks on the macroeconomic front</vt:lpstr>
      <vt:lpstr>        Final remarks on the macroeconomic front</vt:lpstr>
    </vt:vector>
  </TitlesOfParts>
  <Company>Bank of Greece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Jónás Csaba Gyula - ATH</cp:lastModifiedBy>
  <cp:revision>501</cp:revision>
  <cp:lastPrinted>2018-09-20T08:50:46Z</cp:lastPrinted>
  <dcterms:created xsi:type="dcterms:W3CDTF">2011-01-27T09:35:12Z</dcterms:created>
  <dcterms:modified xsi:type="dcterms:W3CDTF">2018-09-21T06:29:06Z</dcterms:modified>
</cp:coreProperties>
</file>