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1"/>
  </p:sldMasterIdLst>
  <p:notesMasterIdLst>
    <p:notesMasterId r:id="rId65"/>
  </p:notesMasterIdLst>
  <p:handoutMasterIdLst>
    <p:handoutMasterId r:id="rId66"/>
  </p:handoutMasterIdLst>
  <p:sldIdLst>
    <p:sldId id="373" r:id="rId2"/>
    <p:sldId id="260" r:id="rId3"/>
    <p:sldId id="371" r:id="rId4"/>
    <p:sldId id="262" r:id="rId5"/>
    <p:sldId id="261" r:id="rId6"/>
    <p:sldId id="263" r:id="rId7"/>
    <p:sldId id="264" r:id="rId8"/>
    <p:sldId id="266" r:id="rId9"/>
    <p:sldId id="378" r:id="rId10"/>
    <p:sldId id="379" r:id="rId11"/>
    <p:sldId id="382" r:id="rId12"/>
    <p:sldId id="383" r:id="rId13"/>
    <p:sldId id="384" r:id="rId14"/>
    <p:sldId id="390" r:id="rId15"/>
    <p:sldId id="391" r:id="rId16"/>
    <p:sldId id="265" r:id="rId17"/>
    <p:sldId id="369" r:id="rId18"/>
    <p:sldId id="370" r:id="rId19"/>
    <p:sldId id="267" r:id="rId20"/>
    <p:sldId id="385" r:id="rId21"/>
    <p:sldId id="269" r:id="rId22"/>
    <p:sldId id="268" r:id="rId23"/>
    <p:sldId id="332" r:id="rId24"/>
    <p:sldId id="386" r:id="rId25"/>
    <p:sldId id="376" r:id="rId26"/>
    <p:sldId id="377" r:id="rId27"/>
    <p:sldId id="375" r:id="rId28"/>
    <p:sldId id="355" r:id="rId29"/>
    <p:sldId id="356" r:id="rId30"/>
    <p:sldId id="357" r:id="rId31"/>
    <p:sldId id="358" r:id="rId32"/>
    <p:sldId id="387" r:id="rId33"/>
    <p:sldId id="388" r:id="rId34"/>
    <p:sldId id="389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13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94622" autoAdjust="0"/>
  </p:normalViewPr>
  <p:slideViewPr>
    <p:cSldViewPr snapToObjects="1">
      <p:cViewPr varScale="1">
        <p:scale>
          <a:sx n="70" d="100"/>
          <a:sy n="70" d="100"/>
        </p:scale>
        <p:origin x="9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9892414356363196E-4"/>
          <c:w val="1"/>
          <c:h val="0.72908434348135498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effectLst>
              <a:outerShdw blurRad="266700" dist="1270000" dir="5400000" sx="154000" sy="154000" algn="ctr" rotWithShape="0">
                <a:srgbClr val="000000">
                  <a:alpha val="47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266700" dist="1270000" dir="5400000" sx="154000" sy="154000" algn="ctr" rotWithShape="0">
                  <a:srgbClr val="000000">
                    <a:alpha val="4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A6-4139-B610-80672A11D0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266700" dist="1270000" dir="5400000" sx="154000" sy="154000" algn="ctr" rotWithShape="0">
                  <a:srgbClr val="000000">
                    <a:alpha val="4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9A6-4139-B610-80672A11D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266700" dist="1320800" dir="5400000" sx="154000" sy="154000" algn="ctr" rotWithShape="0">
                  <a:srgbClr val="000000">
                    <a:alpha val="4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A6-4139-B610-80672A11D0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266700" dist="1270000" dir="5400000" sx="154000" sy="154000" algn="ctr" rotWithShape="0">
                  <a:srgbClr val="000000">
                    <a:alpha val="4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9A6-4139-B610-80672A11D0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266700" dist="1270000" dir="5400000" sx="154000" sy="154000" algn="ctr" rotWithShape="0">
                  <a:srgbClr val="000000">
                    <a:alpha val="4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BBE-4591-96D0-D4EE59F04E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>
                <a:outerShdw blurRad="266700" dist="1270000" dir="5400000" sx="154000" sy="154000" algn="ctr" rotWithShape="0">
                  <a:srgbClr val="000000">
                    <a:alpha val="4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BBE-4591-96D0-D4EE59F04EFC}"/>
              </c:ext>
            </c:extLst>
          </c:dPt>
          <c:dLbls>
            <c:dLbl>
              <c:idx val="0"/>
              <c:layout>
                <c:manualLayout>
                  <c:x val="-0.11236968849191228"/>
                  <c:y val="6.4878301810309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A6-4139-B610-80672A11D0CC}"/>
                </c:ext>
              </c:extLst>
            </c:dLbl>
            <c:dLbl>
              <c:idx val="1"/>
              <c:layout>
                <c:manualLayout>
                  <c:x val="5.0195295104951611E-4"/>
                  <c:y val="-0.282358266498917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A6-4139-B610-80672A11D0CC}"/>
                </c:ext>
              </c:extLst>
            </c:dLbl>
            <c:dLbl>
              <c:idx val="2"/>
              <c:layout>
                <c:manualLayout>
                  <c:x val="0.10313689893042187"/>
                  <c:y val="-0.122552824460945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A6-4139-B610-80672A11D0CC}"/>
                </c:ext>
              </c:extLst>
            </c:dLbl>
            <c:dLbl>
              <c:idx val="3"/>
              <c:layout>
                <c:manualLayout>
                  <c:x val="7.7083893800596992E-2"/>
                  <c:y val="5.19887805258875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A6-4139-B610-80672A11D0C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Munka1!$A$2:$A$7</c:f>
              <c:strCache>
                <c:ptCount val="6"/>
                <c:pt idx="0">
                  <c:v>elállás nem volt biztosítva 37 %</c:v>
                </c:pt>
                <c:pt idx="1">
                  <c:v>nem kapott terméket 26 %</c:v>
                </c:pt>
                <c:pt idx="2">
                  <c:v>nem a megrendelt terméket kapta 22 %</c:v>
                </c:pt>
                <c:pt idx="3">
                  <c:v>weboldal tájékoztatás hiánya 6 %</c:v>
                </c:pt>
                <c:pt idx="4">
                  <c:v>szavatosság, jótállási jog érvényesítése 4 %</c:v>
                </c:pt>
                <c:pt idx="5">
                  <c:v>nem volt számla, útmutató, jótállási jegy 5 %</c:v>
                </c:pt>
              </c:strCache>
            </c:strRef>
          </c:cat>
          <c:val>
            <c:numRef>
              <c:f>Munka1!$B$2:$B$7</c:f>
              <c:numCache>
                <c:formatCode>0%</c:formatCode>
                <c:ptCount val="6"/>
                <c:pt idx="0">
                  <c:v>0.37</c:v>
                </c:pt>
                <c:pt idx="1">
                  <c:v>0.26</c:v>
                </c:pt>
                <c:pt idx="2">
                  <c:v>0.22</c:v>
                </c:pt>
                <c:pt idx="3">
                  <c:v>0.06</c:v>
                </c:pt>
                <c:pt idx="4">
                  <c:v>0.04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6-4139-B610-80672A11D0C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innerShdw blurRad="63500" dist="50800" dir="16200000">
            <a:prstClr val="black">
              <a:alpha val="50000"/>
            </a:prstClr>
          </a:innerShdw>
          <a:softEdge rad="0"/>
        </a:effectLst>
      </c:spPr>
    </c:plotArea>
    <c:legend>
      <c:legendPos val="b"/>
      <c:layout>
        <c:manualLayout>
          <c:xMode val="edge"/>
          <c:yMode val="edge"/>
          <c:x val="9.0543461479079823E-2"/>
          <c:y val="0.75723868519113491"/>
          <c:w val="0.89080850187844163"/>
          <c:h val="0.24276131480886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1579-EC42-4F0A-AB1B-67316B36235A}" type="datetimeFigureOut">
              <a:rPr lang="hu-HU" smtClean="0"/>
              <a:t>2018.05.13.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D5F6-51C8-4C4D-B302-28F2682127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5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2018.05.13.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819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476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833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898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833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833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833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833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448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477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3CB0-BF08-40C6-94E8-F24B13D342AD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842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7037-8BBC-49C9-A2AC-CD2987569375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866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D51-6F41-4029-AC67-F8CEF9880400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86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AACF-301A-41B2-8BDF-35BC2D1A3A65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531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1124-88DC-44AD-BEA5-42E9B31EC9FE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46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ECA-BDA8-40F1-A43D-0D1779D2C733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19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21C-E974-41A7-94BA-36533C944B30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656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60B-83A0-4879-A027-51ECC31E9E05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893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8B1-DDE8-48CC-91C0-971437D94B86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F2C2-D698-4E2A-BABC-A7F1981B830D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5870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BA1E-9CE4-4FDC-99AA-53B9BAEE87D1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399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6393-9974-4D71-9CDE-0744AA872A82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3912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7ED-E9B1-45F8-A6B1-D77613F54238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1146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A6B-F43D-41B4-A3E7-BCE3FEF0E350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437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2C60-B2F6-46B7-B020-72EE365982F2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810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085E-0791-4DBA-803E-673D83C3DFFB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2466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700-3718-448A-8025-720095878702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8976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C49B-D1A5-4E48-8536-FDFC95C91EF3}" type="datetime1">
              <a:rPr lang="hu-HU" smtClean="0"/>
              <a:t>2018.05.13.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12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664" r:id="rId17"/>
    <p:sldLayoutId id="2147483666" r:id="rId18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ilvantarto.hu/evny-lekerdezo" TargetMode="External"/><Relationship Id="rId2" Type="http://schemas.openxmlformats.org/officeDocument/2006/relationships/hyperlink" Target="http://www.e-cegjegyzek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gep.hu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2415" y="1628800"/>
            <a:ext cx="6591985" cy="2725246"/>
          </a:xfrm>
        </p:spPr>
        <p:txBody>
          <a:bodyPr>
            <a:normAutofit/>
          </a:bodyPr>
          <a:lstStyle/>
          <a:p>
            <a:r>
              <a:rPr lang="hu-HU" dirty="0" smtClean="0"/>
              <a:t>Fogyasztóvédelmi hatósági ellenőrzések</a:t>
            </a:r>
            <a:br>
              <a:rPr lang="hu-HU" dirty="0" smtClean="0"/>
            </a:br>
            <a:r>
              <a:rPr lang="hu-HU" dirty="0" smtClean="0"/>
              <a:t>2018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>
          <a:xfrm>
            <a:off x="1965897" y="4354046"/>
            <a:ext cx="6591985" cy="155586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sz="2800" dirty="0" smtClean="0"/>
              <a:t>Előadó: Horváthné Szendrei Szilvia</a:t>
            </a:r>
          </a:p>
          <a:p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614972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482497"/>
            <a:ext cx="7056784" cy="5904655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7884368" y="587727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2665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88640"/>
            <a:ext cx="6989646" cy="6239832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404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332657"/>
            <a:ext cx="7200800" cy="6048672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0433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44815" cy="1368152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+mn-lt"/>
                <a:cs typeface="Arial" panose="020B0604020202020204" pitchFamily="34" charset="0"/>
              </a:rPr>
              <a:t>Magyarország V. Fogyasztóvédelmi politikája</a:t>
            </a:r>
            <a:br>
              <a:rPr lang="hu-HU" sz="2800" dirty="0">
                <a:latin typeface="+mn-lt"/>
                <a:cs typeface="Arial" panose="020B0604020202020204" pitchFamily="34" charset="0"/>
              </a:rPr>
            </a:br>
            <a:r>
              <a:rPr lang="hu-HU" sz="2600" dirty="0">
                <a:latin typeface="+mn-lt"/>
                <a:cs typeface="Arial" panose="020B0604020202020204" pitchFamily="34" charset="0"/>
              </a:rPr>
              <a:t>2011/2015.(XII.29) Korm. Határozat</a:t>
            </a:r>
            <a:br>
              <a:rPr lang="hu-HU" sz="2600" dirty="0">
                <a:latin typeface="+mn-lt"/>
                <a:cs typeface="Arial" panose="020B0604020202020204" pitchFamily="34" charset="0"/>
              </a:rPr>
            </a:br>
            <a:r>
              <a:rPr lang="hu-HU" sz="2600" dirty="0">
                <a:latin typeface="+mn-lt"/>
                <a:cs typeface="Arial" panose="020B0604020202020204" pitchFamily="34" charset="0"/>
              </a:rPr>
              <a:t>(2014-2018.)</a:t>
            </a:r>
            <a:endParaRPr lang="hu-HU" sz="26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5" y="1844824"/>
            <a:ext cx="7346776" cy="475252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hu-HU" altLang="hu-HU" sz="2400" dirty="0">
                <a:latin typeface="+mj-lt"/>
                <a:cs typeface="Arial" panose="020B0604020202020204" pitchFamily="34" charset="0"/>
              </a:rPr>
              <a:t>Fogyasztói bizalom és tudatosság: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hu-HU" altLang="hu-HU" sz="2400" dirty="0">
                <a:latin typeface="+mj-lt"/>
                <a:cs typeface="Arial" panose="020B0604020202020204" pitchFamily="34" charset="0"/>
              </a:rPr>
              <a:t>	</a:t>
            </a:r>
            <a:r>
              <a:rPr lang="hu-HU" altLang="hu-HU" sz="2400" dirty="0" smtClean="0">
                <a:latin typeface="+mj-lt"/>
                <a:cs typeface="Arial" panose="020B0604020202020204" pitchFamily="34" charset="0"/>
              </a:rPr>
              <a:t>	</a:t>
            </a:r>
            <a:r>
              <a:rPr lang="hu-HU" altLang="hu-HU" sz="2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„Közösen</a:t>
            </a:r>
            <a:r>
              <a:rPr lang="hu-HU" altLang="hu-HU" sz="24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közérdekből, közérthetően</a:t>
            </a:r>
            <a:r>
              <a:rPr lang="hu-HU" altLang="hu-HU" sz="2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…”</a:t>
            </a:r>
            <a:endParaRPr lang="hu-HU" altLang="hu-HU" sz="2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sz="2000" dirty="0" smtClean="0">
                <a:latin typeface="+mj-lt"/>
                <a:cs typeface="Arial" panose="020B0604020202020204" pitchFamily="34" charset="0"/>
              </a:rPr>
              <a:t>Kiemelt 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prioritásként kezeli a </a:t>
            </a:r>
            <a:r>
              <a:rPr lang="hu-HU" altLang="hu-HU" sz="2000" b="1" dirty="0">
                <a:latin typeface="+mj-lt"/>
                <a:cs typeface="Arial" panose="020B0604020202020204" pitchFamily="34" charset="0"/>
              </a:rPr>
              <a:t>fogyasztók életének, egészségének és biztonságának </a:t>
            </a:r>
            <a:r>
              <a:rPr lang="hu-HU" altLang="hu-HU" sz="2000" b="1" dirty="0" smtClean="0">
                <a:latin typeface="+mj-lt"/>
                <a:cs typeface="Arial" panose="020B0604020202020204" pitchFamily="34" charset="0"/>
              </a:rPr>
              <a:t>védelmét.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hu-HU" altLang="hu-HU" sz="2000" b="1" dirty="0">
                <a:latin typeface="+mj-lt"/>
                <a:cs typeface="Arial" panose="020B0604020202020204" pitchFamily="34" charset="0"/>
              </a:rPr>
              <a:t>	</a:t>
            </a:r>
            <a:r>
              <a:rPr lang="hu-HU" altLang="hu-HU" sz="2000" b="1" dirty="0" smtClean="0">
                <a:latin typeface="+mj-lt"/>
                <a:cs typeface="Arial" panose="020B0604020202020204" pitchFamily="34" charset="0"/>
              </a:rPr>
              <a:t>	</a:t>
            </a:r>
            <a:r>
              <a:rPr lang="hu-HU" altLang="hu-HU" sz="2000" dirty="0" smtClean="0">
                <a:latin typeface="+mj-lt"/>
                <a:cs typeface="Arial" panose="020B0604020202020204" pitchFamily="34" charset="0"/>
              </a:rPr>
              <a:t>Cél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: Környezet- és egészségtudatos fogyasztás!</a:t>
            </a:r>
          </a:p>
          <a:p>
            <a:pPr algn="just">
              <a:lnSpc>
                <a:spcPct val="110000"/>
              </a:lnSpc>
              <a:defRPr/>
            </a:pPr>
            <a:r>
              <a:rPr lang="hu-HU" altLang="hu-HU" sz="2000" b="1" dirty="0" smtClean="0">
                <a:latin typeface="+mj-lt"/>
                <a:cs typeface="Arial" panose="020B0604020202020204" pitchFamily="34" charset="0"/>
              </a:rPr>
              <a:t>A </a:t>
            </a:r>
            <a:r>
              <a:rPr lang="hu-HU" altLang="hu-HU" sz="2000" b="1" dirty="0">
                <a:latin typeface="+mj-lt"/>
                <a:cs typeface="Arial" panose="020B0604020202020204" pitchFamily="34" charset="0"/>
              </a:rPr>
              <a:t>fiatalok, az időskorúak és a fogyatékossággal élők fokozott védelmének 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fontosságát is konkretizálja.</a:t>
            </a:r>
          </a:p>
          <a:p>
            <a:pPr algn="just">
              <a:lnSpc>
                <a:spcPct val="110000"/>
              </a:lnSpc>
              <a:defRPr/>
            </a:pPr>
            <a:r>
              <a:rPr lang="hu-HU" altLang="hu-HU" sz="2000" dirty="0" smtClean="0">
                <a:latin typeface="+mj-lt"/>
                <a:cs typeface="Arial" panose="020B0604020202020204" pitchFamily="34" charset="0"/>
              </a:rPr>
              <a:t>Az 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állami szektorral összefüggésben leszögezi, hogy a jogkövető magatartást preventív és alternatív eszközökkel is elő kell mozdítani: </a:t>
            </a:r>
            <a:r>
              <a:rPr lang="hu-HU" altLang="hu-HU" sz="2000" b="1" dirty="0">
                <a:latin typeface="+mj-lt"/>
                <a:cs typeface="Arial" panose="020B0604020202020204" pitchFamily="34" charset="0"/>
              </a:rPr>
              <a:t>fogyasztóbarát embléma, pozitív lista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, fogyasztóbarát vállalkozás, fogyasztóbarát település, </a:t>
            </a:r>
            <a:r>
              <a:rPr lang="hu-HU" altLang="hu-HU" sz="2000" b="1" dirty="0">
                <a:latin typeface="+mj-lt"/>
                <a:cs typeface="Arial" panose="020B0604020202020204" pitchFamily="34" charset="0"/>
              </a:rPr>
              <a:t>fogyasztói tudatosságot növelő iskola 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stb., ezen rendszer továbbfejlesztése.</a:t>
            </a:r>
          </a:p>
          <a:p>
            <a:pPr>
              <a:lnSpc>
                <a:spcPct val="110000"/>
              </a:lnSpc>
              <a:defRPr/>
            </a:pPr>
            <a:r>
              <a:rPr lang="hu-HU" altLang="hu-HU" sz="2000" b="1" dirty="0" smtClean="0">
                <a:latin typeface="+mj-lt"/>
                <a:cs typeface="Arial" panose="020B0604020202020204" pitchFamily="34" charset="0"/>
              </a:rPr>
              <a:t>Online </a:t>
            </a:r>
            <a:r>
              <a:rPr lang="hu-HU" altLang="hu-HU" sz="2000" b="1" dirty="0">
                <a:latin typeface="+mj-lt"/>
                <a:cs typeface="Arial" panose="020B0604020202020204" pitchFamily="34" charset="0"/>
              </a:rPr>
              <a:t>kereskedelemmel 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kapcsolatos jogkövetés előmozdítása, minta web áruház létrehozása, üzemeltetése. (2017. </a:t>
            </a:r>
            <a:r>
              <a:rPr lang="hu-HU" altLang="hu-HU" sz="2000" dirty="0" smtClean="0">
                <a:latin typeface="+mj-lt"/>
                <a:cs typeface="Arial" panose="020B0604020202020204" pitchFamily="34" charset="0"/>
              </a:rPr>
              <a:t>és 2018. év 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fő feladata!)</a:t>
            </a:r>
          </a:p>
          <a:p>
            <a:pPr algn="just">
              <a:lnSpc>
                <a:spcPct val="110000"/>
              </a:lnSpc>
              <a:defRPr/>
            </a:pPr>
            <a:r>
              <a:rPr lang="hu-HU" altLang="hu-HU" sz="2000" b="1" dirty="0" smtClean="0">
                <a:latin typeface="+mj-lt"/>
                <a:cs typeface="Arial" panose="020B0604020202020204" pitchFamily="34" charset="0"/>
              </a:rPr>
              <a:t>Békéltető </a:t>
            </a:r>
            <a:r>
              <a:rPr lang="hu-HU" altLang="hu-HU" sz="2000" b="1" dirty="0">
                <a:latin typeface="+mj-lt"/>
                <a:cs typeface="Arial" panose="020B0604020202020204" pitchFamily="34" charset="0"/>
              </a:rPr>
              <a:t>Testületek 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vonatkozásában célként fogalmazza meg az eljárásban együtt nem működő vállalkozásokkal szembeni szigorú hatósági fellépés </a:t>
            </a:r>
            <a:r>
              <a:rPr lang="hu-HU" altLang="hu-HU" sz="2000" dirty="0" smtClean="0">
                <a:latin typeface="+mj-lt"/>
                <a:cs typeface="Arial" panose="020B0604020202020204" pitchFamily="34" charset="0"/>
              </a:rPr>
              <a:t>lehetőségét</a:t>
            </a:r>
            <a:r>
              <a:rPr lang="hu-HU" altLang="hu-HU" sz="2000" dirty="0">
                <a:latin typeface="+mj-lt"/>
                <a:cs typeface="Arial" panose="020B0604020202020204" pitchFamily="34" charset="0"/>
              </a:rPr>
              <a:t>.</a:t>
            </a:r>
            <a:endParaRPr lang="hu-HU" altLang="hu-HU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5709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344815" cy="79208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2018 év kiemelt ellenőrzési területe </a:t>
            </a:r>
            <a:r>
              <a:rPr lang="hu-HU" sz="1200" dirty="0" smtClean="0"/>
              <a:t>(1)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1" y="1484784"/>
            <a:ext cx="7488831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100" dirty="0" smtClean="0">
                <a:latin typeface="+mj-lt"/>
              </a:rPr>
              <a:t>Online értékesítés körülményei</a:t>
            </a:r>
          </a:p>
          <a:p>
            <a:pPr algn="just"/>
            <a:r>
              <a:rPr lang="hu-HU" sz="2100" dirty="0" smtClean="0">
                <a:latin typeface="+mj-lt"/>
              </a:rPr>
              <a:t>Üzleten kívüli kereskedelmi gyakorlat, árubemutatók</a:t>
            </a:r>
          </a:p>
          <a:p>
            <a:pPr algn="just"/>
            <a:r>
              <a:rPr lang="hu-HU" sz="2100" dirty="0" smtClean="0">
                <a:latin typeface="+mj-lt"/>
              </a:rPr>
              <a:t>Állandó és utazó vidámparkok</a:t>
            </a:r>
          </a:p>
          <a:p>
            <a:pPr algn="just"/>
            <a:r>
              <a:rPr lang="hu-HU" sz="2100" dirty="0" smtClean="0">
                <a:latin typeface="+mj-lt"/>
              </a:rPr>
              <a:t>Aquaparkok, kalandparkok berendezései</a:t>
            </a:r>
          </a:p>
          <a:p>
            <a:r>
              <a:rPr lang="hu-HU" sz="2100" dirty="0" smtClean="0">
                <a:latin typeface="+mj-lt"/>
              </a:rPr>
              <a:t>Kettős minőségű nem élelmiszer termékek összehasonlítása</a:t>
            </a:r>
          </a:p>
          <a:p>
            <a:pPr marL="0" indent="0">
              <a:buNone/>
            </a:pPr>
            <a:endParaRPr lang="hu-HU" sz="1000" dirty="0" smtClean="0">
              <a:latin typeface="+mj-lt"/>
            </a:endParaRPr>
          </a:p>
          <a:p>
            <a:pPr marL="0" indent="0">
              <a:buNone/>
            </a:pPr>
            <a:r>
              <a:rPr lang="hu-HU" sz="2100" b="1" dirty="0" smtClean="0">
                <a:latin typeface="+mj-lt"/>
              </a:rPr>
              <a:t>Szolgáltatás-ellenőrzés terület:</a:t>
            </a:r>
          </a:p>
          <a:p>
            <a:pPr algn="just"/>
            <a:r>
              <a:rPr lang="hu-HU" sz="2100" dirty="0" smtClean="0">
                <a:latin typeface="+mj-lt"/>
              </a:rPr>
              <a:t>Ár-tájékoztatás</a:t>
            </a:r>
            <a:r>
              <a:rPr lang="hu-HU" sz="2100" dirty="0" smtClean="0">
                <a:latin typeface="+mj-lt"/>
              </a:rPr>
              <a:t>, </a:t>
            </a:r>
            <a:r>
              <a:rPr lang="hu-HU" sz="2100" dirty="0" smtClean="0">
                <a:latin typeface="+mj-lt"/>
              </a:rPr>
              <a:t>áralkalmazás</a:t>
            </a:r>
            <a:r>
              <a:rPr lang="hu-HU" sz="2100" dirty="0" smtClean="0">
                <a:latin typeface="+mj-lt"/>
              </a:rPr>
              <a:t>, kuponos értékesítés</a:t>
            </a:r>
          </a:p>
          <a:p>
            <a:pPr algn="just"/>
            <a:r>
              <a:rPr lang="hu-HU" sz="2100" dirty="0" smtClean="0">
                <a:latin typeface="+mj-lt"/>
              </a:rPr>
              <a:t>Fiatalkorúakkal szembeni szabályozások</a:t>
            </a:r>
          </a:p>
          <a:p>
            <a:pPr algn="just"/>
            <a:r>
              <a:rPr lang="hu-HU" sz="2100" dirty="0" smtClean="0">
                <a:latin typeface="+mj-lt"/>
              </a:rPr>
              <a:t>Igényérvényesítés, panaszügyintézés</a:t>
            </a:r>
          </a:p>
          <a:p>
            <a:pPr algn="just"/>
            <a:r>
              <a:rPr lang="hu-HU" sz="2100" dirty="0" smtClean="0">
                <a:latin typeface="+mj-lt"/>
              </a:rPr>
              <a:t>Idegenforgalom </a:t>
            </a:r>
            <a:r>
              <a:rPr lang="hu-HU" sz="2100" dirty="0" smtClean="0">
                <a:latin typeface="+mj-lt"/>
                <a:sym typeface="Wingdings" panose="05000000000000000000" pitchFamily="2" charset="2"/>
              </a:rPr>
              <a:t>szállás, vendéglátás</a:t>
            </a:r>
            <a:endParaRPr lang="hu-HU" sz="2100" dirty="0" smtClean="0">
              <a:latin typeface="+mj-lt"/>
            </a:endParaRPr>
          </a:p>
          <a:p>
            <a:pPr algn="just"/>
            <a:endParaRPr lang="hu-HU" dirty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2757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344815" cy="79208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2018 év ellenőrzési területe </a:t>
            </a:r>
            <a:r>
              <a:rPr lang="hu-HU" sz="1200" dirty="0" smtClean="0"/>
              <a:t>(2)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100" dirty="0" smtClean="0"/>
              <a:t>Közüzemi szolgáltatók (villany, gáz, hulladék, fűtés)</a:t>
            </a:r>
          </a:p>
          <a:p>
            <a:pPr algn="just"/>
            <a:r>
              <a:rPr lang="hu-HU" sz="2100" dirty="0" smtClean="0"/>
              <a:t>Hírközlési szolgáltatók (tv, telefon)</a:t>
            </a:r>
          </a:p>
          <a:p>
            <a:pPr algn="just"/>
            <a:r>
              <a:rPr lang="hu-HU" sz="2100" dirty="0" smtClean="0"/>
              <a:t>Reklámtevékenység</a:t>
            </a:r>
          </a:p>
          <a:p>
            <a:pPr marL="0" indent="0" algn="just">
              <a:buNone/>
            </a:pPr>
            <a:endParaRPr lang="hu-HU" sz="1000" dirty="0" smtClean="0"/>
          </a:p>
          <a:p>
            <a:pPr marL="0" indent="0" algn="just">
              <a:buNone/>
            </a:pPr>
            <a:r>
              <a:rPr lang="hu-HU" sz="2300" b="1" dirty="0" smtClean="0"/>
              <a:t>Piacfelügyelet:</a:t>
            </a:r>
            <a:endParaRPr lang="hu-HU" sz="2300" b="1" dirty="0"/>
          </a:p>
          <a:p>
            <a:pPr algn="just"/>
            <a:r>
              <a:rPr lang="hu-HU" sz="2100" dirty="0" smtClean="0"/>
              <a:t>Villamossági termékek </a:t>
            </a:r>
            <a:r>
              <a:rPr lang="hu-HU" sz="2000" dirty="0" smtClean="0"/>
              <a:t>(lámpák, mobiltelefon töltők, ventilátorok, hajformázók, akvárium berendezései, stb.)</a:t>
            </a:r>
          </a:p>
          <a:p>
            <a:pPr algn="just"/>
            <a:r>
              <a:rPr lang="hu-HU" sz="2100" dirty="0" smtClean="0"/>
              <a:t>Gyermekjátékok (játszó szőnyeg, akusztikus játékok, játékbabák, játék babakocsik, </a:t>
            </a:r>
            <a:r>
              <a:rPr lang="hu-HU" sz="2100" smtClean="0"/>
              <a:t>plüss játékok, </a:t>
            </a:r>
            <a:r>
              <a:rPr lang="hu-HU" sz="2100" dirty="0" smtClean="0"/>
              <a:t>illetve felfújható vízijátékok, fa játékok)</a:t>
            </a:r>
          </a:p>
          <a:p>
            <a:pPr algn="just"/>
            <a:r>
              <a:rPr lang="hu-HU" sz="2100" dirty="0" smtClean="0"/>
              <a:t>Csecsemő- és kisgyermek ruházati termékek </a:t>
            </a:r>
          </a:p>
          <a:p>
            <a:pPr algn="just"/>
            <a:r>
              <a:rPr lang="hu-HU" sz="2100" dirty="0" smtClean="0"/>
              <a:t>Játszótéri eszközök, </a:t>
            </a:r>
          </a:p>
          <a:p>
            <a:pPr algn="just"/>
            <a:r>
              <a:rPr lang="hu-HU" sz="2100" dirty="0" smtClean="0"/>
              <a:t>Kerékpárok, kerékpárra szerelhető gyerekülések</a:t>
            </a:r>
          </a:p>
          <a:p>
            <a:pPr algn="just"/>
            <a:r>
              <a:rPr lang="hu-HU" sz="2100" dirty="0" smtClean="0"/>
              <a:t>Iskolaszerek, taneszközök</a:t>
            </a:r>
          </a:p>
          <a:p>
            <a:pPr algn="just"/>
            <a:endParaRPr lang="hu-HU" sz="2100" dirty="0" smtClean="0"/>
          </a:p>
          <a:p>
            <a:pPr marL="0" indent="0" algn="just">
              <a:buNone/>
            </a:pPr>
            <a:endParaRPr lang="hu-HU" sz="23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hu-HU" sz="2300" dirty="0" smtClean="0">
              <a:latin typeface="Cambria" panose="02040503050406030204" pitchFamily="18" charset="0"/>
            </a:endParaRPr>
          </a:p>
          <a:p>
            <a:pPr algn="just"/>
            <a:endParaRPr lang="hu-HU" sz="2000" dirty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4618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344815" cy="79208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2018 év ellenőrzési területe </a:t>
            </a:r>
            <a:r>
              <a:rPr lang="hu-HU" sz="1200" dirty="0" smtClean="0"/>
              <a:t>(3)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100" dirty="0">
                <a:latin typeface="+mj-lt"/>
              </a:rPr>
              <a:t>m</a:t>
            </a:r>
            <a:r>
              <a:rPr lang="hu-HU" sz="2100" dirty="0" smtClean="0">
                <a:latin typeface="+mj-lt"/>
              </a:rPr>
              <a:t>űanyag kertibútorok</a:t>
            </a:r>
          </a:p>
          <a:p>
            <a:pPr algn="just"/>
            <a:r>
              <a:rPr lang="hu-HU" sz="2100" dirty="0" smtClean="0">
                <a:latin typeface="+mn-lt"/>
              </a:rPr>
              <a:t>gyermekbútorok, bébikompok, etetőszékek</a:t>
            </a:r>
          </a:p>
          <a:p>
            <a:pPr algn="just"/>
            <a:r>
              <a:rPr lang="hu-HU" sz="2100" dirty="0" smtClean="0"/>
              <a:t>Fényforrások, díszvilágítási eszközök</a:t>
            </a:r>
          </a:p>
          <a:p>
            <a:pPr algn="just"/>
            <a:r>
              <a:rPr lang="hu-HU" sz="2100" dirty="0" smtClean="0">
                <a:latin typeface="+mn-lt"/>
              </a:rPr>
              <a:t>Festékek, lakkok</a:t>
            </a:r>
          </a:p>
          <a:p>
            <a:pPr algn="just"/>
            <a:r>
              <a:rPr lang="hu-HU" sz="2100" dirty="0"/>
              <a:t>Falazóelemek és kerámia burkolólapok</a:t>
            </a:r>
          </a:p>
          <a:p>
            <a:pPr algn="just"/>
            <a:r>
              <a:rPr lang="hu-HU" sz="2100" dirty="0"/>
              <a:t>Porszívók teljesítménye, forgalmazási </a:t>
            </a:r>
            <a:r>
              <a:rPr lang="hu-HU" sz="2100" dirty="0" smtClean="0"/>
              <a:t>körülményei</a:t>
            </a:r>
          </a:p>
          <a:p>
            <a:pPr algn="just"/>
            <a:r>
              <a:rPr lang="hu-HU" sz="2100" dirty="0" smtClean="0"/>
              <a:t>Háztartási textil termékek</a:t>
            </a:r>
          </a:p>
          <a:p>
            <a:pPr algn="just"/>
            <a:r>
              <a:rPr lang="hu-HU" sz="2100" dirty="0" smtClean="0"/>
              <a:t>Szezonális termékek (ünnepekre tekintettel)</a:t>
            </a:r>
          </a:p>
          <a:p>
            <a:pPr algn="just"/>
            <a:r>
              <a:rPr lang="hu-HU" sz="2100" dirty="0" smtClean="0"/>
              <a:t>„Mentes” élelmiszerek </a:t>
            </a:r>
          </a:p>
          <a:p>
            <a:pPr algn="just"/>
            <a:r>
              <a:rPr lang="hu-HU" sz="2100" dirty="0" smtClean="0"/>
              <a:t>Előre csomagolt termékek (tömeg-térfogat vonatkozásában)</a:t>
            </a:r>
          </a:p>
          <a:p>
            <a:pPr algn="just"/>
            <a:r>
              <a:rPr lang="hu-HU" sz="2100" dirty="0" smtClean="0"/>
              <a:t>Mosó- tisztítószerek, kozmetikumok</a:t>
            </a:r>
            <a:endParaRPr lang="hu-HU" sz="2100" dirty="0"/>
          </a:p>
          <a:p>
            <a:pPr algn="just"/>
            <a:endParaRPr lang="hu-HU" sz="2100" dirty="0" smtClean="0">
              <a:latin typeface="+mn-lt"/>
            </a:endParaRPr>
          </a:p>
          <a:p>
            <a:pPr algn="just"/>
            <a:endParaRPr lang="hu-HU" sz="2100" dirty="0" smtClean="0">
              <a:latin typeface="+mn-lt"/>
            </a:endParaRPr>
          </a:p>
          <a:p>
            <a:pPr algn="just"/>
            <a:endParaRPr lang="hu-HU" sz="2100" dirty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1231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7" y="332656"/>
            <a:ext cx="7416825" cy="1080120"/>
          </a:xfrm>
        </p:spPr>
        <p:txBody>
          <a:bodyPr>
            <a:noAutofit/>
          </a:bodyPr>
          <a:lstStyle/>
          <a:p>
            <a:r>
              <a:rPr lang="hu-HU" sz="3100" dirty="0" smtClean="0"/>
              <a:t>A fogyasztóvédelmi Hatóság működését meghatározó legfontosabb jogszabályok</a:t>
            </a:r>
            <a:endParaRPr lang="hu-HU" sz="31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043608" y="1556792"/>
            <a:ext cx="7490791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Törvényi </a:t>
            </a:r>
            <a:r>
              <a:rPr lang="hu-HU" b="1" dirty="0"/>
              <a:t>szintű szabályok</a:t>
            </a:r>
            <a:r>
              <a:rPr lang="hu-HU" b="1" dirty="0" smtClean="0"/>
              <a:t>:</a:t>
            </a:r>
            <a:endParaRPr lang="hu-HU" dirty="0"/>
          </a:p>
          <a:p>
            <a:pPr algn="just"/>
            <a:r>
              <a:rPr lang="hu-HU" b="1" dirty="0"/>
              <a:t>1997. évi CLV. törvény a fogyasztóvédelemről </a:t>
            </a:r>
          </a:p>
          <a:p>
            <a:pPr algn="just"/>
            <a:r>
              <a:rPr lang="hu-HU" dirty="0"/>
              <a:t>2001. évi CVIII. törvény az elektronikus kereskedelmi szolgáltatások, valamint az információs társadalommal összefüggő szolgáltatások egyes kérdéseiről </a:t>
            </a:r>
          </a:p>
          <a:p>
            <a:pPr algn="just"/>
            <a:r>
              <a:rPr lang="hu-HU" dirty="0"/>
              <a:t>2003. évi C. törvény az elektronikus hírközlésről  </a:t>
            </a:r>
          </a:p>
          <a:p>
            <a:pPr algn="just"/>
            <a:r>
              <a:rPr lang="hu-HU" dirty="0"/>
              <a:t>2005. évi XVIII. törvény a távhőszolgáltatásról </a:t>
            </a:r>
          </a:p>
          <a:p>
            <a:pPr algn="just"/>
            <a:r>
              <a:rPr lang="hu-HU" b="1" dirty="0"/>
              <a:t>2005. évi CLXIV. törvény a kereskedelemről </a:t>
            </a:r>
            <a:r>
              <a:rPr lang="hu-HU" dirty="0"/>
              <a:t> </a:t>
            </a:r>
          </a:p>
          <a:p>
            <a:pPr algn="just"/>
            <a:r>
              <a:rPr lang="hu-HU" dirty="0"/>
              <a:t>2007. évi LXXXVI. törvény a villamos energiáról </a:t>
            </a:r>
          </a:p>
          <a:p>
            <a:pPr algn="just"/>
            <a:r>
              <a:rPr lang="hu-HU" dirty="0"/>
              <a:t>2008. évi XL. törvény a földgázellátásról </a:t>
            </a:r>
          </a:p>
          <a:p>
            <a:pPr algn="just"/>
            <a:r>
              <a:rPr lang="hu-HU" b="1" dirty="0"/>
              <a:t>2008. évi XLVII. törvény a fogyasztókkal szembeni tisztességtelen kereskedelmi gyakorlat tilalmáról </a:t>
            </a:r>
          </a:p>
          <a:p>
            <a:pPr algn="just"/>
            <a:r>
              <a:rPr lang="hu-HU" dirty="0"/>
              <a:t>2008. évi XLVIII. törvény a gazdasági reklámtevékenység alapvető feltételeiről és egyes korlátairól</a:t>
            </a:r>
          </a:p>
          <a:p>
            <a:pPr algn="just"/>
            <a:r>
              <a:rPr lang="hu-HU" dirty="0"/>
              <a:t>2011. évi CCIX. törvény a víziközmű-szolgáltatásról </a:t>
            </a:r>
          </a:p>
          <a:p>
            <a:pPr algn="just"/>
            <a:r>
              <a:rPr lang="hu-HU" b="1" dirty="0"/>
              <a:t>2012. évi LXXXVIII. törvény a termékek piacfelügyeletéről</a:t>
            </a:r>
          </a:p>
          <a:p>
            <a:pPr algn="just"/>
            <a:r>
              <a:rPr lang="hu-HU" dirty="0"/>
              <a:t>2012. évi CLXXXV. törvény a hulladékról</a:t>
            </a:r>
          </a:p>
          <a:p>
            <a:pPr algn="just"/>
            <a:r>
              <a:rPr lang="hu-HU" dirty="0"/>
              <a:t>2013. évi V. törvény a Polgári Törvénykönyvről </a:t>
            </a:r>
          </a:p>
          <a:p>
            <a:pPr algn="just"/>
            <a:r>
              <a:rPr lang="hu-HU" dirty="0"/>
              <a:t>2013. évi CLXXXVIII. törvény az egységes közszolgáltatói számlaképről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65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68432" y="188640"/>
            <a:ext cx="7352039" cy="1500336"/>
          </a:xfrm>
        </p:spPr>
        <p:txBody>
          <a:bodyPr>
            <a:noAutofit/>
          </a:bodyPr>
          <a:lstStyle/>
          <a:p>
            <a:r>
              <a:rPr lang="hu-HU" sz="3100" dirty="0" smtClean="0"/>
              <a:t>A fogyasztóvédelmi hatóság működését meghatározó legfontosabb jogszabályok</a:t>
            </a:r>
            <a:endParaRPr lang="hu-HU" sz="31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187625" y="1484784"/>
            <a:ext cx="7346776" cy="51125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4000" b="1" dirty="0"/>
              <a:t>Kormányrendeletek</a:t>
            </a:r>
            <a:r>
              <a:rPr lang="hu-HU" sz="4000" b="1" dirty="0" smtClean="0"/>
              <a:t>:</a:t>
            </a:r>
            <a:endParaRPr lang="hu-HU" sz="4000" dirty="0"/>
          </a:p>
          <a:p>
            <a:pPr>
              <a:lnSpc>
                <a:spcPct val="120000"/>
              </a:lnSpc>
            </a:pPr>
            <a:r>
              <a:rPr lang="hu-HU" sz="3400" dirty="0"/>
              <a:t>213/1996. (XII. 23.) Korm. rendelet az utazásszervező és -közvetítő tevékenységről </a:t>
            </a:r>
          </a:p>
          <a:p>
            <a:pPr>
              <a:lnSpc>
                <a:spcPct val="120000"/>
              </a:lnSpc>
            </a:pPr>
            <a:r>
              <a:rPr lang="hu-HU" sz="3400" dirty="0"/>
              <a:t>151/2003. (IX. 22.) Korm. rendelet az egyes tartós fogyasztási cikkekre vonatkozó </a:t>
            </a:r>
            <a:r>
              <a:rPr lang="hu-HU" sz="3400" b="1" dirty="0"/>
              <a:t>kötelező jótállásról</a:t>
            </a:r>
          </a:p>
          <a:p>
            <a:pPr>
              <a:lnSpc>
                <a:spcPct val="120000"/>
              </a:lnSpc>
            </a:pPr>
            <a:r>
              <a:rPr lang="hu-HU" sz="3400" dirty="0"/>
              <a:t>181/2003. (XI. 5.) Korm. rendelet a lakásépítéssel kapcsolatos kötelező jótállásról</a:t>
            </a:r>
          </a:p>
          <a:p>
            <a:pPr>
              <a:lnSpc>
                <a:spcPct val="120000"/>
              </a:lnSpc>
            </a:pPr>
            <a:r>
              <a:rPr lang="hu-HU" sz="3400" dirty="0"/>
              <a:t>249/2004. (VIII. 27.) Korm. rendelet az egyes javító-karbantartó szolgáltatásokra vonatkozó kötelező jótállásról  </a:t>
            </a:r>
          </a:p>
          <a:p>
            <a:pPr>
              <a:lnSpc>
                <a:spcPct val="120000"/>
              </a:lnSpc>
            </a:pPr>
            <a:r>
              <a:rPr lang="hu-HU" sz="3400" dirty="0"/>
              <a:t>6/2013. (I. 18.) Korm. rendelet a piacfelügyeleti tevékenység részletes szabályairól</a:t>
            </a:r>
          </a:p>
          <a:p>
            <a:pPr>
              <a:lnSpc>
                <a:spcPct val="120000"/>
              </a:lnSpc>
            </a:pPr>
            <a:r>
              <a:rPr lang="hu-HU" sz="3400" dirty="0"/>
              <a:t>45/2014. (II. 26.) Korm. rendelet </a:t>
            </a:r>
            <a:r>
              <a:rPr lang="hu-HU" sz="3400" b="1" dirty="0"/>
              <a:t>a fogyasztó és a vállalkozás közötti szerződések részletes </a:t>
            </a:r>
            <a:r>
              <a:rPr lang="hu-HU" sz="3400" b="1" dirty="0" smtClean="0"/>
              <a:t>szabályairól</a:t>
            </a:r>
          </a:p>
          <a:p>
            <a:pPr marL="0" indent="0">
              <a:lnSpc>
                <a:spcPct val="120000"/>
              </a:lnSpc>
              <a:buNone/>
            </a:pPr>
            <a:endParaRPr lang="hu-HU" sz="3400" dirty="0"/>
          </a:p>
          <a:p>
            <a:pPr marL="0" indent="0">
              <a:lnSpc>
                <a:spcPct val="120000"/>
              </a:lnSpc>
              <a:buNone/>
            </a:pPr>
            <a:r>
              <a:rPr lang="hu-HU" sz="3400" b="1" dirty="0"/>
              <a:t>Miniszteri rendeletek:</a:t>
            </a:r>
            <a:endParaRPr lang="hu-HU" sz="3400" dirty="0"/>
          </a:p>
          <a:p>
            <a:pPr>
              <a:lnSpc>
                <a:spcPct val="120000"/>
              </a:lnSpc>
            </a:pPr>
            <a:r>
              <a:rPr lang="hu-HU" sz="3400" b="1" dirty="0"/>
              <a:t> </a:t>
            </a:r>
            <a:r>
              <a:rPr lang="hu-HU" sz="3400" dirty="0" smtClean="0"/>
              <a:t>4/2009</a:t>
            </a:r>
            <a:r>
              <a:rPr lang="hu-HU" sz="3400" dirty="0"/>
              <a:t>. (I. 30.) NFGM-SZMM együttes rendelet </a:t>
            </a:r>
            <a:r>
              <a:rPr lang="hu-HU" sz="3400" b="1" dirty="0"/>
              <a:t>a termékek eladási ára és egységára</a:t>
            </a:r>
            <a:r>
              <a:rPr lang="hu-HU" sz="3400" dirty="0"/>
              <a:t>, továbbá a szolgáltatások díja feltüntetésének részletes szabályairól</a:t>
            </a:r>
          </a:p>
          <a:p>
            <a:pPr algn="just">
              <a:lnSpc>
                <a:spcPct val="120000"/>
              </a:lnSpc>
            </a:pPr>
            <a:r>
              <a:rPr lang="hu-HU" sz="3400" dirty="0"/>
              <a:t>19/2014. (IV. 29.) NGM rendelet a fogyasztó és vállalkozás közötti szerződés keretében eladott dolgokra vonatkozó </a:t>
            </a:r>
            <a:r>
              <a:rPr lang="hu-HU" sz="3400" b="1" dirty="0"/>
              <a:t>szavatossági</a:t>
            </a:r>
            <a:r>
              <a:rPr lang="hu-HU" sz="3400" dirty="0"/>
              <a:t> </a:t>
            </a:r>
            <a:r>
              <a:rPr lang="hu-HU" sz="3400" b="1" dirty="0"/>
              <a:t>és jótállási igények intézésének eljárási szabályairól</a:t>
            </a:r>
          </a:p>
          <a:p>
            <a:pPr marL="0" indent="0" algn="just">
              <a:buNone/>
            </a:pPr>
            <a:endParaRPr lang="hu-HU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2287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272807" cy="792088"/>
          </a:xfrm>
        </p:spPr>
        <p:txBody>
          <a:bodyPr>
            <a:noAutofit/>
          </a:bodyPr>
          <a:lstStyle/>
          <a:p>
            <a:r>
              <a:rPr lang="hu-HU" dirty="0"/>
              <a:t>F</a:t>
            </a:r>
            <a:r>
              <a:rPr lang="hu-HU" dirty="0" smtClean="0"/>
              <a:t>ogyasztóvédelmi hatósági eljárás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3" y="1628800"/>
            <a:ext cx="7200799" cy="4536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600" b="1" kern="1400" dirty="0" smtClean="0">
                <a:solidFill>
                  <a:srgbClr val="FF0000"/>
                </a:solidFill>
              </a:rPr>
              <a:t>Változás!</a:t>
            </a:r>
          </a:p>
          <a:p>
            <a:pPr marL="0" indent="0" algn="ctr">
              <a:buNone/>
            </a:pPr>
            <a:endParaRPr lang="hu-HU" sz="1600" b="1" kern="1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sz="1600" b="1" kern="1400" dirty="0" smtClean="0">
                <a:solidFill>
                  <a:srgbClr val="FF0000"/>
                </a:solidFill>
                <a:latin typeface="+mn-lt"/>
              </a:rPr>
              <a:t>2018. január 1-től h</a:t>
            </a:r>
            <a:r>
              <a:rPr lang="hu-HU" sz="1600" b="1" dirty="0" smtClean="0">
                <a:solidFill>
                  <a:srgbClr val="FF0000"/>
                </a:solidFill>
              </a:rPr>
              <a:t>atályba lépett </a:t>
            </a:r>
          </a:p>
          <a:p>
            <a:pPr marL="0" indent="0" algn="ctr">
              <a:buNone/>
            </a:pPr>
            <a:r>
              <a:rPr lang="hu-HU" sz="1600" b="1" dirty="0" smtClean="0">
                <a:solidFill>
                  <a:srgbClr val="FF0000"/>
                </a:solidFill>
              </a:rPr>
              <a:t>az Általános Közigazgatási Rendtartásról szóló 2016. évi </a:t>
            </a:r>
            <a:r>
              <a:rPr lang="hu-HU" sz="1600" b="1" dirty="0" smtClean="0">
                <a:solidFill>
                  <a:srgbClr val="FF0000"/>
                </a:solidFill>
              </a:rPr>
              <a:t>CL. </a:t>
            </a:r>
            <a:r>
              <a:rPr lang="hu-HU" sz="1600" b="1" dirty="0" smtClean="0">
                <a:solidFill>
                  <a:srgbClr val="FF0000"/>
                </a:solidFill>
              </a:rPr>
              <a:t>törvény (</a:t>
            </a:r>
            <a:r>
              <a:rPr lang="hu-HU" sz="1600" b="1" dirty="0" err="1" smtClean="0">
                <a:solidFill>
                  <a:srgbClr val="FF0000"/>
                </a:solidFill>
              </a:rPr>
              <a:t>Ákr</a:t>
            </a:r>
            <a:r>
              <a:rPr lang="hu-HU" sz="1600" b="1" dirty="0" smtClean="0">
                <a:solidFill>
                  <a:srgbClr val="FF0000"/>
                </a:solidFill>
              </a:rPr>
              <a:t>.)</a:t>
            </a:r>
          </a:p>
          <a:p>
            <a:pPr marL="0" indent="0" algn="ctr">
              <a:buNone/>
            </a:pPr>
            <a:endParaRPr lang="hu-HU" sz="16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kern="1400" dirty="0"/>
              <a:t>A fogyasztóvédelemről szóló 1997. évi CLV. törvény (</a:t>
            </a:r>
            <a:r>
              <a:rPr lang="hu-HU" sz="1600" b="1" kern="1400" dirty="0" err="1"/>
              <a:t>Fgytv</a:t>
            </a:r>
            <a:r>
              <a:rPr lang="hu-HU" sz="1600" kern="1400" dirty="0"/>
              <a:t>.) és </a:t>
            </a:r>
            <a:r>
              <a:rPr lang="hu-HU" sz="1600" kern="1400" dirty="0" smtClean="0"/>
              <a:t>az általános  </a:t>
            </a:r>
            <a:r>
              <a:rPr lang="hu-HU" sz="1600" kern="1400" dirty="0"/>
              <a:t>közigazgatási </a:t>
            </a:r>
            <a:r>
              <a:rPr lang="hu-HU" sz="1600" kern="1400" dirty="0" smtClean="0"/>
              <a:t>rendtartásról szóló 2016. </a:t>
            </a:r>
            <a:r>
              <a:rPr lang="hu-HU" sz="1600" kern="1400" dirty="0"/>
              <a:t>évi </a:t>
            </a:r>
            <a:r>
              <a:rPr lang="hu-HU" sz="1600" kern="1400" dirty="0" smtClean="0"/>
              <a:t>CL</a:t>
            </a:r>
            <a:r>
              <a:rPr lang="hu-HU" sz="1600" kern="1400" dirty="0"/>
              <a:t>. törvény </a:t>
            </a:r>
            <a:r>
              <a:rPr lang="hu-HU" sz="1600" kern="1400" dirty="0" smtClean="0"/>
              <a:t>(</a:t>
            </a:r>
            <a:r>
              <a:rPr lang="hu-HU" sz="1600" b="1" kern="1400" dirty="0" err="1" smtClean="0"/>
              <a:t>Ákr</a:t>
            </a:r>
            <a:r>
              <a:rPr lang="hu-HU" sz="1600" kern="1400" dirty="0" smtClean="0"/>
              <a:t>.) </a:t>
            </a:r>
            <a:r>
              <a:rPr lang="hu-HU" sz="1600" b="1" kern="1400" dirty="0"/>
              <a:t>viszonya</a:t>
            </a:r>
            <a:r>
              <a:rPr lang="hu-HU" sz="1600" kern="1400" dirty="0"/>
              <a:t> </a:t>
            </a:r>
            <a:r>
              <a:rPr lang="hu-HU" sz="1600" b="1" kern="1400" dirty="0"/>
              <a:t>speciális</a:t>
            </a:r>
            <a:r>
              <a:rPr lang="hu-HU" sz="1600" kern="1400" dirty="0"/>
              <a:t>, mivel a fogyasztóvédelmi hatóság eljárása során elsődlegesen az </a:t>
            </a:r>
            <a:r>
              <a:rPr lang="hu-HU" sz="1600" kern="1400" dirty="0" err="1"/>
              <a:t>Fgytv</a:t>
            </a:r>
            <a:r>
              <a:rPr lang="hu-HU" sz="1600" kern="1400" dirty="0"/>
              <a:t>. eljárásjogi szabályai érvényesülnek, és </a:t>
            </a:r>
            <a:r>
              <a:rPr lang="hu-HU" sz="1600" kern="1400" dirty="0" smtClean="0"/>
              <a:t>az </a:t>
            </a:r>
            <a:r>
              <a:rPr lang="hu-HU" sz="1600" kern="1400" dirty="0" err="1" smtClean="0"/>
              <a:t>Ákr</a:t>
            </a:r>
            <a:r>
              <a:rPr lang="hu-HU" sz="1600" kern="1400" dirty="0" smtClean="0"/>
              <a:t>. </a:t>
            </a:r>
            <a:r>
              <a:rPr lang="hu-HU" sz="1600" kern="1400" dirty="0"/>
              <a:t>előírásait csak az </a:t>
            </a:r>
            <a:r>
              <a:rPr lang="hu-HU" sz="1600" kern="1400" dirty="0" err="1"/>
              <a:t>Fgytv</a:t>
            </a:r>
            <a:r>
              <a:rPr lang="hu-HU" sz="1600" kern="1400" dirty="0"/>
              <a:t>. eltérő </a:t>
            </a:r>
            <a:r>
              <a:rPr lang="hu-HU" sz="1600" kern="1400" dirty="0" smtClean="0"/>
              <a:t>rendelkezés </a:t>
            </a:r>
            <a:r>
              <a:rPr lang="hu-HU" sz="1600" kern="1400" dirty="0"/>
              <a:t>hiányában kell alkalmazni</a:t>
            </a:r>
            <a:r>
              <a:rPr lang="hu-HU" sz="1600" kern="1400" dirty="0" smtClean="0"/>
              <a:t>. </a:t>
            </a:r>
            <a:endParaRPr lang="hu-HU" sz="1600" kern="1400" dirty="0"/>
          </a:p>
          <a:p>
            <a:pPr marL="0" indent="0">
              <a:buNone/>
            </a:pPr>
            <a:endParaRPr lang="hu-HU" sz="1600" dirty="0">
              <a:latin typeface="+mn-lt"/>
            </a:endParaRPr>
          </a:p>
          <a:p>
            <a:endParaRPr lang="hu-HU" sz="1400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8023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>
            <a:normAutofit/>
          </a:bodyPr>
          <a:lstStyle/>
          <a:p>
            <a:r>
              <a:rPr lang="hu-HU" dirty="0" smtClean="0"/>
              <a:t>Az előadás felépítése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619672" y="1700808"/>
            <a:ext cx="6591985" cy="4786478"/>
          </a:xfrm>
        </p:spPr>
        <p:txBody>
          <a:bodyPr>
            <a:normAutofit lnSpcReduction="10000"/>
          </a:bodyPr>
          <a:lstStyle/>
          <a:p>
            <a:r>
              <a:rPr lang="hu-HU" sz="2600" dirty="0" smtClean="0"/>
              <a:t>A </a:t>
            </a:r>
            <a:r>
              <a:rPr lang="hu-HU" sz="2600" dirty="0"/>
              <a:t>fogyasztóvédelmi </a:t>
            </a:r>
            <a:r>
              <a:rPr lang="hu-HU" sz="2600" dirty="0" smtClean="0"/>
              <a:t>hatóság szervezeti felépítése</a:t>
            </a:r>
            <a:endParaRPr lang="hu-HU" sz="2600" dirty="0"/>
          </a:p>
          <a:p>
            <a:endParaRPr lang="hu-HU" sz="2600" dirty="0" smtClean="0"/>
          </a:p>
          <a:p>
            <a:r>
              <a:rPr lang="hu-HU" sz="2600" dirty="0" smtClean="0"/>
              <a:t>A fogyasztóvédelmi hatóság működését meghatározó alapvető jogszabályok</a:t>
            </a:r>
          </a:p>
          <a:p>
            <a:endParaRPr lang="hu-HU" sz="2600" dirty="0" smtClean="0"/>
          </a:p>
          <a:p>
            <a:r>
              <a:rPr lang="hu-HU" sz="2600" dirty="0" smtClean="0"/>
              <a:t>A fogyasztóvédelmi hatóság ellenőrzési területei</a:t>
            </a:r>
          </a:p>
          <a:p>
            <a:pPr marL="0" indent="0">
              <a:buNone/>
            </a:pPr>
            <a:endParaRPr lang="hu-HU" sz="2600" dirty="0" smtClean="0"/>
          </a:p>
          <a:p>
            <a:r>
              <a:rPr lang="hu-HU" sz="2600" dirty="0" smtClean="0"/>
              <a:t>Az online értékesítés szabály</a:t>
            </a:r>
          </a:p>
          <a:p>
            <a:endParaRPr lang="hu-HU" sz="2600" dirty="0"/>
          </a:p>
          <a:p>
            <a:pPr marL="0" indent="0" algn="just">
              <a:buNone/>
            </a:pPr>
            <a:endParaRPr lang="hu-HU" sz="2600" dirty="0" smtClean="0"/>
          </a:p>
          <a:p>
            <a:pPr algn="just"/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717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16823" cy="792088"/>
          </a:xfrm>
        </p:spPr>
        <p:txBody>
          <a:bodyPr>
            <a:noAutofit/>
          </a:bodyPr>
          <a:lstStyle/>
          <a:p>
            <a:r>
              <a:rPr lang="hu-HU" sz="3200" dirty="0" smtClean="0"/>
              <a:t>A fogyasztóvédelmi hatóság hatásköre </a:t>
            </a:r>
            <a:r>
              <a:rPr lang="hu-HU" sz="1200" dirty="0" smtClean="0"/>
              <a:t>(1)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3" y="1628800"/>
            <a:ext cx="7200799" cy="4536504"/>
          </a:xfrm>
        </p:spPr>
        <p:txBody>
          <a:bodyPr>
            <a:noAutofit/>
          </a:bodyPr>
          <a:lstStyle/>
          <a:p>
            <a:r>
              <a:rPr lang="hu-HU" sz="1600" b="1" dirty="0" smtClean="0">
                <a:latin typeface="+mn-lt"/>
              </a:rPr>
              <a:t>A </a:t>
            </a:r>
            <a:r>
              <a:rPr lang="hu-HU" sz="1600" b="1" dirty="0">
                <a:latin typeface="+mn-lt"/>
              </a:rPr>
              <a:t>fogyasztóvédelmi hatóság ellenőrzi </a:t>
            </a:r>
            <a:r>
              <a:rPr lang="hu-HU" sz="1600" dirty="0">
                <a:latin typeface="+mn-lt"/>
              </a:rPr>
              <a:t>- a szerződés létrejöttére, érvényességére, joghatásaira és megszűnésére vonatkozó rendelkezések </a:t>
            </a:r>
            <a:r>
              <a:rPr lang="hu-HU" sz="1600" dirty="0" smtClean="0">
                <a:latin typeface="+mn-lt"/>
              </a:rPr>
              <a:t>kivételével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 smtClean="0">
                <a:latin typeface="+mn-lt"/>
              </a:rPr>
              <a:t>a </a:t>
            </a:r>
            <a:r>
              <a:rPr lang="hu-HU" b="1" dirty="0">
                <a:latin typeface="+mn-lt"/>
              </a:rPr>
              <a:t>forgalmazással, szolgáltatásnyújtással</a:t>
            </a:r>
            <a:r>
              <a:rPr lang="hu-HU" dirty="0">
                <a:latin typeface="+mn-lt"/>
              </a:rPr>
              <a:t>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latin typeface="+mn-lt"/>
              </a:rPr>
              <a:t>a gyermek- és fiatalkorúak védelmével,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latin typeface="+mn-lt"/>
              </a:rPr>
              <a:t>a fogyasztói csoporttal,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latin typeface="+mn-lt"/>
              </a:rPr>
              <a:t>a panaszkezeléssel, ügyfélszolgálattal, fogyasztóvédelmi referens foglalkoztatásával, valamint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b="1" dirty="0">
                <a:latin typeface="+mn-lt"/>
              </a:rPr>
              <a:t>a vállalkozásnak a békéltető testületre vonatkozó </a:t>
            </a:r>
            <a:r>
              <a:rPr lang="hu-HU" b="1" dirty="0" smtClean="0">
                <a:latin typeface="+mn-lt"/>
              </a:rPr>
              <a:t>tájékoztatási</a:t>
            </a:r>
            <a:r>
              <a:rPr lang="hu-HU" b="1" dirty="0">
                <a:latin typeface="+mn-lt"/>
              </a:rPr>
              <a:t>, valamint a békéltető testületi eljárásban fennálló együttműködési </a:t>
            </a:r>
            <a:r>
              <a:rPr lang="hu-HU" b="1" dirty="0" smtClean="0">
                <a:latin typeface="+mn-lt"/>
              </a:rPr>
              <a:t>kötelezettségével</a:t>
            </a:r>
            <a:endParaRPr lang="hu-HU" b="1" dirty="0">
              <a:latin typeface="+mn-lt"/>
            </a:endParaRPr>
          </a:p>
          <a:p>
            <a:pPr marL="0" indent="0">
              <a:buNone/>
            </a:pPr>
            <a:r>
              <a:rPr lang="hu-HU" sz="1600" dirty="0">
                <a:latin typeface="+mn-lt"/>
              </a:rPr>
              <a:t>összefüggő, e törvényben és a végrehajtására kiadott jogszabályokban foglalt rendelkezések betartását, és eljár azok megsértése </a:t>
            </a:r>
            <a:r>
              <a:rPr lang="hu-HU" sz="1600" dirty="0" smtClean="0">
                <a:latin typeface="+mn-lt"/>
              </a:rPr>
              <a:t>esetén.</a:t>
            </a:r>
            <a:endParaRPr lang="hu-HU" sz="1600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9398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88832" cy="792088"/>
          </a:xfrm>
        </p:spPr>
        <p:txBody>
          <a:bodyPr>
            <a:noAutofit/>
          </a:bodyPr>
          <a:lstStyle/>
          <a:p>
            <a:r>
              <a:rPr lang="hu-HU" sz="3200" dirty="0" smtClean="0"/>
              <a:t>A fogyasztóvédelmi </a:t>
            </a:r>
            <a:r>
              <a:rPr lang="hu-HU" sz="3200" dirty="0"/>
              <a:t>hatóság </a:t>
            </a:r>
            <a:r>
              <a:rPr lang="hu-HU" sz="3200" dirty="0" smtClean="0"/>
              <a:t>hatásköre </a:t>
            </a:r>
            <a:r>
              <a:rPr lang="hu-HU" sz="1200" dirty="0" smtClean="0"/>
              <a:t>(2) 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187625" y="1412776"/>
            <a:ext cx="7346776" cy="5184576"/>
          </a:xfrm>
        </p:spPr>
        <p:txBody>
          <a:bodyPr>
            <a:normAutofit fontScale="32500" lnSpcReduction="20000"/>
          </a:bodyPr>
          <a:lstStyle/>
          <a:p>
            <a:pPr marL="285750" indent="-285750" algn="just"/>
            <a:endParaRPr lang="hu-HU" sz="2800" dirty="0" smtClean="0">
              <a:latin typeface="+mn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5600" dirty="0">
                <a:latin typeface="+mn-lt"/>
              </a:rPr>
              <a:t>Emellett ha külön törvény vagy kormányrendelet eltérően nem rendelkezik, a fogyasztóvédelmi hatóság </a:t>
            </a:r>
            <a:r>
              <a:rPr lang="hu-HU" sz="5600" dirty="0" smtClean="0">
                <a:latin typeface="+mn-lt"/>
              </a:rPr>
              <a:t>ellenőrzi</a:t>
            </a:r>
            <a:endParaRPr lang="hu-HU" sz="5600" dirty="0">
              <a:latin typeface="+mn-lt"/>
            </a:endParaRP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hu-HU" sz="5600" b="1" dirty="0">
                <a:latin typeface="+mn-lt"/>
              </a:rPr>
              <a:t>az áru fogyasztók számára való értékesítésére</a:t>
            </a:r>
            <a:r>
              <a:rPr lang="hu-HU" sz="5600" dirty="0">
                <a:latin typeface="+mn-lt"/>
              </a:rPr>
              <a:t>,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hu-HU" sz="5600" b="1" dirty="0">
                <a:latin typeface="+mn-lt"/>
              </a:rPr>
              <a:t>a fogyasztóknak forgalmazott termék minőségére, összetételére, csomagolására,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hu-HU" sz="5600" b="1" dirty="0">
                <a:latin typeface="+mn-lt"/>
              </a:rPr>
              <a:t>a fogyasztóknak értékesítésre szánt, illetve értékesített áru mérésére, hatósági árára vagy egyébként kötelezően megállapított árára,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hu-HU" sz="5600" b="1" dirty="0">
                <a:latin typeface="+mn-lt"/>
              </a:rPr>
              <a:t>a fogyasztói panaszok intézésére</a:t>
            </a:r>
            <a:r>
              <a:rPr lang="hu-HU" sz="5600" dirty="0">
                <a:latin typeface="+mn-lt"/>
              </a:rPr>
              <a:t>,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hu-HU" sz="5600" b="1" dirty="0">
                <a:latin typeface="+mn-lt"/>
              </a:rPr>
              <a:t>a fogyasztói szerződés keretében érvényesített szavatossági és jótállási igények intézésére,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hu-HU" sz="5600" b="1" dirty="0">
                <a:latin typeface="+mn-lt"/>
              </a:rPr>
              <a:t>a termék forgalmazása vagy szolgáltatás nyújtása során az egyenlő bánásmód követelményére, továbbá</a:t>
            </a:r>
          </a:p>
          <a:p>
            <a:pPr marL="857250" lvl="1" indent="-457200" algn="just">
              <a:buFont typeface="Courier New" panose="02070309020205020404" pitchFamily="49" charset="0"/>
              <a:buChar char="o"/>
            </a:pPr>
            <a:r>
              <a:rPr lang="hu-HU" sz="5600" b="1" dirty="0">
                <a:latin typeface="+mn-lt"/>
              </a:rPr>
              <a:t>a fogyasztók </a:t>
            </a:r>
            <a:r>
              <a:rPr lang="hu-HU" sz="5600" b="1" dirty="0" smtClean="0">
                <a:latin typeface="+mn-lt"/>
              </a:rPr>
              <a:t>tájékoztatására</a:t>
            </a:r>
            <a:endParaRPr lang="hu-HU" sz="5600" dirty="0">
              <a:latin typeface="+mn-lt"/>
            </a:endParaRPr>
          </a:p>
          <a:p>
            <a:pPr marL="0" indent="0" algn="just">
              <a:buNone/>
            </a:pPr>
            <a:r>
              <a:rPr lang="hu-HU" sz="5600" dirty="0">
                <a:latin typeface="+mn-lt"/>
              </a:rPr>
              <a:t>vonatkozó rendelkezések betartását, és eljár azok megsértése esetén.</a:t>
            </a:r>
          </a:p>
          <a:p>
            <a:pPr marL="0" indent="0">
              <a:buNone/>
            </a:pPr>
            <a:endParaRPr lang="hu-HU" sz="5600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2447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704856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Fogyasztóvédelmi törvény fogalomköre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043609" y="1268760"/>
            <a:ext cx="7490792" cy="4248472"/>
          </a:xfrm>
        </p:spPr>
        <p:txBody>
          <a:bodyPr>
            <a:normAutofit fontScale="25000" lnSpcReduction="20000"/>
          </a:bodyPr>
          <a:lstStyle/>
          <a:p>
            <a:pPr marL="285750" indent="-285750" algn="just"/>
            <a:endParaRPr lang="hu-HU" sz="2800" dirty="0" smtClean="0">
              <a:latin typeface="+mn-lt"/>
              <a:cs typeface="Times New Roman" pitchFamily="18" charset="0"/>
            </a:endParaRPr>
          </a:p>
          <a:p>
            <a:pPr algn="just"/>
            <a:r>
              <a:rPr lang="hu-HU" sz="7200" b="1" dirty="0" smtClean="0">
                <a:latin typeface="+mn-lt"/>
              </a:rPr>
              <a:t>Az Fgytv. </a:t>
            </a:r>
            <a:r>
              <a:rPr lang="hu-HU" sz="7200" b="1" dirty="0">
                <a:latin typeface="+mn-lt"/>
              </a:rPr>
              <a:t>hatálya  főszabály szerint a vállalkozások azon tevékenységére terjed ki, amely a fogyasztókat érinti vagy érintheti</a:t>
            </a:r>
            <a:r>
              <a:rPr lang="hu-HU" sz="7200" b="1" dirty="0" smtClean="0">
                <a:latin typeface="+mn-lt"/>
              </a:rPr>
              <a:t>.</a:t>
            </a:r>
          </a:p>
          <a:p>
            <a:pPr marL="0" indent="0" algn="just">
              <a:buNone/>
            </a:pPr>
            <a:endParaRPr lang="hu-HU" sz="4000" b="1" dirty="0" smtClean="0">
              <a:latin typeface="+mn-lt"/>
            </a:endParaRPr>
          </a:p>
          <a:p>
            <a:pPr algn="just"/>
            <a:r>
              <a:rPr lang="hu-HU" sz="7200" dirty="0" smtClean="0">
                <a:latin typeface="+mn-lt"/>
              </a:rPr>
              <a:t>Az </a:t>
            </a:r>
            <a:r>
              <a:rPr lang="hu-HU" sz="7200" dirty="0">
                <a:latin typeface="+mn-lt"/>
              </a:rPr>
              <a:t>Fgytv. értelmében</a:t>
            </a:r>
            <a:r>
              <a:rPr lang="hu-HU" sz="7200" b="1" dirty="0">
                <a:latin typeface="+mn-lt"/>
              </a:rPr>
              <a:t> fogyasztónak </a:t>
            </a:r>
            <a:r>
              <a:rPr lang="hu-HU" sz="7200" dirty="0">
                <a:latin typeface="+mn-lt"/>
              </a:rPr>
              <a:t>minősül az önálló foglalkozásán és gazdasági tevékenységi körén kívül eső célok érdekében eljáró </a:t>
            </a:r>
            <a:r>
              <a:rPr lang="hu-HU" sz="7200" b="1" dirty="0">
                <a:latin typeface="+mn-lt"/>
              </a:rPr>
              <a:t>természetes személy</a:t>
            </a:r>
            <a:r>
              <a:rPr lang="hu-HU" sz="7200" dirty="0">
                <a:latin typeface="+mn-lt"/>
              </a:rPr>
              <a:t>, továbbá a békéltető testületre vonatkozó szabályok alkalmazásában az önálló foglalkozásán és gazdasági tevékenységi körén kívül eső célok érdekében eljáró, külön törvény szerinti civil szervezet, egyházi jogi személy, társasház, lakásszövetkezet, mikro-, kis- és középvállalkozás is, aki, illetve amely árut vesz, rendel, kap, használ, igénybe vesz vagy az áruval kapcsolatos kereskedelmi kommunikáció, ajánlat címzettje</a:t>
            </a:r>
            <a:r>
              <a:rPr lang="hu-HU" sz="7200" dirty="0" smtClean="0">
                <a:latin typeface="+mn-lt"/>
              </a:rPr>
              <a:t>.</a:t>
            </a:r>
          </a:p>
          <a:p>
            <a:pPr marL="0" indent="0" algn="just">
              <a:buNone/>
            </a:pPr>
            <a:endParaRPr lang="hu-HU" sz="4000" dirty="0">
              <a:latin typeface="+mn-lt"/>
            </a:endParaRPr>
          </a:p>
          <a:p>
            <a:pPr algn="just"/>
            <a:r>
              <a:rPr lang="hu-HU" sz="7200" dirty="0" smtClean="0">
                <a:latin typeface="+mn-lt"/>
              </a:rPr>
              <a:t>Az </a:t>
            </a:r>
            <a:r>
              <a:rPr lang="hu-HU" sz="7200" dirty="0">
                <a:latin typeface="+mn-lt"/>
              </a:rPr>
              <a:t>Fgytv. szerint </a:t>
            </a:r>
            <a:r>
              <a:rPr lang="hu-HU" sz="7200" b="1" dirty="0">
                <a:latin typeface="+mn-lt"/>
              </a:rPr>
              <a:t>vállalkozás</a:t>
            </a:r>
            <a:r>
              <a:rPr lang="hu-HU" sz="7200" dirty="0">
                <a:latin typeface="+mn-lt"/>
              </a:rPr>
              <a:t>, aki a tevékenységet önálló foglalkozásával vagy gazdasági tevékenységével összefüggő célok érdekében végzi</a:t>
            </a:r>
            <a:r>
              <a:rPr lang="hu-HU" sz="5500" dirty="0" smtClean="0">
                <a:latin typeface="+mn-lt"/>
              </a:rPr>
              <a:t>.</a:t>
            </a:r>
          </a:p>
          <a:p>
            <a:pPr marL="0" indent="0" algn="just">
              <a:buNone/>
            </a:pPr>
            <a:endParaRPr lang="hu-HU" sz="4000" dirty="0">
              <a:latin typeface="+mn-lt"/>
            </a:endParaRPr>
          </a:p>
          <a:p>
            <a:pPr algn="just"/>
            <a:r>
              <a:rPr lang="hu-HU" sz="7200" dirty="0">
                <a:latin typeface="+mn-lt"/>
              </a:rPr>
              <a:t>Mindezek alapján </a:t>
            </a:r>
            <a:r>
              <a:rPr lang="hu-HU" sz="7200" b="1" dirty="0">
                <a:latin typeface="+mn-lt"/>
              </a:rPr>
              <a:t>a fogyasztóvédelmi hatóság eljárásában fogyasztó csak természetes személy lehet,</a:t>
            </a:r>
            <a:r>
              <a:rPr lang="hu-HU" sz="7200" dirty="0">
                <a:latin typeface="+mn-lt"/>
              </a:rPr>
              <a:t> a békéltető testületek előtt azonban </a:t>
            </a:r>
            <a:r>
              <a:rPr lang="hu-HU" sz="7200" dirty="0" smtClean="0">
                <a:latin typeface="+mn-lt"/>
              </a:rPr>
              <a:t>az Fgytv.-ben </a:t>
            </a:r>
            <a:r>
              <a:rPr lang="hu-HU" sz="7200" dirty="0">
                <a:latin typeface="+mn-lt"/>
              </a:rPr>
              <a:t>nevesített szervezetek is kezdeményezhetnek </a:t>
            </a:r>
            <a:r>
              <a:rPr lang="hu-HU" sz="7200" dirty="0" smtClean="0">
                <a:latin typeface="+mn-lt"/>
              </a:rPr>
              <a:t>eljárást</a:t>
            </a:r>
            <a:endParaRPr lang="hu-HU" sz="7200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1329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130752" cy="1080120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tx1"/>
                </a:solidFill>
              </a:rPr>
              <a:t>Á</a:t>
            </a:r>
            <a:r>
              <a:rPr lang="hu-HU" sz="4000" dirty="0" smtClean="0">
                <a:solidFill>
                  <a:schemeClr val="tx1"/>
                </a:solidFill>
              </a:rPr>
              <a:t>ltalános kereskedelmi feltételek</a:t>
            </a: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7" y="2060848"/>
            <a:ext cx="7418784" cy="3888432"/>
          </a:xfrm>
        </p:spPr>
        <p:txBody>
          <a:bodyPr/>
          <a:lstStyle/>
          <a:p>
            <a:r>
              <a:rPr lang="hu-HU" dirty="0" smtClean="0"/>
              <a:t>Kereskedőre vonatkozó adatok feltüntetése (név, székhely,)</a:t>
            </a:r>
          </a:p>
          <a:p>
            <a:r>
              <a:rPr lang="hu-HU" dirty="0" smtClean="0"/>
              <a:t>Nyitvatartási idő</a:t>
            </a:r>
          </a:p>
          <a:p>
            <a:r>
              <a:rPr lang="hu-HU" dirty="0" smtClean="0"/>
              <a:t>Vásárlók könyve</a:t>
            </a:r>
          </a:p>
          <a:p>
            <a:r>
              <a:rPr lang="hu-HU" dirty="0" smtClean="0"/>
              <a:t>Tájékoztatás a panaszügyintézés helyéről</a:t>
            </a:r>
          </a:p>
          <a:p>
            <a:r>
              <a:rPr lang="hu-HU" dirty="0" smtClean="0"/>
              <a:t>Tájékoztatás az üzletben működő biztonsági szolgálat nevéről, székhelyéről, vásárlókat érintő szabályokról</a:t>
            </a:r>
          </a:p>
          <a:p>
            <a:r>
              <a:rPr lang="hu-HU" dirty="0" smtClean="0"/>
              <a:t>Nyugta-, illetve számlaadási kötelezettség teljesítése</a:t>
            </a:r>
          </a:p>
          <a:p>
            <a:r>
              <a:rPr lang="hu-HU" dirty="0" smtClean="0"/>
              <a:t>Fogyasztói megkárosítás hamis méréssel, számolással</a:t>
            </a:r>
          </a:p>
          <a:p>
            <a:r>
              <a:rPr lang="hu-HU" dirty="0" smtClean="0"/>
              <a:t>Mérőeszközök hitelessége, ellenőrző mérleg elhelyezése</a:t>
            </a:r>
          </a:p>
          <a:p>
            <a:r>
              <a:rPr lang="hu-HU" dirty="0" smtClean="0"/>
              <a:t>Árfeltüntetés, árfelszámítás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866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130752" cy="1080120"/>
          </a:xfrm>
        </p:spPr>
        <p:txBody>
          <a:bodyPr>
            <a:normAutofit fontScale="90000"/>
          </a:bodyPr>
          <a:lstStyle/>
          <a:p>
            <a:r>
              <a:rPr lang="hu-HU" dirty="0"/>
              <a:t>Kereskedőre vonatkozó adatok feltüntetése (név, székhely,)</a:t>
            </a:r>
            <a:br>
              <a:rPr lang="hu-HU" dirty="0"/>
            </a:b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7" y="1916832"/>
            <a:ext cx="7418784" cy="4464496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Az </a:t>
            </a:r>
            <a:r>
              <a:rPr lang="hu-HU" dirty="0" err="1" smtClean="0"/>
              <a:t>Fgytv</a:t>
            </a:r>
            <a:r>
              <a:rPr lang="hu-HU" dirty="0" smtClean="0"/>
              <a:t>. 17/A. § (1) bekezdés értelmében </a:t>
            </a:r>
            <a:r>
              <a:rPr lang="hu-HU" b="1" dirty="0" smtClean="0"/>
              <a:t>a vállalkozás köteles a fogyasztót tájékoztatni a vállalkozás nevéről, székhelyéről, a panaszügyintézés helyéről, módjáról </a:t>
            </a:r>
            <a:r>
              <a:rPr lang="hu-HU" dirty="0" smtClean="0"/>
              <a:t>– ha ügyfélszolgálatot működtet, az ügyfélszolgálat levelezési címéről, - </a:t>
            </a:r>
            <a:r>
              <a:rPr lang="hu-HU" b="1" dirty="0" smtClean="0"/>
              <a:t>ha a panaszokat elektronikusan is fogadja, akkor a vállalkozás elektronikus levelezési címéről is.</a:t>
            </a:r>
            <a:r>
              <a:rPr lang="hu-HU" dirty="0" smtClean="0"/>
              <a:t> </a:t>
            </a:r>
          </a:p>
          <a:p>
            <a:pPr algn="just"/>
            <a:r>
              <a:rPr lang="hu-HU" dirty="0" smtClean="0"/>
              <a:t>Az üzlettel rendelkező vállalkozás esetében az e bekezdésben foglalt </a:t>
            </a:r>
            <a:r>
              <a:rPr lang="hu-HU" b="1" dirty="0" smtClean="0"/>
              <a:t>tájékoztatást jól láthatóan és olvashatóan kell megadni</a:t>
            </a:r>
            <a:r>
              <a:rPr lang="hu-HU" dirty="0" smtClean="0"/>
              <a:t>.</a:t>
            </a:r>
          </a:p>
          <a:p>
            <a:pPr algn="just"/>
            <a:r>
              <a:rPr lang="hu-HU" b="1" dirty="0" smtClean="0"/>
              <a:t>A tájékoztatásnak fogyasztói jogvita esetén ki kell terjednie a fogyasztó lakhelye vagy tartózkodási helye szerint illetékes békéltető testületekhez fordulás lehetőségére</a:t>
            </a:r>
            <a:r>
              <a:rPr lang="hu-HU" dirty="0" smtClean="0"/>
              <a:t>. A békéltető testületekről történő tájékoztatást  világosan, érthetően és könnyen elérhető módon kell teljesíteni.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5945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7" y="624110"/>
            <a:ext cx="6770713" cy="1280890"/>
          </a:xfrm>
        </p:spPr>
        <p:txBody>
          <a:bodyPr/>
          <a:lstStyle/>
          <a:p>
            <a:r>
              <a:rPr lang="hu-HU" dirty="0"/>
              <a:t>Nyitvatartási idő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1" y="2780928"/>
            <a:ext cx="6194649" cy="3130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/>
              <a:t>A kereskedő köteles az üzlet nyitvatartási idejéről és az abban bekövetkező változásokról a vásárlókat tájékoztatni.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236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/>
          <a:lstStyle/>
          <a:p>
            <a:r>
              <a:rPr lang="hu-HU" dirty="0"/>
              <a:t>Vásárlók könyve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5" y="1772816"/>
            <a:ext cx="7346776" cy="4138406"/>
          </a:xfrm>
        </p:spPr>
        <p:txBody>
          <a:bodyPr/>
          <a:lstStyle/>
          <a:p>
            <a:pPr algn="just"/>
            <a:r>
              <a:rPr lang="hu-HU" b="1" dirty="0"/>
              <a:t>Az üzletekben jól látható és könnyen hozzáférhető helyen, a kereskedelmi hatóság által hitelesített, folyamatosan számozott oldalú vásárlók könyvét kell elhelyezni</a:t>
            </a:r>
            <a:r>
              <a:rPr lang="hu-HU" b="1" dirty="0" smtClean="0"/>
              <a:t>.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dirty="0"/>
              <a:t>A vásárlók a vásárlók könyvébe bejegyezhetik az üzlet működésével, továbbá az ott folytatott kereskedelmi tevékenységgel kapcsolatos panaszaikat és javaslataikat. A vásárlót e jogának gyakorlásában megakadályozni vagy befolyásolni tilos. </a:t>
            </a:r>
          </a:p>
          <a:p>
            <a:pPr algn="just"/>
            <a:r>
              <a:rPr lang="hu-HU" dirty="0"/>
              <a:t>A vásárlók könyvét a használatba vétel előtt a kereskedelmi hatóság hitelesíti, feltüntetve a vásárlók könyve megnyitásának időpontját.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332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00800" cy="12808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Panaszkezelési és ügyfélszolgálati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1720" y="1916832"/>
            <a:ext cx="6482681" cy="417646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b="1" dirty="0" smtClean="0"/>
              <a:t>panasznak</a:t>
            </a:r>
            <a:r>
              <a:rPr lang="hu-HU" sz="2000" dirty="0" smtClean="0"/>
              <a:t> </a:t>
            </a:r>
            <a:r>
              <a:rPr lang="hu-HU" sz="2000" dirty="0"/>
              <a:t>a fogyasztó a vállalkozásnak, illetve a vállalkozás érdekében vagy javára eljáró személynek </a:t>
            </a:r>
            <a:r>
              <a:rPr lang="hu-HU" sz="2000" b="1" dirty="0"/>
              <a:t>az áru fogyasztók részére történő forgalmazásával, illetve értékesítésével közvetlen kapcsolatban álló magatartására, tevékenységére vagy mulasztására vonatkozó </a:t>
            </a:r>
            <a:r>
              <a:rPr lang="hu-HU" sz="2000" b="1" dirty="0" smtClean="0"/>
              <a:t>észrevétel</a:t>
            </a:r>
            <a:r>
              <a:rPr lang="hu-HU" sz="2000" dirty="0" smtClean="0"/>
              <a:t>ét nevezzük</a:t>
            </a:r>
            <a:r>
              <a:rPr lang="hu-HU" sz="2000" b="1" dirty="0" smtClean="0"/>
              <a:t>.</a:t>
            </a:r>
            <a:endParaRPr lang="hu-HU" sz="2000" b="1" dirty="0" smtClean="0"/>
          </a:p>
          <a:p>
            <a:pPr marL="0" indent="0">
              <a:buNone/>
            </a:pPr>
            <a:endParaRPr lang="hu-HU" b="1" dirty="0"/>
          </a:p>
          <a:p>
            <a:pPr marL="1257300" lvl="3" indent="0" algn="just">
              <a:buNone/>
            </a:pPr>
            <a:r>
              <a:rPr lang="hu-HU" sz="2000" b="1" dirty="0" smtClean="0"/>
              <a:t>A </a:t>
            </a:r>
            <a:r>
              <a:rPr lang="hu-HU" sz="2000" b="1" dirty="0"/>
              <a:t>panasz lehet: </a:t>
            </a:r>
          </a:p>
          <a:p>
            <a:pPr marL="1714500" lvl="3" indent="-457200" algn="just"/>
            <a:r>
              <a:rPr lang="hu-HU" sz="2000" b="1" dirty="0"/>
              <a:t>szóbeli</a:t>
            </a:r>
          </a:p>
          <a:p>
            <a:pPr marL="1714500" lvl="3" indent="-457200" algn="just"/>
            <a:r>
              <a:rPr lang="hu-HU" sz="2000" b="1" dirty="0"/>
              <a:t>írásbeli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5645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5" y="548680"/>
            <a:ext cx="6986736" cy="5760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Szóbeli panasz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27584" y="1556792"/>
            <a:ext cx="7859216" cy="4896544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 smtClean="0"/>
              <a:t>A szóbeli panaszt azonnal meg kell vizsgálni</a:t>
            </a:r>
            <a:r>
              <a:rPr lang="hu-HU" sz="2000" dirty="0" smtClean="0"/>
              <a:t>, és </a:t>
            </a:r>
            <a:r>
              <a:rPr lang="hu-HU" sz="2000" b="1" dirty="0" smtClean="0"/>
              <a:t>szükség szerint </a:t>
            </a:r>
            <a:r>
              <a:rPr lang="hu-HU" sz="2000" b="1" dirty="0" smtClean="0"/>
              <a:t>orvosolni</a:t>
            </a:r>
            <a:r>
              <a:rPr lang="hu-HU" sz="2000" dirty="0" smtClean="0"/>
              <a:t>.</a:t>
            </a:r>
            <a:endParaRPr lang="hu-HU" sz="2000" dirty="0" smtClean="0"/>
          </a:p>
          <a:p>
            <a:pPr algn="just"/>
            <a:r>
              <a:rPr lang="hu-HU" sz="2000" dirty="0" smtClean="0"/>
              <a:t>Ha a fogyasztó a panasz kezelésével nem ért egyet, vagy a panasz azonnali kivizsgálása nem lehetséges, a vállalkozás a panaszról és az azzal kapcsolatos álláspontjáról haladéktalanul </a:t>
            </a:r>
            <a:r>
              <a:rPr lang="hu-HU" sz="2000" b="1" dirty="0" smtClean="0"/>
              <a:t>köteles jegyzőkönyvet felvenni, és annak egy másolati példányát</a:t>
            </a:r>
            <a:endParaRPr lang="hu-HU" sz="20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000" b="1" dirty="0" smtClean="0"/>
              <a:t>személyesen közölt szóbeli panasz</a:t>
            </a:r>
            <a:r>
              <a:rPr lang="hu-HU" sz="2000" dirty="0" smtClean="0"/>
              <a:t> esetén </a:t>
            </a:r>
            <a:r>
              <a:rPr lang="hu-HU" sz="2000" b="1" dirty="0" smtClean="0"/>
              <a:t>helyben a fogyasztónak átadni</a:t>
            </a:r>
            <a:r>
              <a:rPr lang="hu-HU" sz="2000" dirty="0" smtClean="0"/>
              <a:t>,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000" b="1" dirty="0" smtClean="0"/>
              <a:t>telefonon vagy egyéb elektronikus hírközlési szolgáltatás felhasználásával közölt szóbeli panasz</a:t>
            </a:r>
            <a:r>
              <a:rPr lang="hu-HU" sz="2000" dirty="0" smtClean="0"/>
              <a:t> esetén a fogyasztónak </a:t>
            </a:r>
            <a:r>
              <a:rPr lang="hu-HU" sz="2000" b="1" dirty="0" smtClean="0"/>
              <a:t>legkésőbb az érdemi válasszal egyidejűleg megküldeni</a:t>
            </a:r>
            <a:r>
              <a:rPr lang="hu-HU" sz="2000" dirty="0" smtClean="0"/>
              <a:t>,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000" dirty="0" smtClean="0"/>
              <a:t>egyebekben pedig az írásbeli panaszra vonatkozóan előírások szerint köteles eljárni.</a:t>
            </a:r>
          </a:p>
          <a:p>
            <a:pPr marL="0" indent="0" algn="just">
              <a:buNone/>
            </a:pPr>
            <a:endParaRPr lang="hu-HU" sz="2000" dirty="0"/>
          </a:p>
          <a:p>
            <a:pPr algn="just"/>
            <a:endParaRPr lang="hu-HU" sz="2000" b="1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153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27168" cy="1080120"/>
          </a:xfrm>
        </p:spPr>
        <p:txBody>
          <a:bodyPr>
            <a:noAutofit/>
          </a:bodyPr>
          <a:lstStyle/>
          <a:p>
            <a:r>
              <a:rPr lang="hu-HU" sz="3400" dirty="0" smtClean="0"/>
              <a:t>Panaszról felvett jegyzőkönyv tartalmi kellékei</a:t>
            </a:r>
            <a:endParaRPr lang="hu-HU" sz="34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5586984"/>
          </a:xfrm>
        </p:spPr>
        <p:txBody>
          <a:bodyPr>
            <a:normAutofit fontScale="92500" lnSpcReduction="10000"/>
          </a:bodyPr>
          <a:lstStyle/>
          <a:p>
            <a:pPr lvl="0" algn="just">
              <a:spcBef>
                <a:spcPts val="600"/>
              </a:spcBef>
            </a:pPr>
            <a:r>
              <a:rPr lang="hu-HU" sz="2000" dirty="0" smtClean="0"/>
              <a:t>a fogyasztó neve, lakcíme,</a:t>
            </a:r>
          </a:p>
          <a:p>
            <a:pPr lvl="0" algn="just">
              <a:spcBef>
                <a:spcPts val="600"/>
              </a:spcBef>
            </a:pPr>
            <a:r>
              <a:rPr lang="hu-HU" sz="2000" dirty="0" smtClean="0"/>
              <a:t>a panasz előterjesztésének helye, ideje, módja,</a:t>
            </a:r>
          </a:p>
          <a:p>
            <a:pPr lvl="0" algn="just">
              <a:spcBef>
                <a:spcPts val="600"/>
              </a:spcBef>
            </a:pPr>
            <a:r>
              <a:rPr lang="hu-HU" sz="2000" dirty="0" smtClean="0"/>
              <a:t>a fogyasztó panaszának részletes leírása, a fogyasztó által bemutatott iratok, dokumentumok és egyéb bizonyítékok jegyzéke,</a:t>
            </a:r>
          </a:p>
          <a:p>
            <a:pPr lvl="0" algn="just">
              <a:spcBef>
                <a:spcPts val="600"/>
              </a:spcBef>
            </a:pPr>
            <a:r>
              <a:rPr lang="hu-HU" sz="2000" dirty="0" smtClean="0"/>
              <a:t>a vállalkozás nyilatkozata a fogyasztó panaszával kapcsolatos álláspontjáról, amennyiben a panasz azonnali kivizsgálása lehetséges,</a:t>
            </a:r>
          </a:p>
          <a:p>
            <a:pPr lvl="0" algn="just">
              <a:spcBef>
                <a:spcPts val="600"/>
              </a:spcBef>
            </a:pPr>
            <a:r>
              <a:rPr lang="hu-HU" sz="2000" dirty="0" smtClean="0"/>
              <a:t>a jegyzőkönyvet felvevő személy és a fogyasztó aláírása,</a:t>
            </a:r>
            <a:endParaRPr lang="hu-HU" sz="2000" i="1" dirty="0" smtClean="0"/>
          </a:p>
          <a:p>
            <a:pPr lvl="0" algn="just">
              <a:spcBef>
                <a:spcPts val="600"/>
              </a:spcBef>
            </a:pPr>
            <a:r>
              <a:rPr lang="hu-HU" sz="2000" dirty="0" smtClean="0"/>
              <a:t>a jegyzőkönyv felvételének helye, ideje,</a:t>
            </a:r>
          </a:p>
          <a:p>
            <a:pPr lvl="0" algn="just">
              <a:spcBef>
                <a:spcPts val="600"/>
              </a:spcBef>
            </a:pPr>
            <a:r>
              <a:rPr lang="hu-HU" sz="2000" dirty="0" smtClean="0"/>
              <a:t>telefonon vagy egyéb elektronikus hírközlési szolgáltatás felhasználásával közölt szóbeli panasz esetén a panasz egyedi azonosítószáma.</a:t>
            </a:r>
          </a:p>
          <a:p>
            <a:pPr marL="0" lvl="0" algn="just">
              <a:buNone/>
            </a:pPr>
            <a:r>
              <a:rPr lang="hu-HU" dirty="0" smtClean="0"/>
              <a:t>Fontos kiemelni, hogy </a:t>
            </a:r>
            <a:r>
              <a:rPr lang="hu-HU" b="1" dirty="0" smtClean="0"/>
              <a:t>ha a fogyasztó jótállási, vagy szavatossági igényeit kívánja érvényesíteni minőségi kifogás keretében, akkor a jegyzőkönyvre a fogyasztó és vállalkozás közötti szerződés keretében eladott dolgokra vonatkozó szavatossági és jótállási igények intézésének eljárási szabályairól szóló 19/2014. (IV. 29.) NGM rendelet  szabályai az irányadóak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endParaRPr lang="hu-HU" sz="2000" dirty="0"/>
          </a:p>
          <a:p>
            <a:pPr algn="just"/>
            <a:endParaRPr lang="hu-HU" sz="2000" b="1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153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fogyasztóvédelmi hatóság szervezeti felépítése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331641" y="1988840"/>
            <a:ext cx="720276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smtClean="0">
                <a:latin typeface="+mn-lt"/>
              </a:rPr>
              <a:t>2017. január 1-tól fogyasztóvédelmi </a:t>
            </a:r>
            <a:r>
              <a:rPr lang="hu-HU" b="1" dirty="0">
                <a:latin typeface="+mn-lt"/>
              </a:rPr>
              <a:t>hatóságként a Kormány </a:t>
            </a:r>
            <a:r>
              <a:rPr lang="hu-HU" dirty="0">
                <a:latin typeface="+mn-lt"/>
              </a:rPr>
              <a:t>– a pénzügyi közvetítőrendszer felügyeletével kapcsolatos feladatkörbe tartozó ügyek kivételével – </a:t>
            </a:r>
            <a:r>
              <a:rPr lang="hu-HU" b="1" dirty="0">
                <a:latin typeface="+mn-lt"/>
              </a:rPr>
              <a:t>közigazgatási hatósági </a:t>
            </a:r>
            <a:r>
              <a:rPr lang="hu-HU" b="1" dirty="0" smtClean="0">
                <a:latin typeface="+mn-lt"/>
              </a:rPr>
              <a:t>ügyekben</a:t>
            </a:r>
          </a:p>
          <a:p>
            <a:pPr marL="0" indent="0" algn="just">
              <a:buNone/>
            </a:pPr>
            <a:endParaRPr lang="hu-HU" dirty="0" smtClean="0">
              <a:latin typeface="+mn-lt"/>
            </a:endParaRPr>
          </a:p>
          <a:p>
            <a:pPr algn="just"/>
            <a:r>
              <a:rPr lang="hu-HU" dirty="0" smtClean="0">
                <a:latin typeface="+mn-lt"/>
              </a:rPr>
              <a:t>a </a:t>
            </a:r>
            <a:r>
              <a:rPr lang="hu-HU" dirty="0">
                <a:latin typeface="+mn-lt"/>
              </a:rPr>
              <a:t>fővárosi és megyei kormányhivatal </a:t>
            </a:r>
            <a:r>
              <a:rPr lang="hu-HU" b="1" dirty="0">
                <a:latin typeface="+mn-lt"/>
              </a:rPr>
              <a:t>járási</a:t>
            </a:r>
            <a:r>
              <a:rPr lang="hu-HU" dirty="0">
                <a:latin typeface="+mn-lt"/>
              </a:rPr>
              <a:t> (fővárosi kerületi) </a:t>
            </a:r>
            <a:r>
              <a:rPr lang="hu-HU" b="1" dirty="0">
                <a:latin typeface="+mn-lt"/>
              </a:rPr>
              <a:t>hivatalát</a:t>
            </a:r>
            <a:r>
              <a:rPr lang="hu-HU" dirty="0">
                <a:latin typeface="+mn-lt"/>
              </a:rPr>
              <a:t> (a továbbiakban: járási hivatal),</a:t>
            </a:r>
          </a:p>
          <a:p>
            <a:pPr algn="just"/>
            <a:r>
              <a:rPr lang="hu-HU" dirty="0">
                <a:latin typeface="+mn-lt"/>
              </a:rPr>
              <a:t>a fővárosi és megyei kormányhivatal </a:t>
            </a:r>
            <a:r>
              <a:rPr lang="hu-HU" b="1" dirty="0">
                <a:latin typeface="+mn-lt"/>
              </a:rPr>
              <a:t>megyeszékhely szerinti járási</a:t>
            </a:r>
            <a:r>
              <a:rPr lang="hu-HU" dirty="0">
                <a:latin typeface="+mn-lt"/>
              </a:rPr>
              <a:t> (fővárosi kerületi) </a:t>
            </a:r>
            <a:r>
              <a:rPr lang="hu-HU" b="1" dirty="0">
                <a:latin typeface="+mn-lt"/>
              </a:rPr>
              <a:t>hivatalát</a:t>
            </a:r>
            <a:r>
              <a:rPr lang="hu-HU" dirty="0">
                <a:latin typeface="+mn-lt"/>
              </a:rPr>
              <a:t> (a továbbiakban: megyeszékhely szerinti járási hivatal), </a:t>
            </a:r>
          </a:p>
          <a:p>
            <a:pPr algn="just"/>
            <a:r>
              <a:rPr lang="hu-HU" dirty="0" smtClean="0">
                <a:latin typeface="+mn-lt"/>
              </a:rPr>
              <a:t>a </a:t>
            </a:r>
            <a:r>
              <a:rPr lang="hu-HU" b="1" dirty="0">
                <a:latin typeface="+mn-lt"/>
              </a:rPr>
              <a:t>Pest Megyei Kormányhivatalt</a:t>
            </a:r>
            <a:r>
              <a:rPr lang="hu-HU" dirty="0">
                <a:latin typeface="+mn-lt"/>
              </a:rPr>
              <a:t>, valamint</a:t>
            </a:r>
          </a:p>
          <a:p>
            <a:pPr algn="just"/>
            <a:r>
              <a:rPr lang="hu-HU" dirty="0">
                <a:latin typeface="+mn-lt"/>
              </a:rPr>
              <a:t>a </a:t>
            </a:r>
            <a:r>
              <a:rPr lang="hu-HU" b="1" dirty="0">
                <a:latin typeface="+mn-lt"/>
              </a:rPr>
              <a:t>fogyasztóvédelemért felelős </a:t>
            </a:r>
            <a:r>
              <a:rPr lang="hu-HU" b="1" dirty="0" smtClean="0">
                <a:latin typeface="+mn-lt"/>
              </a:rPr>
              <a:t>minisztert jelölte </a:t>
            </a:r>
            <a:r>
              <a:rPr lang="hu-HU" b="1" dirty="0">
                <a:latin typeface="+mn-lt"/>
              </a:rPr>
              <a:t>ki</a:t>
            </a:r>
            <a:r>
              <a:rPr lang="hu-HU" dirty="0">
                <a:latin typeface="+mn-lt"/>
              </a:rPr>
              <a:t>. </a:t>
            </a:r>
            <a:endParaRPr lang="hu-HU" dirty="0" smtClean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86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3" y="624110"/>
            <a:ext cx="6986737" cy="932682"/>
          </a:xfrm>
        </p:spPr>
        <p:txBody>
          <a:bodyPr>
            <a:normAutofit/>
          </a:bodyPr>
          <a:lstStyle/>
          <a:p>
            <a:r>
              <a:rPr lang="hu-HU" dirty="0" smtClean="0"/>
              <a:t>Írásbeli panasz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755576" y="1916832"/>
            <a:ext cx="8174142" cy="4726878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Az írásbeli panaszt a vállalkozás </a:t>
            </a:r>
            <a:r>
              <a:rPr lang="hu-HU" sz="2000" b="1" dirty="0" smtClean="0"/>
              <a:t>a beérkezését követően harminc napon belül köteles írásban érdemben megválaszolni és intézkedni annak közlése iránt</a:t>
            </a:r>
            <a:r>
              <a:rPr lang="hu-HU" sz="2000" dirty="0" smtClean="0"/>
              <a:t>. Ennél rövidebb határidőt jogszabály, hosszabb határidőt törvény állapíthat meg. </a:t>
            </a:r>
          </a:p>
          <a:p>
            <a:pPr algn="just"/>
            <a:r>
              <a:rPr lang="hu-HU" sz="2000" dirty="0" smtClean="0"/>
              <a:t>A </a:t>
            </a:r>
            <a:r>
              <a:rPr lang="hu-HU" sz="2000" b="1" dirty="0" smtClean="0"/>
              <a:t>panaszt elutasító álláspontját a vállalkozás indokolni köteles.</a:t>
            </a:r>
            <a:endParaRPr lang="hu-HU" sz="2000" dirty="0" smtClean="0"/>
          </a:p>
          <a:p>
            <a:pPr algn="just"/>
            <a:r>
              <a:rPr lang="hu-HU" sz="2000" dirty="0" smtClean="0"/>
              <a:t> A vállalkozás a panaszról felvett jegyzőkönyvet és a válasz másolati példányát </a:t>
            </a:r>
            <a:r>
              <a:rPr lang="hu-HU" sz="2000" b="1" dirty="0" smtClean="0"/>
              <a:t>öt évig köteles megőrizni, és azt az ellenőrző hatóságoknak kérésükre bemutatni.</a:t>
            </a:r>
            <a:endParaRPr lang="hu-HU" sz="2000" dirty="0" smtClean="0"/>
          </a:p>
          <a:p>
            <a:pPr algn="just"/>
            <a:r>
              <a:rPr lang="hu-HU" sz="2000" dirty="0" smtClean="0"/>
              <a:t>A panasz elutasítása esetén a vállalkozás köteles a fogyasztót írásban tájékoztatni arról, hogy </a:t>
            </a:r>
            <a:r>
              <a:rPr lang="hu-HU" sz="2000" b="1" dirty="0" smtClean="0"/>
              <a:t>panaszával – annak jellege szerint – mely hatóság vagy a békéltető testület eljárását kezdeményezheti</a:t>
            </a:r>
            <a:r>
              <a:rPr lang="hu-HU" sz="2000" dirty="0" smtClean="0"/>
              <a:t>. </a:t>
            </a:r>
            <a:r>
              <a:rPr lang="hu-HU" sz="2000" b="1" dirty="0"/>
              <a:t> </a:t>
            </a:r>
            <a:endParaRPr lang="hu-HU" sz="2000" dirty="0"/>
          </a:p>
          <a:p>
            <a:pPr marL="0" indent="0" algn="just">
              <a:buNone/>
            </a:pPr>
            <a:endParaRPr lang="hu-HU" sz="2000" b="1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153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00800" cy="1008112"/>
          </a:xfrm>
        </p:spPr>
        <p:txBody>
          <a:bodyPr>
            <a:noAutofit/>
          </a:bodyPr>
          <a:lstStyle/>
          <a:p>
            <a:r>
              <a:rPr lang="hu-HU" dirty="0" smtClean="0"/>
              <a:t>Vásárlók könyvében rögzített fogyasztói bejegyzések intézése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619672" y="2492896"/>
            <a:ext cx="6840760" cy="31683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2400" dirty="0" smtClean="0"/>
              <a:t>A vásárlók könyvébe tett olyan fogyasztói bejegyzések, panaszok, amelyek az üzlet működésével, továbbá az ott folytatott kereskedelmi tevékenységgel kapcsolatosak, </a:t>
            </a:r>
            <a:r>
              <a:rPr lang="hu-HU" sz="2400" b="1" dirty="0" smtClean="0"/>
              <a:t>az Fgytv. 17/A. §-a szerinti írásbeli fogyasztói panasznak minősülnek.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 algn="just"/>
            <a:r>
              <a:rPr lang="hu-HU" sz="2400" b="1" dirty="0" smtClean="0"/>
              <a:t>Az előbbiekben ismertetett szabályok vonatkoznak rá.</a:t>
            </a:r>
            <a:endParaRPr lang="hu-HU" sz="2400" dirty="0" smtClean="0"/>
          </a:p>
          <a:p>
            <a:pPr marL="0" indent="0" algn="just">
              <a:buNone/>
            </a:pPr>
            <a:r>
              <a:rPr lang="hu-HU" sz="2000" b="1" dirty="0"/>
              <a:t> </a:t>
            </a:r>
            <a:endParaRPr lang="hu-HU" sz="20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153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130752" cy="1080120"/>
          </a:xfrm>
        </p:spPr>
        <p:txBody>
          <a:bodyPr>
            <a:normAutofit fontScale="90000"/>
          </a:bodyPr>
          <a:lstStyle/>
          <a:p>
            <a:r>
              <a:rPr lang="hu-HU" dirty="0"/>
              <a:t>Nyugta-, illetve számlaadási kötelezettség teljesítése</a:t>
            </a:r>
            <a:br>
              <a:rPr lang="hu-HU" dirty="0"/>
            </a:b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91679" y="2636912"/>
            <a:ext cx="6842721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Az ÁFA tv értelmében </a:t>
            </a:r>
            <a:r>
              <a:rPr lang="hu-HU" b="1" dirty="0" smtClean="0"/>
              <a:t>az adóalany köteles </a:t>
            </a:r>
            <a:r>
              <a:rPr lang="hu-HU" b="1" smtClean="0"/>
              <a:t>a termékértékesítésről, </a:t>
            </a:r>
            <a:r>
              <a:rPr lang="hu-HU" b="1" dirty="0" smtClean="0"/>
              <a:t>szolgáltatásnyújtásról a termék beszerzője, szolgáltatás igénybevevője részére számla vagy nyugta kibocsátásáról gondoskodni. </a:t>
            </a:r>
          </a:p>
          <a:p>
            <a:pPr algn="just"/>
            <a:endParaRPr lang="hu-HU" b="1" dirty="0"/>
          </a:p>
          <a:p>
            <a:pPr marL="0" indent="0" algn="just">
              <a:buNone/>
            </a:pPr>
            <a:r>
              <a:rPr lang="hu-HU" dirty="0" smtClean="0"/>
              <a:t>A számla tartalmának vizsgálata a Nemzeti Adó- és Vámhivatal illetékes területi szervének hatáskörébe tartozik, a fogyasztóvédelmi hatóság a bizonylat átadását ellenőrzi.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3336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620688"/>
            <a:ext cx="7130752" cy="6480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Mérés, mérőeszközök</a:t>
            </a:r>
            <a:r>
              <a:rPr lang="hu-HU" dirty="0"/>
              <a:t/>
            </a:r>
            <a:br>
              <a:rPr lang="hu-HU" dirty="0"/>
            </a:b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7" y="1556792"/>
            <a:ext cx="7418784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dirty="0" smtClean="0"/>
              <a:t>A Ker. </a:t>
            </a:r>
            <a:r>
              <a:rPr lang="hu-HU" dirty="0" err="1" smtClean="0"/>
              <a:t>vhr</a:t>
            </a:r>
            <a:r>
              <a:rPr lang="hu-HU" dirty="0" smtClean="0"/>
              <a:t>. 23. § (2) bekezdése szerint </a:t>
            </a:r>
            <a:r>
              <a:rPr lang="hu-HU" b="1" dirty="0" smtClean="0"/>
              <a:t>a vásárló részére tömeg, térfogat vagy egyéb mérték szerint forgalmazott terméket </a:t>
            </a:r>
            <a:r>
              <a:rPr lang="hu-HU" dirty="0" smtClean="0"/>
              <a:t>– a nettó tömeget, térfogatot vagy egyéb mértéket feltüntető eredeti csomagolásban forgalmazott termék kivételével – </a:t>
            </a:r>
            <a:r>
              <a:rPr lang="hu-HU" b="1" dirty="0" smtClean="0"/>
              <a:t>csak hatóságilag hitelesített mérőeszközzel történő lemérés után szabad kiszolgálni.</a:t>
            </a:r>
            <a:r>
              <a:rPr lang="hu-HU" dirty="0" smtClean="0"/>
              <a:t> Súlypótló eszközök használata tilos.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Hitelesítés érvényességének </a:t>
            </a:r>
            <a:r>
              <a:rPr lang="hu-HU" dirty="0" smtClean="0"/>
              <a:t>időtartalmát </a:t>
            </a:r>
            <a:r>
              <a:rPr lang="hu-HU" dirty="0" smtClean="0"/>
              <a:t>a Mérésügyi rendelet 2. számú melléklete tartalmazza.</a:t>
            </a:r>
          </a:p>
          <a:p>
            <a:pPr marL="0" indent="0" algn="ctr">
              <a:buNone/>
            </a:pPr>
            <a:r>
              <a:rPr lang="hu-HU" b="1" dirty="0" smtClean="0"/>
              <a:t>mérlegek, </a:t>
            </a:r>
            <a:r>
              <a:rPr lang="hu-HU" b="1" dirty="0"/>
              <a:t>	</a:t>
            </a:r>
            <a:r>
              <a:rPr lang="hu-HU" b="1" dirty="0" smtClean="0"/>
              <a:t>súlyok </a:t>
            </a:r>
            <a:r>
              <a:rPr lang="hu-HU" b="1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/>
              <a:t>2 év.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 err="1" smtClean="0"/>
              <a:t>Kertv</a:t>
            </a:r>
            <a:r>
              <a:rPr lang="hu-HU" dirty="0" smtClean="0"/>
              <a:t>. 5. § (2) bekezdése értelmében </a:t>
            </a:r>
            <a:r>
              <a:rPr lang="hu-HU" b="1" dirty="0" smtClean="0"/>
              <a:t>a</a:t>
            </a:r>
            <a:r>
              <a:rPr lang="hu-HU" dirty="0" smtClean="0"/>
              <a:t> </a:t>
            </a:r>
            <a:r>
              <a:rPr lang="hu-HU" b="1" dirty="0" smtClean="0"/>
              <a:t>kereskedő köteles biztosítani, hogy a vásárló a megvásárolni kívánt termék jellegétől függően, annak méretét, súlyát, illetve használhatóságát ellenőrizhesse  az üzletben.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9976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130752" cy="10801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Árfeltüntetés, árfelszámítás szabályai</a:t>
            </a: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7" y="2060848"/>
            <a:ext cx="7418784" cy="3888432"/>
          </a:xfrm>
        </p:spPr>
        <p:txBody>
          <a:bodyPr/>
          <a:lstStyle/>
          <a:p>
            <a:r>
              <a:rPr lang="hu-HU" b="1" dirty="0" smtClean="0"/>
              <a:t>Az eladási ár </a:t>
            </a:r>
            <a:r>
              <a:rPr lang="hu-HU" dirty="0" smtClean="0"/>
              <a:t>fogalma az </a:t>
            </a:r>
            <a:r>
              <a:rPr lang="hu-HU" dirty="0" err="1" smtClean="0"/>
              <a:t>Fgytv</a:t>
            </a:r>
            <a:r>
              <a:rPr lang="hu-HU" dirty="0" smtClean="0"/>
              <a:t>. 2. § m) pontja alapján: </a:t>
            </a:r>
            <a:r>
              <a:rPr lang="hu-HU" b="1" dirty="0" smtClean="0"/>
              <a:t>a termék egy egységre vagy adott mennyiségre vonatkozó ár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Fgytv</a:t>
            </a:r>
            <a:r>
              <a:rPr lang="hu-HU" dirty="0" smtClean="0"/>
              <a:t>. 14. §</a:t>
            </a:r>
            <a:r>
              <a:rPr lang="hu-HU" dirty="0" err="1" smtClean="0"/>
              <a:t>-a</a:t>
            </a:r>
            <a:r>
              <a:rPr lang="hu-HU" dirty="0" smtClean="0"/>
              <a:t> értelmében a megvételre kínált áru eladási ára tekintetében </a:t>
            </a:r>
            <a:r>
              <a:rPr lang="hu-HU" b="1" dirty="0" smtClean="0"/>
              <a:t>a fogyasztókat írásban , egyértelműen, könnyen azonosíthatóan és tisztán olvasható módon</a:t>
            </a:r>
            <a:r>
              <a:rPr lang="hu-HU" dirty="0" smtClean="0"/>
              <a:t>, </a:t>
            </a:r>
            <a:r>
              <a:rPr lang="hu-HU" b="1" dirty="0" smtClean="0"/>
              <a:t>Magyarország törvényes fizetőeszközében kifejezve (Ft) kell tájékoztatni.</a:t>
            </a:r>
          </a:p>
          <a:p>
            <a:r>
              <a:rPr lang="hu-HU" b="1" dirty="0" smtClean="0"/>
              <a:t>Az eladási árat a terméken, annak csomagolásán, vagy </a:t>
            </a:r>
            <a:r>
              <a:rPr lang="hu-HU" dirty="0" smtClean="0"/>
              <a:t>a termékhez egyéb módon rögzítve, vagy közvetlenül a termék mellett elhelyezett egyedi árkiíráson vagy könnyen hozzáférhető</a:t>
            </a:r>
            <a:r>
              <a:rPr lang="hu-HU" b="1" dirty="0" smtClean="0"/>
              <a:t> árjegyzéken kell feltüntetni.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01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098012" cy="18722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cap="none" dirty="0" smtClean="0"/>
              <a:t>Az „online kereskedelem”</a:t>
            </a:r>
            <a:br>
              <a:rPr lang="hu-HU" sz="3200" cap="none" dirty="0" smtClean="0"/>
            </a:br>
            <a:r>
              <a:rPr lang="hu-HU" sz="3200" cap="none" dirty="0" smtClean="0"/>
              <a:t>fogyasztóvédelmi szempontú ellenőrzése</a:t>
            </a:r>
            <a:endParaRPr lang="hu-HU" sz="3200" cap="non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02386" y="4581128"/>
            <a:ext cx="6505918" cy="1584176"/>
          </a:xfrm>
        </p:spPr>
        <p:txBody>
          <a:bodyPr>
            <a:normAutofit/>
          </a:bodyPr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409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484632"/>
            <a:ext cx="6910536" cy="712120"/>
          </a:xfrm>
        </p:spPr>
        <p:txBody>
          <a:bodyPr>
            <a:normAutofit/>
          </a:bodyPr>
          <a:lstStyle/>
          <a:p>
            <a:r>
              <a:rPr lang="hu-HU" sz="3000" dirty="0" smtClean="0"/>
              <a:t>Online kereskedelem térnyerése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9516" y="1628800"/>
            <a:ext cx="7772400" cy="5040560"/>
          </a:xfrm>
        </p:spPr>
        <p:txBody>
          <a:bodyPr>
            <a:normAutofit/>
          </a:bodyPr>
          <a:lstStyle/>
          <a:p>
            <a:pPr algn="just">
              <a:buFontTx/>
              <a:buChar char="•"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XXI. században szinte minden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hagyományosan folytatható tevékenységnek megvan az online dimenziója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altLang="hu-H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A tájékozódás, a szórakozás és természetesen a vásárlás is egyre gyakrabban történik a világhálón keresztül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információs technológia rohamos fejlődésének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köszönhetően az internetes áruházak alkotják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 kiskereskedelmi értékesítési csatornák legújabb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irányait.</a:t>
            </a:r>
          </a:p>
          <a:p>
            <a:pPr algn="just">
              <a:buFontTx/>
              <a:buChar char="•"/>
              <a:defRPr/>
            </a:pP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online vásárlás,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mint a távollevők közötti szerződések sajátos típusa hazánkban is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nagy népszerűségnek örvend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fogyasztók körében. A kiskereskedelemi forgalom egyre nagyobb százalékát teszi ki. </a:t>
            </a: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elektronikus kereskedelem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folyamatosan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fejlődő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technikának,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egymás közti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versengésnek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köszönhetően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állandó változásban van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82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04856" cy="864096"/>
          </a:xfrm>
        </p:spPr>
        <p:txBody>
          <a:bodyPr>
            <a:normAutofit/>
          </a:bodyPr>
          <a:lstStyle/>
          <a:p>
            <a:pPr algn="ctr"/>
            <a:r>
              <a:rPr lang="hu-HU" sz="2500" dirty="0" smtClean="0"/>
              <a:t>E-NET </a:t>
            </a:r>
            <a:r>
              <a:rPr lang="hu-HU" sz="2500" dirty="0"/>
              <a:t>Internetkutató </a:t>
            </a:r>
            <a:r>
              <a:rPr lang="hu-HU" sz="2500" dirty="0" smtClean="0"/>
              <a:t>Kft. Kutatási eredménye </a:t>
            </a:r>
            <a:endParaRPr lang="hu-HU" sz="25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56792"/>
            <a:ext cx="7772400" cy="4404444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92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7200800" cy="593342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03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Webes vásárlás Előnye, hátránya</a:t>
            </a:r>
            <a:endParaRPr lang="hu-HU" sz="3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Előnyei:</a:t>
            </a:r>
          </a:p>
          <a:p>
            <a:pPr lvl="1" algn="just">
              <a:spcAft>
                <a:spcPts val="0"/>
              </a:spcAft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Kényelem,</a:t>
            </a:r>
          </a:p>
          <a:p>
            <a:pPr lvl="1" algn="just">
              <a:spcAft>
                <a:spcPts val="0"/>
              </a:spcAft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Kedvező ár,</a:t>
            </a:r>
          </a:p>
          <a:p>
            <a:pPr lvl="1" algn="just">
              <a:spcAft>
                <a:spcPts val="0"/>
              </a:spcAft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Kínálati bőség.</a:t>
            </a:r>
          </a:p>
          <a:p>
            <a:pPr algn="ctr">
              <a:buNone/>
              <a:defRPr/>
            </a:pPr>
            <a:endParaRPr lang="hu-HU" altLang="hu-H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Hátrányai:</a:t>
            </a:r>
          </a:p>
          <a:p>
            <a:pPr>
              <a:defRPr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Fokozottan fennáll a meggondolatlan szerződéskötés lehetősége,</a:t>
            </a:r>
          </a:p>
          <a:p>
            <a:pPr>
              <a:defRPr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fogyasztó kiszolgáltatottabb helyzetbe kerülésének veszélye.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572558"/>
            <a:ext cx="3166120" cy="2231329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61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Általános Első fokú fogyasztóvédelmi hatóság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942415" y="2636912"/>
            <a:ext cx="6591985" cy="3274310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>
                <a:latin typeface="+mn-lt"/>
              </a:rPr>
              <a:t>Főszabály szerint a </a:t>
            </a:r>
            <a:r>
              <a:rPr lang="hu-HU" dirty="0">
                <a:latin typeface="+mn-lt"/>
              </a:rPr>
              <a:t>Kormány általános </a:t>
            </a:r>
            <a:r>
              <a:rPr lang="hu-HU" dirty="0" smtClean="0">
                <a:latin typeface="+mn-lt"/>
              </a:rPr>
              <a:t>első fokú fogyasztóvédelmi </a:t>
            </a:r>
            <a:r>
              <a:rPr lang="hu-HU" dirty="0">
                <a:latin typeface="+mn-lt"/>
              </a:rPr>
              <a:t>hatóságként </a:t>
            </a:r>
            <a:r>
              <a:rPr lang="hu-HU" b="1" dirty="0">
                <a:latin typeface="+mn-lt"/>
              </a:rPr>
              <a:t>a járási hivatalt </a:t>
            </a:r>
            <a:r>
              <a:rPr lang="hu-HU" dirty="0">
                <a:latin typeface="+mn-lt"/>
              </a:rPr>
              <a:t>jelöli ki.</a:t>
            </a:r>
          </a:p>
          <a:p>
            <a:pPr algn="just"/>
            <a:endParaRPr lang="hu-HU" dirty="0">
              <a:latin typeface="+mn-lt"/>
            </a:endParaRPr>
          </a:p>
          <a:p>
            <a:pPr algn="just"/>
            <a:r>
              <a:rPr lang="hu-HU" dirty="0">
                <a:latin typeface="+mn-lt"/>
              </a:rPr>
              <a:t>Ha </a:t>
            </a:r>
            <a:r>
              <a:rPr lang="hu-HU" dirty="0" smtClean="0">
                <a:latin typeface="+mn-lt"/>
              </a:rPr>
              <a:t>egy </a:t>
            </a:r>
            <a:r>
              <a:rPr lang="hu-HU" dirty="0">
                <a:latin typeface="+mn-lt"/>
              </a:rPr>
              <a:t>eljárásban a járási hivatal és a megyeszékhely szerinti járási hivatal hatásköre is megállapítható, a közigazgatási hatósági eljárást a megyeszékhely szerinti járási hivatal folytatja le.</a:t>
            </a:r>
          </a:p>
          <a:p>
            <a:endParaRPr lang="hu-HU" dirty="0">
              <a:latin typeface="Cambria" panose="02040503050406030204" pitchFamily="18" charset="0"/>
            </a:endParaRPr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797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Jogszabályi háttér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268760"/>
            <a:ext cx="8206680" cy="54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elektronikus kereskedelmi szolgáltatások, valamint az információs társadalommal összefüggő szolgáltatások egyes kérdéseiről szóló 2001. évi CVIII. törvény (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ektv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altLang="hu-H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Fogyasztókkal szembeni tisztességtelen kereskedelmi gyakorlat tilalmáról szóló 2008. évi XLVII. törvény (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fttv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altLang="hu-H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Fogyasztóvédelemről szóló 1997. évi CLV. törvény (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fgytv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kereskedelemről szóló 2005. évi CLXIV. törvény (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fogyasztó és a vállalkozás közötti szerződések részletes szabályairól szóló 45/2014. (I.26.) Korm. rendelet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453/2016. (XII.19.) Korm. </a:t>
            </a:r>
            <a:r>
              <a:rPr lang="hu-HU" altLang="hu-HU" sz="2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alt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endelet - </a:t>
            </a:r>
            <a:r>
              <a:rPr lang="hu-HU" altLang="hu-H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közzétételi kötelezettség </a:t>
            </a:r>
            <a:r>
              <a:rPr lang="hu-HU" alt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súlyos jogsértést elkövető webáruházak üzemeltetőre vonatkozóan</a:t>
            </a:r>
            <a:endParaRPr lang="hu-HU" altLang="hu-H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termékek eladási ára és egységára, továbbá a szolgáltatások díja feltüntetésének részletes szabályairól szóló 4/2009. (I.30.) NFGM-SZMM rendelet (</a:t>
            </a:r>
            <a:r>
              <a:rPr lang="hu-HU" alt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 rendelet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egyes tartós fogyasztási cikkekre vonatkozó kötelező jótállásról szóló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151/2003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 (IX.22.) Korm. rendelet (</a:t>
            </a:r>
            <a:r>
              <a:rPr lang="hu-HU" alt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jótállási rendelet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56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6118448" cy="928144"/>
          </a:xfrm>
        </p:spPr>
        <p:txBody>
          <a:bodyPr/>
          <a:lstStyle/>
          <a:p>
            <a:pPr algn="ctr"/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628800"/>
            <a:ext cx="4896544" cy="50405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Információs társadalommal összefüggő szolgáltatás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None/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Távollevők részére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rendszerint                                          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ellenszolgáltatás fejében nyújtott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szolgáltatás.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u-HU" alt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ker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 szolgáltatás:</a:t>
            </a:r>
          </a:p>
          <a:p>
            <a:pPr lvl="1">
              <a:spcAft>
                <a:spcPts val="0"/>
              </a:spcAft>
              <a:buNone/>
              <a:defRPr/>
            </a:pP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Olyan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információs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társadalommal összefüggő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szolgáltatás, amelynek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célja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valamely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birtokba vehető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forgalomképes ingó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dolog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Aft>
                <a:spcPts val="0"/>
              </a:spcAft>
              <a:buNone/>
              <a:defRPr/>
            </a:pPr>
            <a:endParaRPr lang="hu-HU" altLang="hu-H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Webáruház: </a:t>
            </a:r>
          </a:p>
          <a:p>
            <a:pPr lvl="1">
              <a:spcAft>
                <a:spcPts val="0"/>
              </a:spcAft>
              <a:buNone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mikor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honlapon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 hozzáférhető webes felületen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a fogyasztó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valamilyen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terméket megrendelhet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908720"/>
            <a:ext cx="2808312" cy="468052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8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Fontos tudni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916832"/>
            <a:ext cx="7630616" cy="460851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elektronikus úton, webáruházakban történő vásárlás során létrejött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szerződések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Korm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 rendelet alapján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távollevők között kötött szerződésnek minősülnek</a:t>
            </a:r>
            <a:r>
              <a:rPr lang="hu-HU" alt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hu-HU" altLang="hu-HU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szerződés a felek akaratának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kölcsönös és egybehangzó nyilatkozat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ával jön létre, mely  ajánlatból és elfogadó nyilatkozatból áll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hu-HU" altLang="hu-H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Webáruház katalógusának közzététele nem ajánlattételnek, hanem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ajánlatra történő felhívásnak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minősül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hu-HU" altLang="hu-H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Interneten történő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vásárlás esetén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a „klikkelő” fél, azaz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 fogyasztó tesz ajánlatot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kereskedőnek.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63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Megrendelés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szolgáltató köteles az igénybe vevő megrendelésének megérkezését elektronikus úton haladéktalanul visszaigazolni. (Legkésőbb 48 órán belül) </a:t>
            </a:r>
            <a:r>
              <a:rPr lang="hu-HU" altLang="hu-HU" sz="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Visszaigazolás = ELFOGADÓ NYILATKOZAT</a:t>
            </a:r>
            <a:endParaRPr lang="hu-HU" altLang="hu-H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Az eladótól érkezett részletes, a szerződés lényeges elemeit tartalmazó e-mail üzenet jelenti a szerződés létrejöttét</a:t>
            </a:r>
            <a:r>
              <a:rPr lang="hu-HU" altLang="hu-H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653136"/>
            <a:ext cx="5114987" cy="1731414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7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44168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Mit is ellenőriz a hatóság?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9912" y="1700808"/>
            <a:ext cx="4678288" cy="4471392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Tárgya szerint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elektronikus kereskedelmi 	tevékenységet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Helyszíne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szerint: </a:t>
            </a: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webáruházakat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Iránya szerint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tájékoztatási kötelezettséget</a:t>
            </a:r>
          </a:p>
          <a:p>
            <a:pPr lvl="1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egtévesztés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tisztességtelen kereskedelmi gyakorlat megvalósulását</a:t>
            </a:r>
          </a:p>
          <a:p>
            <a:pPr lvl="1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jótállási jegy, nyugta-számla adását</a:t>
            </a:r>
          </a:p>
          <a:p>
            <a:pPr marL="274320" lvl="1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(próbarendelés útján)</a:t>
            </a:r>
          </a:p>
          <a:p>
            <a:pPr lvl="1"/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0" y="2060848"/>
            <a:ext cx="2664296" cy="324036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26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11144" cy="128215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 webszolgáltató tájékoztatási kötelezettsége 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1720" y="2132856"/>
            <a:ext cx="6406480" cy="4039344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szolgáltató személyéről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elektronikus szerződés megkötéséről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 tartalmáról és teljesítéséről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Szavatosságról és jótállásról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Panaszkezelési és vitarendezési mechanizmusokról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elállási és felmondási jogról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Egyéb, releváns tájékoztatások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49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38138"/>
          </a:xfrm>
        </p:spPr>
        <p:txBody>
          <a:bodyPr>
            <a:noAutofit/>
          </a:bodyPr>
          <a:lstStyle/>
          <a:p>
            <a:pPr algn="ctr"/>
            <a:r>
              <a:rPr lang="hu-HU" sz="3000" dirty="0" smtClean="0"/>
              <a:t>A szolgáltató személyéről </a:t>
            </a:r>
            <a:br>
              <a:rPr lang="hu-HU" sz="3000" dirty="0" smtClean="0"/>
            </a:br>
            <a:r>
              <a:rPr lang="hu-HU" sz="3000" dirty="0" smtClean="0"/>
              <a:t>szóló tájékoztatás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412776"/>
            <a:ext cx="7776864" cy="5061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szolgáltató személyéről</a:t>
            </a:r>
          </a:p>
          <a:p>
            <a:pPr>
              <a:spcBef>
                <a:spcPts val="0"/>
              </a:spcBef>
              <a:buNone/>
            </a:pPr>
            <a:endParaRPr lang="hu-H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Cégnév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, illetve egyéni vállalkozói név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Vállalkozás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székhely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ének (lakcímének) postai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címe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vállalkozás üzleti tevékenységének (üzlete, telephelye) postai címe - ha eltér a székhely postai címétől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Szolgáltató elérhetősége (e-mail cím)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Szolgáltató egyéb elérhetősége (telefonszám vagy elektronikus bejelentőlap)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Cégjegyzékszám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vagy egyéni vállalkozói nyilvántartási szám vagy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kereskedelmi nyilvántartási szám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Nyilvántartásba vevő szerv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megnevezése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Adószám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Magatartási kódexre vonatkozó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Tárhely szolgáltatójának adatai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(székhely, telephely, e-mail cím)</a:t>
            </a:r>
          </a:p>
          <a:p>
            <a:pPr fontAlgn="base" hangingPunct="0"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85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56784" cy="128215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Az Elektronikus szerződésről szóló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340768"/>
            <a:ext cx="7128792" cy="50617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Az elektronikus szerződés megkötéséről</a:t>
            </a:r>
          </a:p>
          <a:p>
            <a:pPr>
              <a:spcBef>
                <a:spcPts val="0"/>
              </a:spcBef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általános szerződési feltételekről (tárolható forma)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szerződéskötés technikai feltételeiről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 alakiságára, iktatására és utólagos hozzáférhetőségére vonatkozó előzetes tájékoztatás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adatbeviteli hibák kijavításáról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 nyelvéről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elektronikus szerződéskötés technikai feltételeinek biztosítása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5170027"/>
            <a:ext cx="2438400" cy="13636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79" y="5388256"/>
            <a:ext cx="1486497" cy="109669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290774"/>
            <a:ext cx="1716782" cy="1291659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1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654032"/>
          </a:xfrm>
        </p:spPr>
        <p:txBody>
          <a:bodyPr>
            <a:noAutofit/>
          </a:bodyPr>
          <a:lstStyle/>
          <a:p>
            <a:pPr algn="ctr"/>
            <a:r>
              <a:rPr lang="hu-HU" sz="3000" dirty="0" smtClean="0"/>
              <a:t>A szolgáltatói tájékoztatás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340768"/>
            <a:ext cx="6449144" cy="5133184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 tartalmáról és teljesítéséről</a:t>
            </a:r>
          </a:p>
          <a:p>
            <a:pPr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termék vagy szolgáltatás lényeges tulajdonságairól 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áru vagy szolgáltatás ellenértékéről 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ellenértéken felüli (járulékos) költségekről 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teljesítés (fizetés, szállítás) feltételeiről </a:t>
            </a:r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851771"/>
            <a:ext cx="6681623" cy="1589037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90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 szolgáltató tájékoztatási kötelezettsége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Szavatosságról és jótállásról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pontos és megfelelő használata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fogalmak közötti különbség a fogyasztó számára világos és egyértelmű legyen</a:t>
            </a:r>
          </a:p>
          <a:p>
            <a:pPr lvl="1"/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05064"/>
            <a:ext cx="3776765" cy="24391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44" y="3438128"/>
            <a:ext cx="3890739" cy="2794327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59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12808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Megyeszékhely szerinti járási hivatal feladatai (kiemelt illetékességgel)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942415" y="1988840"/>
            <a:ext cx="6591985" cy="4752528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+mn-lt"/>
              </a:rPr>
              <a:t>Egyes kiemeltebb ügykörökben </a:t>
            </a:r>
            <a:r>
              <a:rPr lang="hu-HU" dirty="0" smtClean="0">
                <a:latin typeface="+mn-lt"/>
              </a:rPr>
              <a:t>(e-kereskedelem, piacfelügyelet, tisztességtelen kereskedelmi gyakorlatok, fogyasztói csoportok, árubemutatóval egybekötött termékértékesítés, a békéltető testületetekkel együtt nem működő vállalkozások,  fogyasztóvédelmi rezsipont, reklámügyek, közszolgáltatások, közszolgáltatói számlakép) tekintetében </a:t>
            </a:r>
            <a:r>
              <a:rPr lang="hu-HU" b="1" dirty="0" smtClean="0">
                <a:latin typeface="+mn-lt"/>
              </a:rPr>
              <a:t>az első fokú fogyasztóvédelmi hatóság a megyeszékhely szerinti járási hivatal.</a:t>
            </a:r>
            <a:endParaRPr lang="hu-HU" dirty="0">
              <a:latin typeface="+mn-lt"/>
            </a:endParaRPr>
          </a:p>
          <a:p>
            <a:r>
              <a:rPr lang="hu-HU" dirty="0" smtClean="0">
                <a:latin typeface="+mn-lt"/>
              </a:rPr>
              <a:t>A </a:t>
            </a:r>
            <a:r>
              <a:rPr lang="hu-HU" dirty="0">
                <a:latin typeface="+mn-lt"/>
              </a:rPr>
              <a:t>megyeszékhely szerinti járási hivatal </a:t>
            </a:r>
            <a:r>
              <a:rPr lang="hu-HU" b="1" dirty="0">
                <a:latin typeface="+mn-lt"/>
              </a:rPr>
              <a:t>illetékessége</a:t>
            </a:r>
            <a:r>
              <a:rPr lang="hu-HU" dirty="0">
                <a:latin typeface="+mn-lt"/>
              </a:rPr>
              <a:t> fogyasztóvédelmi közigazgatási hatósági ügyekben a </a:t>
            </a:r>
            <a:r>
              <a:rPr lang="hu-HU" b="1" dirty="0">
                <a:latin typeface="+mn-lt"/>
              </a:rPr>
              <a:t>megye egész területére </a:t>
            </a:r>
            <a:r>
              <a:rPr lang="hu-HU" dirty="0">
                <a:latin typeface="+mn-lt"/>
              </a:rPr>
              <a:t>terjed ki</a:t>
            </a:r>
            <a:r>
              <a:rPr lang="hu-HU" dirty="0" smtClean="0">
                <a:latin typeface="+mn-lt"/>
              </a:rPr>
              <a:t>.</a:t>
            </a:r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A megyeszékhely szerinti járási hivatal feladatait Pest megyében a Pest Megyei Kormányhivatal Érdi Járási Hivatala, a  fővárosban Budapest Főváros Kormányhivatala V. Kerületi Hivatal látja el. 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4490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552728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 szolgáltató tájékoztatási kötelezettsége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412776"/>
            <a:ext cx="7416824" cy="5061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Panaszkezelési és  vitarendezési mechanizmusokról</a:t>
            </a:r>
          </a:p>
          <a:p>
            <a:pPr>
              <a:buNone/>
            </a:pPr>
            <a:endParaRPr lang="hu-H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vállalkozásra nézve kötelező peren kívüli panaszkezelési mód és vitarendezési mechanizmus igénybevételének lehetőségéről, valamint az ehhez való hozzáférés módjáról szóló tájékoztatás</a:t>
            </a:r>
          </a:p>
          <a:p>
            <a:pPr lvl="1"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békéltető testülethez fordulás lehetőségéről, továbbá a vállalkozás székhelye szerint illetékes békéltető testület nevéről és székhelyének postai címéről informálja a fogyasztókat</a:t>
            </a:r>
          </a:p>
          <a:p>
            <a:pPr lvl="1" algn="just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vitarendezési platform létezéséről, valamint arról a lehetőségről, hogy az online vitarendezési platform felhasználható a vitáik rendezéséhez, </a:t>
            </a:r>
          </a:p>
          <a:p>
            <a:pPr marL="274320" lvl="1" indent="0" algn="just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(az online vitarendezési platformra mutató elektronikus 	link használatát a fogyasztói jogviták online 	rendezéséről 	szóló 524/2013/EU rendelet 14. 	cikke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ajánlja)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57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0512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 szolgáltató tájékoztatási kötelezettsége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700808"/>
            <a:ext cx="7560840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elállási és felmondási jogról:</a:t>
            </a:r>
          </a:p>
          <a:p>
            <a:pPr>
              <a:spcBef>
                <a:spcPts val="0"/>
              </a:spcBef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altLang="hu-H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vállalkozás a szerződés megkötése előtt, kellő időben köteles a fogyasztót tájékoztatni az elállási jogáról. </a:t>
            </a:r>
            <a:endParaRPr lang="hu-HU" alt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Ennek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szabályait a 45/2014. (II.26) Korm. rendelet határozza meg. </a:t>
            </a: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elállási jog a fogyasztó oldalán fennálló információhiányt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kompenzálja, és a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termék kézhezvételének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napjától (szerződéskötés napjától)  számított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14 naptári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napon belül gyakorolható. 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Hiánya esetén az elállási vagy felmondási idő a Korm. rendelet szerint </a:t>
            </a: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12 hónappal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meghosszabbodik (tájékoztatás közlésétől számított 14. napon jár le)!!</a:t>
            </a:r>
          </a:p>
          <a:p>
            <a:endParaRPr lang="hu-HU" sz="2400" dirty="0" smtClean="0"/>
          </a:p>
          <a:p>
            <a:pPr lvl="1">
              <a:buNone/>
            </a:pPr>
            <a:endParaRPr lang="hu-HU" sz="3200" dirty="0" smtClean="0"/>
          </a:p>
          <a:p>
            <a:pPr lvl="1"/>
            <a:endParaRPr lang="hu-HU" sz="2800" dirty="0" smtClean="0"/>
          </a:p>
          <a:p>
            <a:pPr lvl="1"/>
            <a:endParaRPr lang="hu-HU" sz="24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445224"/>
            <a:ext cx="1656815" cy="1285287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37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008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 szolgáltató tájékoztatási kötelezettsége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43608" y="1268760"/>
            <a:ext cx="4392488" cy="539834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hu-HU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 jog</a:t>
            </a:r>
          </a:p>
          <a:p>
            <a:pPr algn="ctr">
              <a:buNone/>
            </a:pPr>
            <a:endParaRPr lang="hu-HU" sz="3400" b="1" dirty="0" smtClean="0"/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Termék vásárlása, </a:t>
            </a:r>
            <a:r>
              <a:rPr lang="hu-H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 megrendelése esetén </a:t>
            </a:r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is megilleti a fogyasztót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Visszamenőlegesen szünteti meg a szerződést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nem csak a vételár, de a teljesítéssel összefüggésben felmerült költségek (így a kiszállítás költségei) is visszajárnak a fogyasztó számára (ha a fogyasztó a legkevésbé költséges, szokásos fuvarozási módtól eltérő fuvarozást választ, akkor az ebből eredő többletköltséget a vállalkozás nem köteles visszatéríteni)</a:t>
            </a:r>
          </a:p>
          <a:p>
            <a:pPr lvl="1"/>
            <a:endParaRPr lang="hu-HU" sz="8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8064" y="1196752"/>
            <a:ext cx="3384376" cy="3732446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  <a:buNone/>
            </a:pPr>
            <a:r>
              <a:rPr lang="hu-H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Felmondási jog</a:t>
            </a:r>
          </a:p>
          <a:p>
            <a:pPr algn="ctr">
              <a:lnSpc>
                <a:spcPts val="2400"/>
              </a:lnSpc>
              <a:buNone/>
            </a:pPr>
            <a:endParaRPr 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  <a:buNone/>
            </a:pPr>
            <a:endParaRPr lang="hu-H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a szerződés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 nyújtására irányul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de a teljesítés a fogyasztó kérésére már a 14 napos elállási határidő lejárta előtt megkezdődött, viszont még nem fejeződött be</a:t>
            </a:r>
          </a:p>
          <a:p>
            <a:pPr lvl="1">
              <a:lnSpc>
                <a:spcPts val="24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jövőre nézve szünteti meg a szerződést</a:t>
            </a:r>
          </a:p>
          <a:p>
            <a:pPr lvl="1">
              <a:lnSpc>
                <a:spcPts val="24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kifizetett összeg arányos része követelhető!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5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37744"/>
            <a:ext cx="8208912" cy="76236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Az elállási jogról szóló tájékoztatási kötelezettség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124744"/>
            <a:ext cx="7560840" cy="5349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2400" b="1" dirty="0" smtClean="0"/>
              <a:t>A tájékoztatás tartalma:</a:t>
            </a:r>
          </a:p>
          <a:p>
            <a:pPr>
              <a:spcBef>
                <a:spcPts val="0"/>
              </a:spcBef>
              <a:buNone/>
            </a:pPr>
            <a:endParaRPr lang="hu-HU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fogyasztót elállási vagy felmondási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jog illeti meg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 jog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indoklás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(külön magyarázat)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nélkül gyakorolható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elállási vagy felmondási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jog gyakorlásának határidejéről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egyéb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feltételeiről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(különösen az annak gyakorlásával kapcsolatos szabályokról)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Korm. rendelet 2. melléklete szerinti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nyilatkozat-mintáról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elállási/felmondási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jogát gyakorolhatja a nyilatkozat-minta útján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vagy az erre vonatkozó egyértelmű nyilatkozatával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 határidő a termék átvételekor kezdődik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illetve szolgáltatás esetén a szerződéskötéskor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 az elállási jogát a szerződés megkötésének napja és a termék átvétele közötti időszakban is gyakorolhatja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ha a fogyasztót </a:t>
            </a:r>
            <a:r>
              <a:rPr lang="hu-HU" sz="2100" b="1" dirty="0">
                <a:latin typeface="Arial" panose="020B0604020202020204" pitchFamily="34" charset="0"/>
                <a:cs typeface="Arial" panose="020B0604020202020204" pitchFamily="34" charset="0"/>
              </a:rPr>
              <a:t>nem illeti meg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 az elállási vagy felmondási jog (kivételek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azokról a körülményekről, amelyek teljesülése esetén a fogyasztó </a:t>
            </a:r>
            <a:r>
              <a:rPr lang="hu-HU" sz="2100" b="1" dirty="0">
                <a:latin typeface="Arial" panose="020B0604020202020204" pitchFamily="34" charset="0"/>
                <a:cs typeface="Arial" panose="020B0604020202020204" pitchFamily="34" charset="0"/>
              </a:rPr>
              <a:t>elveszíti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felmondás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szerinti jogát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72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 jog gyakorlása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Írásban történő elállás esetén elegendő az elállási nyilatkozatot elküldeni 14 napon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belül</a:t>
            </a:r>
          </a:p>
          <a:p>
            <a:pPr lvl="1"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fogyasztónak a terméket haladéktalanul, de legkésőbb az elállás közlésétől számított 14 napon belül vissza kell juttatnia,</a:t>
            </a:r>
          </a:p>
          <a:p>
            <a:pPr lvl="1"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 esetén a szolgáltató legkésőbb 14 napon belül fizeti vissza a fogyasztó által kifizetett teljes összeget,</a:t>
            </a:r>
          </a:p>
          <a:p>
            <a:pPr lvl="1"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elállási vagy felmondási jog gyakorlása esetén a termék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visszaküldésének költségét a fogyasztónak kell viselnie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ha a vállalkozás nem vállalta e költség viselését, </a:t>
            </a:r>
          </a:p>
          <a:p>
            <a:pPr lvl="1"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szolgáltatás nyújtásra irányuló szerződés esetén a teljesítés – elállásra nyitva álló 14 napos határidőn belüli – megkezdését követően gyakorolja a fogyasztó a felmondási jogát, úgy 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elszámolás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során köteles megtéríteni a vállalkozás ésszerű költségeit;</a:t>
            </a:r>
          </a:p>
          <a:p>
            <a:pPr lvl="1" algn="just"/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91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Kivétel szabályok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052736"/>
            <a:ext cx="7848872" cy="5421216"/>
          </a:xfrm>
        </p:spPr>
        <p:txBody>
          <a:bodyPr>
            <a:noAutofit/>
          </a:bodyPr>
          <a:lstStyle/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előre gyártott termék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esetében, amelyet a fogyasztó utasítása alapján vagy kifejezett kérésére állítottak elő, vagy olyan termék esetében, amelyet egyértelműen a fogyasztó személyére szabtak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romlandó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vagy minőségét rövid ideig megőrző termék;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zárt csomagolású termék tekintetében, amely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egészségvédelmi vagy higiéniai okokból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átadást követő felbontása után nem küldhető vissza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59477"/>
            <a:ext cx="3019425" cy="15144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77" y="4702302"/>
            <a:ext cx="2581275" cy="17716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635627"/>
            <a:ext cx="1905000" cy="1905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533" y="3319454"/>
            <a:ext cx="2323932" cy="116935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413" y="3048071"/>
            <a:ext cx="2260079" cy="147149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34" y="3319453"/>
            <a:ext cx="2287104" cy="1433467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57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911024"/>
          </a:xfrm>
        </p:spPr>
        <p:txBody>
          <a:bodyPr>
            <a:noAutofit/>
          </a:bodyPr>
          <a:lstStyle/>
          <a:p>
            <a:r>
              <a:rPr lang="hu-HU" sz="900" b="1" dirty="0" smtClean="0"/>
              <a:t/>
            </a:r>
            <a:br>
              <a:rPr lang="hu-HU" sz="900" b="1" dirty="0" smtClean="0"/>
            </a:br>
            <a:endParaRPr lang="hu-HU" sz="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620688"/>
            <a:ext cx="4464496" cy="5853264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vállalkozás 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fogyasztó kifejezett kérésére keresi fel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fogyasztót sürgős javítási vagy karbantartási munkálatok elvégzése céljából;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lezárt csomagolású hang-, illetve képfelvétel, valamint számítógépes szoftver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példányának adásvétele tekintetében, ha az átadást követően a fogyasztó a csomagolást felbontotta;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nyilvános árverés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 megkötött szerződések esetében;</a:t>
            </a: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241645"/>
            <a:ext cx="2919464" cy="18320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98" y="268616"/>
            <a:ext cx="2664296" cy="26289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194" y="5301208"/>
            <a:ext cx="1295058" cy="146077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522" y="4194446"/>
            <a:ext cx="3314700" cy="1381125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18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704856" cy="1224136"/>
          </a:xfrm>
        </p:spPr>
        <p:txBody>
          <a:bodyPr>
            <a:normAutofit/>
          </a:bodyPr>
          <a:lstStyle/>
          <a:p>
            <a:pPr algn="ctr"/>
            <a: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hu-HU" sz="3200" cap="non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://mintawebaruhaz.fogyasztovedelem</a:t>
            </a:r>
            <a: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kormany.hu/hu</a:t>
            </a:r>
            <a:r>
              <a:rPr lang="hu-HU" sz="3200" cap="non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hu-HU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7038605" cy="3960440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36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84632"/>
            <a:ext cx="6694512" cy="568104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Hatósági ellenőrzési tapasztalatok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3688" y="1340768"/>
            <a:ext cx="6694512" cy="4831432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Országosan ellenőrzött webáruház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500</a:t>
            </a:r>
            <a:r>
              <a:rPr lang="hu-H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db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kifogásolt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440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db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88 %)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Jogsértő vállalkozások ismételt ellenőrzése</a:t>
            </a:r>
          </a:p>
          <a:p>
            <a:pPr marL="822960" lvl="3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440 db  kifogásolt 62 db (14 %)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Megyei szinten ellenőrzött webáruház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db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kifogásolt 23 db (92 %)</a:t>
            </a:r>
          </a:p>
          <a:p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Megyei szinten a jogsértő vállalkozások ismételt ellenőrzése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 db  kifogásolt 4 db (17 %)</a:t>
            </a:r>
          </a:p>
          <a:p>
            <a:pPr marL="0" indent="0">
              <a:buNone/>
            </a:pPr>
            <a:endParaRPr lang="hu-H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Fogyasztói panaszok száma: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773 db </a:t>
            </a:r>
          </a:p>
          <a:p>
            <a:pPr marL="548640" lvl="2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E-kereskedelmet érintő panaszok száma 124 db (16 %)</a:t>
            </a:r>
          </a:p>
          <a:p>
            <a:pPr marL="548640" lvl="2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Jogos fogyasztói panasz 89 db (72 %)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8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panaszok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124744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04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72808" cy="1656184"/>
          </a:xfrm>
        </p:spPr>
        <p:txBody>
          <a:bodyPr>
            <a:noAutofit/>
          </a:bodyPr>
          <a:lstStyle/>
          <a:p>
            <a:r>
              <a:rPr lang="hu-HU" sz="3200" dirty="0" smtClean="0"/>
              <a:t>Általános járási illetékességgel ellátott fogyasztóvédelmi feladatok  </a:t>
            </a:r>
            <a:r>
              <a:rPr lang="hu-HU" sz="1200" dirty="0" smtClean="0"/>
              <a:t>(1)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3" y="1700808"/>
            <a:ext cx="7274768" cy="4752528"/>
          </a:xfrm>
        </p:spPr>
        <p:txBody>
          <a:bodyPr>
            <a:normAutofit/>
          </a:bodyPr>
          <a:lstStyle/>
          <a:p>
            <a:r>
              <a:rPr lang="hu-HU" sz="2000" b="1" dirty="0"/>
              <a:t>Ár, egységár</a:t>
            </a:r>
            <a:r>
              <a:rPr lang="hu-HU" sz="2000" dirty="0"/>
              <a:t> feltüntetésével kapcsolatos </a:t>
            </a:r>
            <a:r>
              <a:rPr lang="hu-HU" sz="2000" dirty="0" smtClean="0"/>
              <a:t>feladatok</a:t>
            </a:r>
            <a:endParaRPr lang="hu-HU" sz="2000" dirty="0"/>
          </a:p>
          <a:p>
            <a:r>
              <a:rPr lang="hu-HU" sz="2000" dirty="0"/>
              <a:t>Fogyasztói </a:t>
            </a:r>
            <a:r>
              <a:rPr lang="hu-HU" sz="2000" b="1" dirty="0"/>
              <a:t>panaszkezelés, minőségi kifogások </a:t>
            </a:r>
          </a:p>
          <a:p>
            <a:r>
              <a:rPr lang="hu-HU" sz="2000" b="1" dirty="0"/>
              <a:t>Szavatossággal, jótállással </a:t>
            </a:r>
            <a:r>
              <a:rPr lang="hu-HU" sz="2000" dirty="0"/>
              <a:t>összefüggő </a:t>
            </a:r>
            <a:r>
              <a:rPr lang="hu-HU" sz="2000" dirty="0" smtClean="0"/>
              <a:t>ügyek</a:t>
            </a:r>
            <a:endParaRPr lang="hu-HU" sz="2000" dirty="0"/>
          </a:p>
          <a:p>
            <a:r>
              <a:rPr lang="hu-HU" sz="2000" dirty="0"/>
              <a:t>Eljárás lefolytatása ha a </a:t>
            </a:r>
            <a:r>
              <a:rPr lang="hu-HU" sz="2000" b="1" dirty="0"/>
              <a:t>vásárlók könyvét </a:t>
            </a:r>
            <a:r>
              <a:rPr lang="hu-HU" sz="2000" dirty="0"/>
              <a:t>nem </a:t>
            </a:r>
            <a:r>
              <a:rPr lang="hu-HU" sz="2000" dirty="0" smtClean="0"/>
              <a:t>helyezték ki, </a:t>
            </a:r>
            <a:r>
              <a:rPr lang="hu-HU" sz="2000" dirty="0"/>
              <a:t>azt nem hitelesítették, a </a:t>
            </a:r>
            <a:r>
              <a:rPr lang="hu-HU" sz="2000" b="1" dirty="0"/>
              <a:t>nyitvatartási időt </a:t>
            </a:r>
            <a:r>
              <a:rPr lang="hu-HU" sz="2000" dirty="0"/>
              <a:t>nem jelentették be a jegyzőnél, illetve a nyitvatartási időt nem tüntették </a:t>
            </a:r>
            <a:r>
              <a:rPr lang="hu-HU" sz="2000" dirty="0" smtClean="0"/>
              <a:t>fel</a:t>
            </a:r>
            <a:endParaRPr lang="hu-HU" sz="2000" dirty="0"/>
          </a:p>
          <a:p>
            <a:r>
              <a:rPr lang="hu-HU" sz="2000" dirty="0"/>
              <a:t>Mozgóboltra, </a:t>
            </a:r>
            <a:r>
              <a:rPr lang="hu-HU" sz="2000" b="1" dirty="0"/>
              <a:t>közterületi értékesítésre </a:t>
            </a:r>
            <a:r>
              <a:rPr lang="hu-HU" sz="2000" dirty="0"/>
              <a:t>vonatkozó fogyasztóvédelmi előírások </a:t>
            </a:r>
            <a:r>
              <a:rPr lang="hu-HU" sz="2000" dirty="0" smtClean="0"/>
              <a:t>ellenőrzése</a:t>
            </a:r>
          </a:p>
          <a:p>
            <a:r>
              <a:rPr lang="hu-HU" sz="2000" b="1" dirty="0"/>
              <a:t>Fiatalkorú kiszolgálása </a:t>
            </a:r>
            <a:r>
              <a:rPr lang="hu-HU" sz="2000" dirty="0"/>
              <a:t>alkoholtartalmú itallal, dohánytermékkel, fiatalkorú részére szexuális termék </a:t>
            </a:r>
            <a:r>
              <a:rPr lang="hu-HU" sz="2000" dirty="0" smtClean="0"/>
              <a:t>értékesítése</a:t>
            </a:r>
            <a:endParaRPr lang="hu-HU" sz="20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765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jogsertowebaruhazak.kormany.hu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772816"/>
            <a:ext cx="6737375" cy="4248471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60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80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484632"/>
            <a:ext cx="6262464" cy="568104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Fogyasztói igényérvényesítés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340768"/>
            <a:ext cx="6838528" cy="4831432"/>
          </a:xfrm>
        </p:spPr>
        <p:txBody>
          <a:bodyPr>
            <a:normAutofit lnSpcReduction="10000"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Web áruházak tájékoztatására irányuló mulasztás, 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Megtévesztő, tisztességtelen információk közlése,</a:t>
            </a:r>
          </a:p>
          <a:p>
            <a:pPr marL="0" indent="0" algn="ctr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Fogyasztóvédelmi, piacfelügyeleti hatáskörében eljáró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megyeszékhely szerinti járási hivatalok a hatáskörrel és illetékességgel rendelkező hatóságok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Szerződés felmondása, elállási jog érvényesítése,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Pénzvisszafizetésének elmaradása,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Jótállási, szavatossági igények érvényesítése</a:t>
            </a:r>
          </a:p>
          <a:p>
            <a:pPr marL="0" indent="0" algn="ctr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Polgári peres eljárásban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bírósági úton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</a:t>
            </a:r>
          </a:p>
          <a:p>
            <a:pPr marL="0" indent="0" algn="ctr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Alternatív vitarendezéssel a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Békéltető Testületek eljárása keretében,</a:t>
            </a: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Európai Fogyasztói Központ segítségnyújtás – ingyenes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Online vitarendezési platform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61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6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56810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Hasznos lehet…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3688" y="1340768"/>
            <a:ext cx="7056784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Általános Szerződési Feltételek áttekintése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Informálódás a webáruház üzemeltetője felől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/>
              </a:rPr>
              <a:t>www.e-cegjegyzek.hu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;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www.nyilvantarto.hu/evny-lekerdezo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Kínálat, ár összehasonlítása (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4"/>
              </a:rPr>
              <a:t>www.argep.hu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Az eladó megbízhatóságának ellenőrzése internetes fórumokon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Utólagos terméktámogatás (szerviz, alkatrész)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Fizetési feltételek  legjobb, ha „kiszállításkor fizetek” 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(legyen gyanús, ha csak az „előre utalás” lehetséges)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feltűnően kedvező ár legyen gyanús!!!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„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Túl szép, hogy igaz legyen!”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Tájékozódjunk a szállítási feltételekről! Az elállás módjáról!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magyar nyelvhasználat vagy a „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 kiterjesztés még nem feltétlen jelenti azt, hogy magyar vállalkozás áll a webfelület mögött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Ellenőrizzük a számlát, jótállási jegyet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62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0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r>
              <a:rPr lang="hu-HU" sz="3600" dirty="0" smtClean="0"/>
              <a:t>Köszönöm figyelmüket!</a:t>
            </a:r>
            <a:endParaRPr lang="hu-HU" sz="36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63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3635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3" y="332656"/>
            <a:ext cx="6986737" cy="1572344"/>
          </a:xfrm>
        </p:spPr>
        <p:txBody>
          <a:bodyPr>
            <a:noAutofit/>
          </a:bodyPr>
          <a:lstStyle/>
          <a:p>
            <a:r>
              <a:rPr lang="hu-HU" sz="3200" dirty="0"/>
              <a:t>Általános </a:t>
            </a:r>
            <a:r>
              <a:rPr lang="hu-HU" sz="3200" dirty="0" smtClean="0"/>
              <a:t>járási illetékességgel </a:t>
            </a:r>
            <a:r>
              <a:rPr lang="hu-HU" sz="3200" dirty="0"/>
              <a:t>ellátott fogyasztóvédelmi feladatok </a:t>
            </a:r>
            <a:r>
              <a:rPr lang="hu-HU" sz="1200" dirty="0" smtClean="0"/>
              <a:t>(2)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3" y="1700808"/>
            <a:ext cx="7274768" cy="4896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2200" dirty="0" smtClean="0">
                <a:latin typeface="+mn-lt"/>
              </a:rPr>
              <a:t>Dohányzásra </a:t>
            </a:r>
            <a:r>
              <a:rPr lang="hu-HU" sz="2200" dirty="0">
                <a:latin typeface="+mn-lt"/>
              </a:rPr>
              <a:t>kijelölt helyiség megjelölésének ellenőrzése, </a:t>
            </a:r>
            <a:r>
              <a:rPr lang="hu-HU" sz="2200" b="1" dirty="0">
                <a:latin typeface="+mn-lt"/>
              </a:rPr>
              <a:t>dohánytermék értékesítésére </a:t>
            </a:r>
            <a:r>
              <a:rPr lang="hu-HU" sz="2200" dirty="0">
                <a:latin typeface="+mn-lt"/>
              </a:rPr>
              <a:t>vonatkozó jogszabályi előírások betartásának az ellenőrzése</a:t>
            </a:r>
          </a:p>
          <a:p>
            <a:pPr>
              <a:lnSpc>
                <a:spcPct val="120000"/>
              </a:lnSpc>
            </a:pPr>
            <a:r>
              <a:rPr lang="hu-HU" sz="2200" b="1" dirty="0">
                <a:latin typeface="+mn-lt"/>
              </a:rPr>
              <a:t>Társasház közös képviselőjével</a:t>
            </a:r>
            <a:r>
              <a:rPr lang="hu-HU" sz="2200" dirty="0">
                <a:latin typeface="+mn-lt"/>
              </a:rPr>
              <a:t>, illetve lakásszövetkezet ügyintézőjével szemben eljárás lefolytatása, ha megsérti a rezsicsökkentéssel kapcsolatos tájékoztatási kötelezettséget</a:t>
            </a:r>
          </a:p>
          <a:p>
            <a:pPr>
              <a:lnSpc>
                <a:spcPct val="120000"/>
              </a:lnSpc>
            </a:pPr>
            <a:r>
              <a:rPr lang="hu-HU" sz="2200" dirty="0">
                <a:latin typeface="+mn-lt"/>
              </a:rPr>
              <a:t>PB gázpalack </a:t>
            </a:r>
            <a:r>
              <a:rPr lang="hu-HU" sz="2200" b="1" dirty="0">
                <a:latin typeface="+mn-lt"/>
              </a:rPr>
              <a:t>rezsicsökkentési tájékoztató</a:t>
            </a:r>
          </a:p>
          <a:p>
            <a:pPr>
              <a:lnSpc>
                <a:spcPct val="120000"/>
              </a:lnSpc>
            </a:pPr>
            <a:r>
              <a:rPr lang="hu-HU" sz="2200" dirty="0">
                <a:latin typeface="+mn-lt"/>
              </a:rPr>
              <a:t>Eljárás lefolytatása rendezvény szervezőjével szemben jegyzői kezdeményezésre </a:t>
            </a:r>
            <a:r>
              <a:rPr lang="hu-HU" sz="2200" dirty="0" smtClean="0">
                <a:latin typeface="+mn-lt"/>
              </a:rPr>
              <a:t>(zenés-táncos szórakozóhelyek)</a:t>
            </a:r>
            <a:endParaRPr lang="hu-HU" sz="22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hu-HU" sz="2200" dirty="0">
                <a:latin typeface="+mn-lt"/>
              </a:rPr>
              <a:t>Eljárás lefolytatása ha a felszolgálási díjat felszámítják, de nincs </a:t>
            </a:r>
            <a:r>
              <a:rPr lang="hu-HU" sz="2200" dirty="0" smtClean="0">
                <a:latin typeface="+mn-lt"/>
              </a:rPr>
              <a:t>feltüntetve</a:t>
            </a:r>
          </a:p>
          <a:p>
            <a:pPr>
              <a:lnSpc>
                <a:spcPct val="120000"/>
              </a:lnSpc>
            </a:pPr>
            <a:r>
              <a:rPr lang="hu-HU" sz="2200" dirty="0" smtClean="0">
                <a:latin typeface="+mn-lt"/>
              </a:rPr>
              <a:t>Minden további fogyasztóvédelmi hatáskör amely nincs a megyeszékhely szerinti járási hivatalhoz és a Pest Megyei Kormányhivatalhoz telepítve</a:t>
            </a:r>
            <a:endParaRPr lang="hu-HU" sz="2200" dirty="0">
              <a:latin typeface="+mn-lt"/>
            </a:endParaRPr>
          </a:p>
          <a:p>
            <a:pPr algn="just"/>
            <a:endParaRPr lang="hu-HU" sz="2000" dirty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5707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5" y="332656"/>
            <a:ext cx="6986736" cy="1224136"/>
          </a:xfrm>
        </p:spPr>
        <p:txBody>
          <a:bodyPr>
            <a:noAutofit/>
          </a:bodyPr>
          <a:lstStyle/>
          <a:p>
            <a:r>
              <a:rPr lang="hu-HU" sz="3200" dirty="0" smtClean="0"/>
              <a:t>A pest megyei kormányhivatal által ellátott fogyasztóvédelmi feladatok</a:t>
            </a:r>
            <a:endParaRPr lang="hu-HU" sz="3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475657" y="1628800"/>
            <a:ext cx="705874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2800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2800" b="1" dirty="0" smtClean="0">
                <a:latin typeface="+mn-lt"/>
                <a:cs typeface="Times New Roman" pitchFamily="18" charset="0"/>
              </a:rPr>
              <a:t>Másodfokú hatáskör országos illetékességgel</a:t>
            </a:r>
          </a:p>
          <a:p>
            <a:pPr marL="0" indent="0">
              <a:buNone/>
            </a:pPr>
            <a:endParaRPr lang="hu-HU" sz="1300" b="1" dirty="0" smtClean="0">
              <a:latin typeface="+mn-lt"/>
              <a:cs typeface="Times New Roman" pitchFamily="18" charset="0"/>
            </a:endParaRPr>
          </a:p>
          <a:p>
            <a:pPr marL="285750" indent="-285750"/>
            <a:r>
              <a:rPr lang="hu-HU" sz="2800" dirty="0" smtClean="0">
                <a:latin typeface="+mn-lt"/>
                <a:cs typeface="Times New Roman" pitchFamily="18" charset="0"/>
              </a:rPr>
              <a:t>Közérdekű igényérvényesítés </a:t>
            </a:r>
          </a:p>
          <a:p>
            <a:pPr marL="285750" indent="-285750"/>
            <a:r>
              <a:rPr lang="hu-HU" sz="2800" dirty="0" smtClean="0">
                <a:latin typeface="+mn-lt"/>
                <a:cs typeface="Times New Roman" pitchFamily="18" charset="0"/>
              </a:rPr>
              <a:t>A közszolgáltatók részéről a rezsicsökkentés megvalósulásáról szóló tájékoztatás megküldése </a:t>
            </a:r>
          </a:p>
          <a:p>
            <a:pPr marL="285750" indent="-285750"/>
            <a:r>
              <a:rPr lang="hu-HU" sz="2800" dirty="0" smtClean="0">
                <a:latin typeface="+mn-lt"/>
                <a:cs typeface="Times New Roman" pitchFamily="18" charset="0"/>
              </a:rPr>
              <a:t>Fogyasztóvédelmi referenseket képző vállalkozás bejelentése</a:t>
            </a:r>
          </a:p>
          <a:p>
            <a:pPr marL="285750" indent="-285750"/>
            <a:r>
              <a:rPr lang="hu-HU" sz="2800" dirty="0" smtClean="0">
                <a:latin typeface="+mn-lt"/>
                <a:cs typeface="Times New Roman" pitchFamily="18" charset="0"/>
              </a:rPr>
              <a:t>Hatósági szerződés megkötésének jóváhagyása 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7930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332656"/>
            <a:ext cx="6624736" cy="6134347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769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1503</TotalTime>
  <Words>3430</Words>
  <Application>Microsoft Office PowerPoint</Application>
  <PresentationFormat>Diavetítés a képernyőre (4:3 oldalarány)</PresentationFormat>
  <Paragraphs>527</Paragraphs>
  <Slides>63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63</vt:i4>
      </vt:variant>
    </vt:vector>
  </HeadingPairs>
  <TitlesOfParts>
    <vt:vector size="72" baseType="lpstr">
      <vt:lpstr>Arial</vt:lpstr>
      <vt:lpstr>Calibri</vt:lpstr>
      <vt:lpstr>Cambria</vt:lpstr>
      <vt:lpstr>Century Gothic</vt:lpstr>
      <vt:lpstr>Courier New</vt:lpstr>
      <vt:lpstr>Times New Roman</vt:lpstr>
      <vt:lpstr>Wingdings</vt:lpstr>
      <vt:lpstr>Wingdings 3</vt:lpstr>
      <vt:lpstr>Szálak</vt:lpstr>
      <vt:lpstr>Fogyasztóvédelmi hatósági ellenőrzések 2018</vt:lpstr>
      <vt:lpstr>Az előadás felépítése </vt:lpstr>
      <vt:lpstr>A fogyasztóvédelmi hatóság szervezeti felépítése </vt:lpstr>
      <vt:lpstr>Általános Első fokú fogyasztóvédelmi hatóság </vt:lpstr>
      <vt:lpstr>Megyeszékhely szerinti járási hivatal feladatai (kiemelt illetékességgel)</vt:lpstr>
      <vt:lpstr>Általános járási illetékességgel ellátott fogyasztóvédelmi feladatok  (1)</vt:lpstr>
      <vt:lpstr>Általános járási illetékességgel ellátott fogyasztóvédelmi feladatok (2)</vt:lpstr>
      <vt:lpstr>A pest megyei kormányhivatal által ellátott fogyasztóvédelmi feladatok</vt:lpstr>
      <vt:lpstr>PowerPoint-bemutató</vt:lpstr>
      <vt:lpstr>PowerPoint-bemutató</vt:lpstr>
      <vt:lpstr>PowerPoint-bemutató</vt:lpstr>
      <vt:lpstr>PowerPoint-bemutató</vt:lpstr>
      <vt:lpstr>Magyarország V. Fogyasztóvédelmi politikája 2011/2015.(XII.29) Korm. Határozat (2014-2018.)</vt:lpstr>
      <vt:lpstr>2018 év kiemelt ellenőrzési területe (1)</vt:lpstr>
      <vt:lpstr>2018 év ellenőrzési területe (2)</vt:lpstr>
      <vt:lpstr>2018 év ellenőrzési területe (3)</vt:lpstr>
      <vt:lpstr>A fogyasztóvédelmi Hatóság működését meghatározó legfontosabb jogszabályok</vt:lpstr>
      <vt:lpstr>A fogyasztóvédelmi hatóság működését meghatározó legfontosabb jogszabályok</vt:lpstr>
      <vt:lpstr>Fogyasztóvédelmi hatósági eljárás</vt:lpstr>
      <vt:lpstr>A fogyasztóvédelmi hatóság hatásköre (1)</vt:lpstr>
      <vt:lpstr>A fogyasztóvédelmi hatóság hatásköre (2) </vt:lpstr>
      <vt:lpstr>Fogyasztóvédelmi törvény fogalomköre</vt:lpstr>
      <vt:lpstr>Általános kereskedelmi feltételek  </vt:lpstr>
      <vt:lpstr>Kereskedőre vonatkozó adatok feltüntetése (név, székhely,)   </vt:lpstr>
      <vt:lpstr>Nyitvatartási idő </vt:lpstr>
      <vt:lpstr>Vásárlók könyve</vt:lpstr>
      <vt:lpstr>Panaszkezelési és ügyfélszolgálati szabályok</vt:lpstr>
      <vt:lpstr>Szóbeli panasz</vt:lpstr>
      <vt:lpstr>Panaszról felvett jegyzőkönyv tartalmi kellékei</vt:lpstr>
      <vt:lpstr>Írásbeli panasz</vt:lpstr>
      <vt:lpstr>Vásárlók könyvében rögzített fogyasztói bejegyzések intézése</vt:lpstr>
      <vt:lpstr>Nyugta-, illetve számlaadási kötelezettség teljesítése   </vt:lpstr>
      <vt:lpstr>Mérés, mérőeszközök  </vt:lpstr>
      <vt:lpstr>Árfeltüntetés, árfelszámítás szabályai  </vt:lpstr>
      <vt:lpstr>Az „online kereskedelem” fogyasztóvédelmi szempontú ellenőrzése</vt:lpstr>
      <vt:lpstr>Online kereskedelem térnyerése</vt:lpstr>
      <vt:lpstr>E-NET Internetkutató Kft. Kutatási eredménye </vt:lpstr>
      <vt:lpstr>PowerPoint-bemutató</vt:lpstr>
      <vt:lpstr>Webes vásárlás Előnye, hátránya</vt:lpstr>
      <vt:lpstr>Jogszabályi háttér</vt:lpstr>
      <vt:lpstr>Fogalom</vt:lpstr>
      <vt:lpstr>Fontos tudni</vt:lpstr>
      <vt:lpstr>Megrendelés</vt:lpstr>
      <vt:lpstr>Mit is ellenőriz a hatóság?</vt:lpstr>
      <vt:lpstr>A webszolgáltató tájékoztatási kötelezettsége </vt:lpstr>
      <vt:lpstr>A szolgáltató személyéről  szóló tájékoztatás</vt:lpstr>
      <vt:lpstr>Az Elektronikus szerződésről szóló tájékoztatás</vt:lpstr>
      <vt:lpstr>A szolgáltatói tájékoztatás</vt:lpstr>
      <vt:lpstr>A szolgáltató tájékoztatási kötelezettsége</vt:lpstr>
      <vt:lpstr>A szolgáltató tájékoztatási kötelezettsége</vt:lpstr>
      <vt:lpstr>A szolgáltató tájékoztatási kötelezettsége</vt:lpstr>
      <vt:lpstr>A szolgáltató tájékoztatási kötelezettsége</vt:lpstr>
      <vt:lpstr>Az elállási jogról szóló tájékoztatási kötelezettség</vt:lpstr>
      <vt:lpstr>elállási jog gyakorlása</vt:lpstr>
      <vt:lpstr>Kivétel szabályok</vt:lpstr>
      <vt:lpstr> </vt:lpstr>
      <vt:lpstr>http://mintawebaruhaz.fogyasztovedelem. kormany.hu/hu/</vt:lpstr>
      <vt:lpstr>Hatósági ellenőrzési tapasztalatok</vt:lpstr>
      <vt:lpstr>Online panaszok</vt:lpstr>
      <vt:lpstr>http:// jogsertowebaruhazak.kormany.hu/</vt:lpstr>
      <vt:lpstr>Fogyasztói igényérvényesítés</vt:lpstr>
      <vt:lpstr>Hasznos lehet…</vt:lpstr>
      <vt:lpstr>PowerPoint-bemutató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Szilvia Horváthné Szendrei</cp:lastModifiedBy>
  <cp:revision>258</cp:revision>
  <dcterms:created xsi:type="dcterms:W3CDTF">2014-03-03T11:13:53Z</dcterms:created>
  <dcterms:modified xsi:type="dcterms:W3CDTF">2018-05-13T15:18:30Z</dcterms:modified>
</cp:coreProperties>
</file>