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256" r:id="rId2"/>
    <p:sldId id="257" r:id="rId3"/>
    <p:sldId id="266" r:id="rId4"/>
    <p:sldId id="306" r:id="rId5"/>
    <p:sldId id="307" r:id="rId6"/>
    <p:sldId id="308" r:id="rId7"/>
    <p:sldId id="309" r:id="rId8"/>
    <p:sldId id="312" r:id="rId9"/>
    <p:sldId id="310" r:id="rId10"/>
    <p:sldId id="313" r:id="rId11"/>
    <p:sldId id="314" r:id="rId12"/>
    <p:sldId id="315" r:id="rId13"/>
    <p:sldId id="316" r:id="rId14"/>
    <p:sldId id="317" r:id="rId15"/>
    <p:sldId id="318" r:id="rId16"/>
    <p:sldId id="319" r:id="rId17"/>
    <p:sldId id="320" r:id="rId18"/>
    <p:sldId id="322" r:id="rId19"/>
    <p:sldId id="323" r:id="rId20"/>
    <p:sldId id="324" r:id="rId21"/>
    <p:sldId id="325" r:id="rId22"/>
    <p:sldId id="326" r:id="rId23"/>
    <p:sldId id="349" r:id="rId24"/>
    <p:sldId id="348" r:id="rId25"/>
    <p:sldId id="272" r:id="rId26"/>
    <p:sldId id="273" r:id="rId27"/>
    <p:sldId id="274" r:id="rId28"/>
    <p:sldId id="275" r:id="rId29"/>
    <p:sldId id="276" r:id="rId30"/>
    <p:sldId id="277" r:id="rId31"/>
    <p:sldId id="278" r:id="rId32"/>
    <p:sldId id="280" r:id="rId33"/>
    <p:sldId id="281" r:id="rId34"/>
    <p:sldId id="282" r:id="rId35"/>
    <p:sldId id="284" r:id="rId36"/>
    <p:sldId id="285" r:id="rId37"/>
    <p:sldId id="347" r:id="rId38"/>
    <p:sldId id="286" r:id="rId39"/>
    <p:sldId id="287" r:id="rId40"/>
    <p:sldId id="288" r:id="rId41"/>
    <p:sldId id="289" r:id="rId42"/>
    <p:sldId id="327" r:id="rId43"/>
    <p:sldId id="328" r:id="rId44"/>
    <p:sldId id="329" r:id="rId45"/>
    <p:sldId id="331" r:id="rId46"/>
    <p:sldId id="332" r:id="rId47"/>
    <p:sldId id="333" r:id="rId48"/>
    <p:sldId id="334" r:id="rId49"/>
    <p:sldId id="335" r:id="rId50"/>
    <p:sldId id="336" r:id="rId51"/>
    <p:sldId id="351" r:id="rId52"/>
    <p:sldId id="337" r:id="rId53"/>
    <p:sldId id="338" r:id="rId54"/>
    <p:sldId id="339" r:id="rId55"/>
    <p:sldId id="340" r:id="rId56"/>
    <p:sldId id="341" r:id="rId57"/>
    <p:sldId id="342" r:id="rId58"/>
    <p:sldId id="343" r:id="rId59"/>
    <p:sldId id="344" r:id="rId60"/>
    <p:sldId id="345" r:id="rId61"/>
    <p:sldId id="346" r:id="rId62"/>
    <p:sldId id="350" r:id="rId63"/>
    <p:sldId id="352" r:id="rId64"/>
    <p:sldId id="354" r:id="rId65"/>
    <p:sldId id="353" r:id="rId66"/>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10" d="100"/>
          <a:sy n="110" d="100"/>
        </p:scale>
        <p:origin x="-1644" y="-348"/>
      </p:cViewPr>
      <p:guideLst>
        <p:guide orient="horz" pos="2160"/>
        <p:guide pos="2880"/>
      </p:guideLst>
    </p:cSldViewPr>
  </p:slideViewPr>
  <p:outlineViewPr>
    <p:cViewPr>
      <p:scale>
        <a:sx n="33" d="100"/>
        <a:sy n="33" d="100"/>
      </p:scale>
      <p:origin x="48" y="127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EA2BBBF-01A8-4C11-B672-DC4DE13AAE6A}" type="datetimeFigureOut">
              <a:rPr lang="hu-HU" smtClean="0"/>
              <a:pPr/>
              <a:t>2018.06.05</a:t>
            </a:fld>
            <a:endParaRPr lang="hu-HU"/>
          </a:p>
        </p:txBody>
      </p:sp>
      <p:sp>
        <p:nvSpPr>
          <p:cNvPr id="4" name="Élőláb hely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EBC6CBF-2AAE-4057-B449-9B7564013B9B}" type="slidenum">
              <a:rPr lang="hu-HU" smtClean="0"/>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CED99B-D763-442A-8A07-23C1D41A033C}" type="datetimeFigureOut">
              <a:rPr lang="hu-HU" smtClean="0"/>
              <a:pPr/>
              <a:t>2018.06.05</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4CD6A64-9A59-4893-985C-6EC342E89461}"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D4CD6A64-9A59-4893-985C-6EC342E89461}" type="slidenum">
              <a:rPr lang="hu-HU" smtClean="0"/>
              <a:pPr/>
              <a:t>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4CD6A64-9A59-4893-985C-6EC342E89461}" type="slidenum">
              <a:rPr lang="hu-HU" smtClean="0"/>
              <a:pPr/>
              <a:t>49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4802503-BDB4-441C-ADDE-EF7C14B0F290}" type="datetimeFigureOut">
              <a:rPr lang="hu-HU" smtClean="0"/>
              <a:pPr/>
              <a:t>2018.06.05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999861E-A59C-4DC8-8DD6-E1FFE139665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02503-BDB4-441C-ADDE-EF7C14B0F290}" type="datetimeFigureOut">
              <a:rPr lang="hu-HU" smtClean="0"/>
              <a:pPr/>
              <a:t>2018.06.05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861E-A59C-4DC8-8DD6-E1FFE139665E}"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pr.nebih.gov.hu/ng/meghatalmazasok" TargetMode="External"/><Relationship Id="rId2" Type="http://schemas.openxmlformats.org/officeDocument/2006/relationships/hyperlink" Target="https://upr.nebih.gov.hu/ng/ugykatalogus" TargetMode="External"/><Relationship Id="rId1" Type="http://schemas.openxmlformats.org/officeDocument/2006/relationships/slideLayout" Target="../slideLayouts/slideLayout7.xml"/><Relationship Id="rId5" Type="http://schemas.openxmlformats.org/officeDocument/2006/relationships/hyperlink" Target="https://upr.nebih.gov.hu/ng/dokumentumok" TargetMode="External"/><Relationship Id="rId4" Type="http://schemas.openxmlformats.org/officeDocument/2006/relationships/hyperlink" Target="https://upr.nebih.gov.hu/ng/partn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papir.gov.h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uj.jogtar.hu/" TargetMode="External"/><Relationship Id="rId2" Type="http://schemas.openxmlformats.org/officeDocument/2006/relationships/hyperlink" Target="http://portal.nebih.gov.h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052736"/>
            <a:ext cx="7772400" cy="3744416"/>
          </a:xfrm>
        </p:spPr>
        <p:txBody>
          <a:bodyPr>
            <a:normAutofit/>
          </a:bodyPr>
          <a:lstStyle/>
          <a:p>
            <a:r>
              <a:rPr lang="hu-HU" sz="2800" b="1" dirty="0" smtClean="0">
                <a:cs typeface="Times New Roman" pitchFamily="18" charset="0"/>
              </a:rPr>
              <a:t>A 2018. évi jogszabályi és eljárási változások az élelmiszerlánc-felügyeleti hatóságnál, kiemelt tekintettel az elektronikus ügyintézésre </a:t>
            </a:r>
            <a:br>
              <a:rPr lang="hu-HU" sz="2800" b="1" dirty="0" smtClean="0">
                <a:cs typeface="Times New Roman" pitchFamily="18" charset="0"/>
              </a:rPr>
            </a:br>
            <a:r>
              <a:rPr lang="hu-HU" sz="2800" b="1" dirty="0" smtClean="0">
                <a:cs typeface="Times New Roman" pitchFamily="18" charset="0"/>
              </a:rPr>
              <a:t/>
            </a:r>
            <a:br>
              <a:rPr lang="hu-HU" sz="2800" b="1" dirty="0" smtClean="0">
                <a:cs typeface="Times New Roman" pitchFamily="18" charset="0"/>
              </a:rPr>
            </a:br>
            <a:r>
              <a:rPr lang="hu-HU" sz="2800" b="1" dirty="0" smtClean="0">
                <a:cs typeface="Times New Roman" pitchFamily="18" charset="0"/>
              </a:rPr>
              <a:t>2018. május 28. </a:t>
            </a:r>
            <a:br>
              <a:rPr lang="hu-HU" sz="2800" b="1" dirty="0" smtClean="0">
                <a:cs typeface="Times New Roman" pitchFamily="18" charset="0"/>
              </a:rPr>
            </a:br>
            <a:r>
              <a:rPr lang="hu-HU" sz="2800" b="1" dirty="0" smtClean="0">
                <a:cs typeface="Times New Roman" pitchFamily="18" charset="0"/>
              </a:rPr>
              <a:t/>
            </a:r>
            <a:br>
              <a:rPr lang="hu-HU" sz="2800" b="1" dirty="0" smtClean="0">
                <a:cs typeface="Times New Roman" pitchFamily="18" charset="0"/>
              </a:rPr>
            </a:br>
            <a:r>
              <a:rPr lang="hu-HU" sz="2800" b="1" i="1" dirty="0" smtClean="0"/>
              <a:t> </a:t>
            </a:r>
            <a:r>
              <a:rPr lang="hu-HU" sz="1300" b="1" i="1" dirty="0" smtClean="0"/>
              <a:t>Borsod Abaúj-Zemplén Megyei Kereskedelmi és Iparkamara</a:t>
            </a:r>
            <a:r>
              <a:rPr lang="hu-HU" sz="1300" dirty="0" smtClean="0"/>
              <a:t/>
            </a:r>
            <a:br>
              <a:rPr lang="hu-HU" sz="1300" dirty="0" smtClean="0"/>
            </a:br>
            <a:endParaRPr lang="hu-HU" sz="1300" b="1" dirty="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Függő hatályú döntés </a:t>
            </a:r>
            <a:r>
              <a:rPr lang="hu-HU" b="1" dirty="0" err="1" smtClean="0"/>
              <a:t>Ákr</a:t>
            </a:r>
            <a:r>
              <a:rPr lang="hu-HU" b="1" dirty="0" smtClean="0"/>
              <a:t>. 43. § (2)</a:t>
            </a:r>
            <a:endParaRPr lang="hu-HU" b="1" dirty="0"/>
          </a:p>
        </p:txBody>
      </p:sp>
      <p:sp>
        <p:nvSpPr>
          <p:cNvPr id="3" name="Tartalom helye 2"/>
          <p:cNvSpPr>
            <a:spLocks noGrp="1"/>
          </p:cNvSpPr>
          <p:nvPr>
            <p:ph idx="1"/>
          </p:nvPr>
        </p:nvSpPr>
        <p:spPr/>
        <p:txBody>
          <a:bodyPr>
            <a:noAutofit/>
          </a:bodyPr>
          <a:lstStyle/>
          <a:p>
            <a:pPr algn="just">
              <a:buNone/>
            </a:pPr>
            <a:endParaRPr lang="hu-HU" sz="2400" dirty="0" smtClean="0"/>
          </a:p>
          <a:p>
            <a:pPr algn="just"/>
            <a:r>
              <a:rPr lang="hu-HU" sz="2400" dirty="0" smtClean="0"/>
              <a:t>Amennyiben a hatóság határidőben nem hoz függő hatályú döntést, az ügyintézési határidőt túllépi − és függő hatályú döntés meghozatalának nem volt helye vagy- az automatikus döntéshozatal, vagy a sommás eljárás szabályait indokolatlanul mellőzi az </a:t>
            </a:r>
            <a:r>
              <a:rPr lang="hu-HU" sz="2400" u="sng" dirty="0" smtClean="0"/>
              <a:t>eljárás lefolytatásáért illetéknek vagy díjnak megfelelő összeget, ennek hiányában tízezer forintot megfizet a kérelmező ügyfélnek</a:t>
            </a:r>
            <a:r>
              <a:rPr lang="hu-HU" sz="2400" dirty="0" smtClean="0"/>
              <a:t>, aki mentesül az eljárási költségek megfizetése alól is.</a:t>
            </a:r>
          </a:p>
          <a:p>
            <a:pPr algn="just"/>
            <a:endParaRPr lang="hu-H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Hatósági ellenőrzés </a:t>
            </a:r>
            <a:r>
              <a:rPr lang="hu-HU" b="1" dirty="0" err="1" smtClean="0"/>
              <a:t>Ákr</a:t>
            </a:r>
            <a:r>
              <a:rPr lang="hu-HU" b="1" dirty="0" smtClean="0"/>
              <a:t>. 98. §-102. §</a:t>
            </a:r>
            <a:endParaRPr lang="hu-HU" b="1" dirty="0"/>
          </a:p>
        </p:txBody>
      </p:sp>
      <p:sp>
        <p:nvSpPr>
          <p:cNvPr id="3" name="Tartalom helye 2"/>
          <p:cNvSpPr>
            <a:spLocks noGrp="1"/>
          </p:cNvSpPr>
          <p:nvPr>
            <p:ph idx="1"/>
          </p:nvPr>
        </p:nvSpPr>
        <p:spPr/>
        <p:txBody>
          <a:bodyPr>
            <a:normAutofit fontScale="70000" lnSpcReduction="20000"/>
          </a:bodyPr>
          <a:lstStyle/>
          <a:p>
            <a:pPr>
              <a:buNone/>
            </a:pPr>
            <a:endParaRPr lang="hu-HU" sz="2400" dirty="0" smtClean="0"/>
          </a:p>
          <a:p>
            <a:pPr algn="just">
              <a:buNone/>
            </a:pPr>
            <a:r>
              <a:rPr lang="hu-HU" sz="2400" b="1" dirty="0" smtClean="0"/>
              <a:t>	</a:t>
            </a:r>
            <a:r>
              <a:rPr lang="hu-HU" sz="2600" b="1" dirty="0" smtClean="0"/>
              <a:t>Tárgya: </a:t>
            </a:r>
          </a:p>
          <a:p>
            <a:pPr algn="just">
              <a:buNone/>
            </a:pPr>
            <a:r>
              <a:rPr lang="hu-HU" sz="2600" dirty="0" smtClean="0"/>
              <a:t>	Jogszabályban foglalt rendelkezések betartása vagy végrehajtható döntésben meghatározott kötelezettség és előírás </a:t>
            </a:r>
            <a:r>
              <a:rPr lang="hu-HU" sz="2600" b="1" dirty="0" smtClean="0"/>
              <a:t>érvényesülésének vizsgálata. </a:t>
            </a:r>
          </a:p>
          <a:p>
            <a:pPr algn="just">
              <a:buNone/>
            </a:pPr>
            <a:endParaRPr lang="hu-HU" sz="2600" dirty="0" smtClean="0"/>
          </a:p>
          <a:p>
            <a:pPr algn="just">
              <a:buNone/>
            </a:pPr>
            <a:r>
              <a:rPr lang="hu-HU" sz="2600" b="1" dirty="0" smtClean="0"/>
              <a:t>	Célja: </a:t>
            </a:r>
          </a:p>
          <a:p>
            <a:pPr algn="just">
              <a:buNone/>
            </a:pPr>
            <a:r>
              <a:rPr lang="hu-HU" sz="2600" dirty="0" smtClean="0"/>
              <a:t>	Jogszabályokban foglalt rendelkezések betartásának, valamint a végrehajtható döntésben foglaltak </a:t>
            </a:r>
            <a:r>
              <a:rPr lang="hu-HU" sz="2600" b="1" dirty="0" smtClean="0"/>
              <a:t>teljesítésének ellenőrzése</a:t>
            </a:r>
            <a:r>
              <a:rPr lang="hu-HU" sz="2600" dirty="0" smtClean="0"/>
              <a:t>. </a:t>
            </a:r>
          </a:p>
          <a:p>
            <a:pPr algn="just">
              <a:buNone/>
            </a:pPr>
            <a:endParaRPr lang="hu-HU" sz="2600" dirty="0" smtClean="0"/>
          </a:p>
          <a:p>
            <a:pPr algn="just">
              <a:buNone/>
            </a:pPr>
            <a:r>
              <a:rPr lang="hu-HU" sz="2600" b="1" dirty="0" smtClean="0"/>
              <a:t>	Fogalma: </a:t>
            </a:r>
          </a:p>
          <a:p>
            <a:pPr algn="just">
              <a:buNone/>
            </a:pPr>
            <a:r>
              <a:rPr lang="hu-HU" sz="2600" dirty="0" smtClean="0"/>
              <a:t>	</a:t>
            </a:r>
            <a:r>
              <a:rPr lang="hu-HU" sz="2600" u="sng" dirty="0" smtClean="0"/>
              <a:t>Közigazgatási </a:t>
            </a:r>
            <a:r>
              <a:rPr lang="hu-HU" sz="2600" b="1" u="sng" dirty="0" smtClean="0"/>
              <a:t>hatósági ügynek nem </a:t>
            </a:r>
            <a:r>
              <a:rPr lang="hu-HU" sz="2600" u="sng" dirty="0" smtClean="0"/>
              <a:t>minősülő hatósági ellenőrzési jogviszonyt létrehozó, </a:t>
            </a:r>
            <a:r>
              <a:rPr lang="hu-HU" sz="2600" b="1" u="sng" dirty="0" smtClean="0"/>
              <a:t>sajátos hatósági tevékenység</a:t>
            </a:r>
            <a:r>
              <a:rPr lang="hu-HU" sz="2600" dirty="0" smtClean="0"/>
              <a:t>, elkülönült hatósági cselekménysor, ahol az ellenőrzés eredményeként megállapított jogsértés tárgyában a jogkövetkezmény-alkalmazás nem egy egységes eljárásban történik, az eljárás nem formalizált hatósági határozattal, hanem a jogsértéssel vagy annak hiányával összefüggő ténymegállapítással, esetlegesen más hatósági vagy egyéb eljárás kezdeményezésével zárul. </a:t>
            </a:r>
            <a:endParaRPr lang="hu-HU"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Hatósági ellenőrzés helye szerepe</a:t>
            </a:r>
            <a:endParaRPr lang="hu-HU"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43233"/>
            <a:ext cx="8229600" cy="4439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Hatósági ellenőrzés  </a:t>
            </a:r>
            <a:endParaRPr lang="hu-HU" b="1" dirty="0"/>
          </a:p>
        </p:txBody>
      </p:sp>
      <p:sp>
        <p:nvSpPr>
          <p:cNvPr id="3" name="Tartalom helye 2"/>
          <p:cNvSpPr>
            <a:spLocks noGrp="1"/>
          </p:cNvSpPr>
          <p:nvPr>
            <p:ph idx="1"/>
          </p:nvPr>
        </p:nvSpPr>
        <p:spPr/>
        <p:txBody>
          <a:bodyPr>
            <a:normAutofit lnSpcReduction="10000"/>
          </a:bodyPr>
          <a:lstStyle/>
          <a:p>
            <a:pPr>
              <a:buNone/>
            </a:pPr>
            <a:r>
              <a:rPr lang="hu-HU" b="1" dirty="0" smtClean="0"/>
              <a:t>Lehetséges előnyei: </a:t>
            </a:r>
          </a:p>
          <a:p>
            <a:pPr>
              <a:buNone/>
            </a:pPr>
            <a:endParaRPr lang="hu-HU" b="1" dirty="0" smtClean="0"/>
          </a:p>
          <a:p>
            <a:r>
              <a:rPr lang="hu-HU" dirty="0" smtClean="0"/>
              <a:t>a hatóságok előtt eddig rejtve maradt </a:t>
            </a:r>
            <a:r>
              <a:rPr lang="hu-HU" u="sng" dirty="0" smtClean="0"/>
              <a:t>jogsértések feltárása</a:t>
            </a:r>
            <a:r>
              <a:rPr lang="hu-HU" dirty="0" smtClean="0"/>
              <a:t>, </a:t>
            </a:r>
          </a:p>
          <a:p>
            <a:pPr>
              <a:buNone/>
            </a:pPr>
            <a:endParaRPr lang="hu-HU" dirty="0" smtClean="0"/>
          </a:p>
          <a:p>
            <a:r>
              <a:rPr lang="hu-HU" dirty="0" smtClean="0"/>
              <a:t> </a:t>
            </a:r>
            <a:r>
              <a:rPr lang="hu-HU" u="sng" dirty="0" smtClean="0"/>
              <a:t>prevenciós funkció </a:t>
            </a:r>
            <a:r>
              <a:rPr lang="hu-HU" dirty="0" smtClean="0"/>
              <a:t>(szankciók elkerülése),</a:t>
            </a:r>
          </a:p>
          <a:p>
            <a:pPr>
              <a:buNone/>
            </a:pPr>
            <a:endParaRPr lang="hu-HU" dirty="0" smtClean="0"/>
          </a:p>
          <a:p>
            <a:r>
              <a:rPr lang="hu-HU" dirty="0" smtClean="0"/>
              <a:t> </a:t>
            </a:r>
            <a:r>
              <a:rPr lang="hu-HU" u="sng" dirty="0" smtClean="0"/>
              <a:t>önkéntes, jogkövető magatartásra ösztönzés. </a:t>
            </a:r>
          </a:p>
          <a:p>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16632"/>
            <a:ext cx="8229600" cy="1143000"/>
          </a:xfrm>
        </p:spPr>
        <p:txBody>
          <a:bodyPr>
            <a:normAutofit/>
          </a:bodyPr>
          <a:lstStyle/>
          <a:p>
            <a:r>
              <a:rPr lang="hu-HU" sz="2800" b="1" dirty="0" smtClean="0"/>
              <a:t>Folyamatmodell</a:t>
            </a:r>
            <a:endParaRPr lang="hu-HU" sz="28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1124744"/>
            <a:ext cx="7632848" cy="5001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smtClean="0"/>
              <a:t>Folyamatmodell</a:t>
            </a:r>
            <a:endParaRPr lang="hu-HU"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51874" y="1600200"/>
            <a:ext cx="784025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Ellenőrzési terv</a:t>
            </a:r>
            <a:endParaRPr lang="hu-HU" b="1" dirty="0"/>
          </a:p>
        </p:txBody>
      </p:sp>
      <p:sp>
        <p:nvSpPr>
          <p:cNvPr id="3" name="Tartalom helye 2"/>
          <p:cNvSpPr>
            <a:spLocks noGrp="1"/>
          </p:cNvSpPr>
          <p:nvPr>
            <p:ph idx="1"/>
          </p:nvPr>
        </p:nvSpPr>
        <p:spPr>
          <a:xfrm>
            <a:off x="457200" y="1600200"/>
            <a:ext cx="8229600" cy="4853136"/>
          </a:xfrm>
        </p:spPr>
        <p:txBody>
          <a:bodyPr>
            <a:normAutofit fontScale="70000" lnSpcReduction="20000"/>
          </a:bodyPr>
          <a:lstStyle/>
          <a:p>
            <a:pPr>
              <a:buNone/>
            </a:pPr>
            <a:endParaRPr lang="hu-HU" dirty="0" smtClean="0"/>
          </a:p>
          <a:p>
            <a:pPr algn="just"/>
            <a:r>
              <a:rPr lang="hu-HU" b="1" dirty="0" smtClean="0"/>
              <a:t>Ellenőrzési terv fogalma: </a:t>
            </a:r>
            <a:r>
              <a:rPr lang="hu-HU" dirty="0" smtClean="0"/>
              <a:t>Az ellenőrzés </a:t>
            </a:r>
            <a:r>
              <a:rPr lang="hu-HU" u="sng" dirty="0" smtClean="0"/>
              <a:t>irányát és célját </a:t>
            </a:r>
            <a:r>
              <a:rPr lang="hu-HU" dirty="0" smtClean="0"/>
              <a:t>meghatározó, </a:t>
            </a:r>
            <a:r>
              <a:rPr lang="hu-HU" u="sng" dirty="0" smtClean="0"/>
              <a:t>jellemzően kockázatelemzésre épülő, jogszabály alapján kibocsátott normatív jellegű dokumentum</a:t>
            </a:r>
            <a:r>
              <a:rPr lang="hu-HU" dirty="0" smtClean="0"/>
              <a:t>, amely éves bontásban tartalmazza, az adott időszakban ellenőrizendő feladatokat, azok ütemezését, eszközét és szempontrendszerét, valamint az ellenőrzöttek körét. </a:t>
            </a:r>
          </a:p>
          <a:p>
            <a:pPr algn="just"/>
            <a:r>
              <a:rPr lang="hu-HU" dirty="0" smtClean="0"/>
              <a:t>Az ellenőrzési tervben foglaltak alapján a hatósági ellenőrzést </a:t>
            </a:r>
            <a:r>
              <a:rPr lang="hu-HU" u="sng" dirty="0" smtClean="0"/>
              <a:t>kötelező megindítani és lefolytatni</a:t>
            </a:r>
            <a:r>
              <a:rPr lang="hu-HU" dirty="0" smtClean="0"/>
              <a:t>.</a:t>
            </a:r>
          </a:p>
          <a:p>
            <a:pPr algn="just"/>
            <a:r>
              <a:rPr lang="hu-HU" dirty="0" smtClean="0"/>
              <a:t>Az ellenőrzés fajtái</a:t>
            </a:r>
            <a:r>
              <a:rPr lang="hu-HU" b="1" dirty="0" smtClean="0"/>
              <a:t>: </a:t>
            </a:r>
            <a:r>
              <a:rPr lang="hu-HU" dirty="0" smtClean="0"/>
              <a:t>Célellenőrzés, utóellenőrzés, témaellenőrzés, átfogó ellenőrzés, eseti ellenőrzés, ismétlődő ellenőrzés, folyamatos ellenőrzés. </a:t>
            </a:r>
          </a:p>
          <a:p>
            <a:pPr algn="just"/>
            <a:r>
              <a:rPr lang="hu-HU" dirty="0" smtClean="0"/>
              <a:t>Megállapításait ellenőrzési jelentés tartalmazza.</a:t>
            </a:r>
          </a:p>
          <a:p>
            <a:pPr algn="just"/>
            <a:r>
              <a:rPr lang="hu-HU" dirty="0" smtClean="0"/>
              <a:t>A törvény nem tartalmazza sem az ellenőrzési tervre és jelentésre, sem az ellenőrzés eszközeire vonatkozó rendelkezéseket. </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Ellenőrzés lefolytatása kérelemre </a:t>
            </a:r>
            <a:br>
              <a:rPr lang="hu-HU" b="1" dirty="0" smtClean="0"/>
            </a:br>
            <a:r>
              <a:rPr lang="hu-HU" b="1" dirty="0" err="1" smtClean="0"/>
              <a:t>Ákr</a:t>
            </a:r>
            <a:r>
              <a:rPr lang="hu-HU" b="1" dirty="0" smtClean="0"/>
              <a:t>. 100. § (2)</a:t>
            </a:r>
            <a:endParaRPr lang="hu-HU" b="1" dirty="0"/>
          </a:p>
        </p:txBody>
      </p:sp>
      <p:sp>
        <p:nvSpPr>
          <p:cNvPr id="3" name="Tartalom helye 2"/>
          <p:cNvSpPr>
            <a:spLocks noGrp="1"/>
          </p:cNvSpPr>
          <p:nvPr>
            <p:ph idx="1"/>
          </p:nvPr>
        </p:nvSpPr>
        <p:spPr/>
        <p:txBody>
          <a:bodyPr>
            <a:normAutofit fontScale="77500" lnSpcReduction="20000"/>
          </a:bodyPr>
          <a:lstStyle/>
          <a:p>
            <a:pPr>
              <a:buNone/>
            </a:pPr>
            <a:endParaRPr lang="hu-HU" dirty="0" smtClean="0"/>
          </a:p>
          <a:p>
            <a:pPr algn="just">
              <a:buNone/>
            </a:pPr>
            <a:r>
              <a:rPr lang="hu-HU" dirty="0" smtClean="0"/>
              <a:t>Hatósági ellenőrzését az </a:t>
            </a:r>
            <a:r>
              <a:rPr lang="hu-HU" b="1" dirty="0" smtClean="0"/>
              <a:t>ügyfél is kérheti</a:t>
            </a:r>
            <a:r>
              <a:rPr lang="hu-HU" dirty="0" smtClean="0"/>
              <a:t>, </a:t>
            </a:r>
            <a:r>
              <a:rPr lang="hu-HU" b="1" u="sng" dirty="0" smtClean="0"/>
              <a:t>kivéve</a:t>
            </a:r>
            <a:r>
              <a:rPr lang="hu-HU" dirty="0" smtClean="0"/>
              <a:t>, ha</a:t>
            </a:r>
          </a:p>
          <a:p>
            <a:pPr algn="just">
              <a:buNone/>
            </a:pPr>
            <a:r>
              <a:rPr lang="hu-HU" i="1" dirty="0" smtClean="0"/>
              <a:t>a) </a:t>
            </a:r>
            <a:r>
              <a:rPr lang="hu-HU" dirty="0" err="1" smtClean="0"/>
              <a:t>a</a:t>
            </a:r>
            <a:r>
              <a:rPr lang="hu-HU" dirty="0" smtClean="0"/>
              <a:t> kérelem benyújtásának időpontjában a hatóság előtt arra vonatkozóan hatósági ellenőrzés, vagy az </a:t>
            </a:r>
          </a:p>
          <a:p>
            <a:pPr algn="just">
              <a:buNone/>
            </a:pPr>
            <a:r>
              <a:rPr lang="hu-HU" dirty="0" smtClean="0"/>
              <a:t>	alapján eljárás van folyamatban,</a:t>
            </a:r>
          </a:p>
          <a:p>
            <a:pPr algn="just">
              <a:buNone/>
            </a:pPr>
            <a:r>
              <a:rPr lang="hu-HU" i="1" dirty="0" smtClean="0"/>
              <a:t>b) </a:t>
            </a:r>
            <a:r>
              <a:rPr lang="hu-HU" dirty="0" smtClean="0"/>
              <a:t>a hatóság az ügyfélnél egyébként folyamatosan lát el ellenőrzési feladatot,</a:t>
            </a:r>
          </a:p>
          <a:p>
            <a:pPr algn="just">
              <a:buNone/>
            </a:pPr>
            <a:r>
              <a:rPr lang="hu-HU" i="1" dirty="0" smtClean="0"/>
              <a:t>c) </a:t>
            </a:r>
            <a:r>
              <a:rPr lang="hu-HU" dirty="0" smtClean="0"/>
              <a:t>törvény kizárja, vagy</a:t>
            </a:r>
          </a:p>
          <a:p>
            <a:pPr algn="just">
              <a:buNone/>
            </a:pPr>
            <a:r>
              <a:rPr lang="hu-HU" i="1" dirty="0" smtClean="0"/>
              <a:t>d) </a:t>
            </a:r>
            <a:r>
              <a:rPr lang="hu-HU" dirty="0" smtClean="0"/>
              <a:t>a hatóság ugyanazon ügyfél kérelmére az újabb kérelem benyújtását megelőző egy éven belül lefolytatott ellenőrzése során jogsértést nem tárt fel, kivéve, ha a kérelem benyújtására az ellenőrzés lefolytatását követően felmerült ok vagy körülmény miatt kerül sor.</a:t>
            </a:r>
          </a:p>
          <a:p>
            <a:pPr>
              <a:buNone/>
            </a:pPr>
            <a:endParaRPr lang="hu-HU" dirty="0" smtClean="0"/>
          </a:p>
          <a:p>
            <a:pPr>
              <a:buNone/>
            </a:pPr>
            <a:endParaRPr lang="hu-HU" dirty="0" smtClean="0"/>
          </a:p>
          <a:p>
            <a:endParaRPr lang="hu-H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Jogok , kötelezettségek</a:t>
            </a:r>
            <a:endParaRPr lang="hu-HU" b="1" dirty="0"/>
          </a:p>
        </p:txBody>
      </p:sp>
      <p:sp>
        <p:nvSpPr>
          <p:cNvPr id="3" name="Szöveg helye 2"/>
          <p:cNvSpPr>
            <a:spLocks noGrp="1"/>
          </p:cNvSpPr>
          <p:nvPr>
            <p:ph type="body" idx="1"/>
          </p:nvPr>
        </p:nvSpPr>
        <p:spPr>
          <a:xfrm>
            <a:off x="0" y="1484784"/>
            <a:ext cx="4283968" cy="741759"/>
          </a:xfrm>
        </p:spPr>
        <p:txBody>
          <a:bodyPr>
            <a:noAutofit/>
          </a:bodyPr>
          <a:lstStyle/>
          <a:p>
            <a:pPr algn="ctr"/>
            <a:r>
              <a:rPr lang="hu-HU" sz="2000" dirty="0" smtClean="0"/>
              <a:t>A hatósági ellenőrzés alá vont személyek, szervezet(</a:t>
            </a:r>
            <a:r>
              <a:rPr lang="hu-HU" sz="2000" dirty="0" err="1" smtClean="0"/>
              <a:t>ek</a:t>
            </a:r>
            <a:r>
              <a:rPr lang="hu-HU" sz="2000" dirty="0" smtClean="0"/>
              <a:t>) </a:t>
            </a:r>
            <a:r>
              <a:rPr lang="hu-HU" sz="2000" u="sng" dirty="0" smtClean="0"/>
              <a:t>jogai:</a:t>
            </a:r>
            <a:endParaRPr lang="hu-HU" sz="2000" u="sng" dirty="0"/>
          </a:p>
        </p:txBody>
      </p:sp>
      <p:sp>
        <p:nvSpPr>
          <p:cNvPr id="4" name="Tartalom helye 3"/>
          <p:cNvSpPr>
            <a:spLocks noGrp="1"/>
          </p:cNvSpPr>
          <p:nvPr>
            <p:ph sz="half" idx="2"/>
          </p:nvPr>
        </p:nvSpPr>
        <p:spPr>
          <a:xfrm>
            <a:off x="457200" y="2174874"/>
            <a:ext cx="4040188" cy="4494486"/>
          </a:xfrm>
        </p:spPr>
        <p:txBody>
          <a:bodyPr>
            <a:normAutofit fontScale="62500" lnSpcReduction="20000"/>
          </a:bodyPr>
          <a:lstStyle/>
          <a:p>
            <a:pPr>
              <a:buNone/>
            </a:pPr>
            <a:endParaRPr lang="hu-HU" dirty="0" smtClean="0"/>
          </a:p>
          <a:p>
            <a:pPr>
              <a:buNone/>
            </a:pPr>
            <a:r>
              <a:rPr lang="hu-HU" sz="2600" dirty="0" smtClean="0"/>
              <a:t>•	Törvény előtti egyenlőség; </a:t>
            </a:r>
          </a:p>
          <a:p>
            <a:pPr>
              <a:buNone/>
            </a:pPr>
            <a:r>
              <a:rPr lang="hu-HU" sz="2600" dirty="0" smtClean="0"/>
              <a:t>•	tisztességes ügyintézéshez való jog; </a:t>
            </a:r>
          </a:p>
          <a:p>
            <a:pPr>
              <a:buNone/>
            </a:pPr>
            <a:r>
              <a:rPr lang="hu-HU" sz="2600" dirty="0" smtClean="0"/>
              <a:t>•	irat betekintési jog; </a:t>
            </a:r>
          </a:p>
          <a:p>
            <a:pPr>
              <a:buNone/>
            </a:pPr>
            <a:r>
              <a:rPr lang="hu-HU" sz="2600" dirty="0" smtClean="0"/>
              <a:t>•	nyilatkozattételi jog; </a:t>
            </a:r>
          </a:p>
          <a:p>
            <a:pPr>
              <a:buNone/>
            </a:pPr>
            <a:r>
              <a:rPr lang="hu-HU" sz="2600" dirty="0" smtClean="0"/>
              <a:t>•	tájékoztatáshoz való jog; </a:t>
            </a:r>
          </a:p>
          <a:p>
            <a:pPr>
              <a:buNone/>
            </a:pPr>
            <a:r>
              <a:rPr lang="hu-HU" sz="2600" dirty="0" smtClean="0"/>
              <a:t>•	személyes adatok védelméhez való jog; </a:t>
            </a:r>
          </a:p>
          <a:p>
            <a:pPr>
              <a:buNone/>
            </a:pPr>
            <a:r>
              <a:rPr lang="hu-HU" sz="2600" dirty="0" smtClean="0"/>
              <a:t>•	anyanyelv használatának joga; </a:t>
            </a:r>
          </a:p>
          <a:p>
            <a:pPr>
              <a:buNone/>
            </a:pPr>
            <a:r>
              <a:rPr lang="hu-HU" sz="2600" dirty="0" smtClean="0"/>
              <a:t>•	jogorvoslathoz való jog ;</a:t>
            </a:r>
          </a:p>
          <a:p>
            <a:r>
              <a:rPr lang="hu-HU" sz="2600" dirty="0" smtClean="0"/>
              <a:t>jogaik és jogos érdekeik védelme;</a:t>
            </a:r>
          </a:p>
          <a:p>
            <a:r>
              <a:rPr lang="hu-HU" sz="2600" dirty="0" smtClean="0"/>
              <a:t>jóhiszeműen szerzett és gyakorolt jogaik védelme;</a:t>
            </a:r>
          </a:p>
          <a:p>
            <a:r>
              <a:rPr lang="hu-HU" sz="2600" dirty="0" smtClean="0"/>
              <a:t>a jogszabályokban meghatározott határidőben hozott döntéshez való jog;</a:t>
            </a:r>
          </a:p>
          <a:p>
            <a:r>
              <a:rPr lang="hu-HU" sz="2600" dirty="0" smtClean="0"/>
              <a:t>indokolatlan megkülönböztetés és részrehajlás nélküli eljáráshoz való jog; </a:t>
            </a:r>
          </a:p>
          <a:p>
            <a:r>
              <a:rPr lang="hu-HU" sz="2600" dirty="0" smtClean="0"/>
              <a:t>kártérítéshez való jog. </a:t>
            </a:r>
          </a:p>
          <a:p>
            <a:pPr>
              <a:buNone/>
            </a:pPr>
            <a:r>
              <a:rPr lang="hu-HU" sz="2600" dirty="0" smtClean="0"/>
              <a:t> </a:t>
            </a:r>
            <a:endParaRPr lang="hu-HU" sz="1900" dirty="0" smtClean="0"/>
          </a:p>
          <a:p>
            <a:endParaRPr lang="hu-HU" dirty="0"/>
          </a:p>
        </p:txBody>
      </p:sp>
      <p:sp>
        <p:nvSpPr>
          <p:cNvPr id="5" name="Szöveg helye 4"/>
          <p:cNvSpPr>
            <a:spLocks noGrp="1"/>
          </p:cNvSpPr>
          <p:nvPr>
            <p:ph type="body" sz="quarter" idx="3"/>
          </p:nvPr>
        </p:nvSpPr>
        <p:spPr>
          <a:xfrm>
            <a:off x="4499992" y="1700808"/>
            <a:ext cx="4536504" cy="834107"/>
          </a:xfrm>
        </p:spPr>
        <p:txBody>
          <a:bodyPr>
            <a:normAutofit fontScale="85000" lnSpcReduction="10000"/>
          </a:bodyPr>
          <a:lstStyle/>
          <a:p>
            <a:pPr algn="ctr"/>
            <a:r>
              <a:rPr lang="hu-HU" dirty="0" smtClean="0"/>
              <a:t>A hatósági ellenőrzés alá vont személyek, szervezet(</a:t>
            </a:r>
            <a:r>
              <a:rPr lang="hu-HU" dirty="0" err="1" smtClean="0"/>
              <a:t>ek</a:t>
            </a:r>
            <a:r>
              <a:rPr lang="hu-HU" dirty="0" smtClean="0"/>
              <a:t>) </a:t>
            </a:r>
            <a:r>
              <a:rPr lang="hu-HU" u="sng" dirty="0" smtClean="0"/>
              <a:t>kötelezettségei:</a:t>
            </a:r>
          </a:p>
          <a:p>
            <a:pPr algn="ctr"/>
            <a:endParaRPr lang="hu-HU" dirty="0"/>
          </a:p>
        </p:txBody>
      </p:sp>
      <p:sp>
        <p:nvSpPr>
          <p:cNvPr id="6" name="Tartalom helye 5"/>
          <p:cNvSpPr>
            <a:spLocks noGrp="1"/>
          </p:cNvSpPr>
          <p:nvPr>
            <p:ph sz="quarter" idx="4"/>
          </p:nvPr>
        </p:nvSpPr>
        <p:spPr/>
        <p:txBody>
          <a:bodyPr>
            <a:normAutofit/>
          </a:bodyPr>
          <a:lstStyle/>
          <a:p>
            <a:endParaRPr lang="hu-HU" sz="1800" dirty="0" smtClean="0"/>
          </a:p>
          <a:p>
            <a:r>
              <a:rPr lang="hu-HU" sz="1600" dirty="0" smtClean="0"/>
              <a:t>a hatósági ellenőrzés során köteles jóhiszeműen eljárni; </a:t>
            </a:r>
          </a:p>
          <a:p>
            <a:pPr>
              <a:buNone/>
            </a:pPr>
            <a:r>
              <a:rPr lang="hu-HU" sz="1600" dirty="0" smtClean="0"/>
              <a:t>•	magatartása nem irányulhat a hatóság megtévesztésére a döntéshozatal indokolatlan késleltetésére (az ügyfél jóhiszeműségét az eljárásban vélelmezni kell, a rosszhiszeműség bizonyítása a hatóságot terheli).</a:t>
            </a:r>
          </a:p>
          <a:p>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Jogok , kötelezettségek</a:t>
            </a:r>
            <a:endParaRPr lang="hu-HU" b="1" dirty="0"/>
          </a:p>
        </p:txBody>
      </p:sp>
      <p:sp>
        <p:nvSpPr>
          <p:cNvPr id="3" name="Tartalom helye 2"/>
          <p:cNvSpPr>
            <a:spLocks noGrp="1"/>
          </p:cNvSpPr>
          <p:nvPr>
            <p:ph idx="1"/>
          </p:nvPr>
        </p:nvSpPr>
        <p:spPr/>
        <p:txBody>
          <a:bodyPr>
            <a:normAutofit fontScale="55000" lnSpcReduction="20000"/>
          </a:bodyPr>
          <a:lstStyle/>
          <a:p>
            <a:pPr>
              <a:buNone/>
            </a:pPr>
            <a:r>
              <a:rPr lang="hu-HU" b="1" dirty="0" smtClean="0"/>
              <a:t>Az ellenőrzést végzők legalapvetőbb </a:t>
            </a:r>
            <a:r>
              <a:rPr lang="hu-HU" b="1" u="sng" dirty="0" smtClean="0"/>
              <a:t>jogosítványai</a:t>
            </a:r>
            <a:r>
              <a:rPr lang="hu-HU" b="1" dirty="0" smtClean="0"/>
              <a:t>: </a:t>
            </a:r>
          </a:p>
          <a:p>
            <a:endParaRPr lang="hu-HU" dirty="0" smtClean="0"/>
          </a:p>
          <a:p>
            <a:endParaRPr lang="hu-HU" dirty="0" smtClean="0"/>
          </a:p>
          <a:p>
            <a:r>
              <a:rPr lang="hu-HU" dirty="0" smtClean="0"/>
              <a:t>az ellenőrzéshez szükséges területre, építménybe, egyéb létesítménybe </a:t>
            </a:r>
            <a:r>
              <a:rPr lang="hu-HU" b="1" dirty="0" smtClean="0"/>
              <a:t>beléphet</a:t>
            </a:r>
            <a:r>
              <a:rPr lang="hu-HU" dirty="0" smtClean="0"/>
              <a:t>; </a:t>
            </a:r>
          </a:p>
          <a:p>
            <a:r>
              <a:rPr lang="hu-HU" dirty="0" smtClean="0"/>
              <a:t>ott </a:t>
            </a:r>
            <a:r>
              <a:rPr lang="hu-HU" b="1" dirty="0" smtClean="0"/>
              <a:t>megvizsgálhatja</a:t>
            </a:r>
            <a:r>
              <a:rPr lang="hu-HU" dirty="0" smtClean="0"/>
              <a:t> az ellenőrzés tárgya és célja alapján szükséges bármely iratot (hatósági igazolványt, hatósági bizonyítványt, tanúsítványt, tárgyat, munkafolyamatot); </a:t>
            </a:r>
          </a:p>
          <a:p>
            <a:r>
              <a:rPr lang="hu-HU" dirty="0" smtClean="0"/>
              <a:t>az ellenőrzés alatt állót </a:t>
            </a:r>
            <a:r>
              <a:rPr lang="hu-HU" b="1" dirty="0" smtClean="0"/>
              <a:t>nyilatkozattételre hívhatja föl</a:t>
            </a:r>
            <a:r>
              <a:rPr lang="hu-HU" dirty="0" smtClean="0"/>
              <a:t>, képviselőjétől vagy az ott tartózkodó bármely személytől </a:t>
            </a:r>
            <a:r>
              <a:rPr lang="hu-HU" b="1" dirty="0" smtClean="0"/>
              <a:t>adatot, tájékoztatást kérhet</a:t>
            </a:r>
            <a:r>
              <a:rPr lang="hu-HU" dirty="0" smtClean="0"/>
              <a:t>; </a:t>
            </a:r>
          </a:p>
          <a:p>
            <a:r>
              <a:rPr lang="hu-HU" b="1" dirty="0" smtClean="0"/>
              <a:t>kép- és hangfelvételt készíthet </a:t>
            </a:r>
            <a:r>
              <a:rPr lang="hu-HU" dirty="0" smtClean="0"/>
              <a:t>a helyszínről, az ott megszemlélt tárgyakról vagy munkafolyamatokról; </a:t>
            </a:r>
          </a:p>
          <a:p>
            <a:r>
              <a:rPr lang="hu-HU" b="1" dirty="0" smtClean="0"/>
              <a:t>mintavételt</a:t>
            </a:r>
            <a:r>
              <a:rPr lang="hu-HU" dirty="0" smtClean="0"/>
              <a:t> eszközölhet; </a:t>
            </a:r>
          </a:p>
          <a:p>
            <a:r>
              <a:rPr lang="hu-HU" dirty="0" smtClean="0"/>
              <a:t>elrendelheti a tényállás tisztázásához szükséges iratok és egyéb más tárgyi </a:t>
            </a:r>
            <a:r>
              <a:rPr lang="hu-HU" b="1" dirty="0" smtClean="0"/>
              <a:t>bizonyítékok</a:t>
            </a:r>
            <a:r>
              <a:rPr lang="hu-HU" dirty="0" smtClean="0"/>
              <a:t> </a:t>
            </a:r>
            <a:r>
              <a:rPr lang="hu-HU" b="1" dirty="0" smtClean="0"/>
              <a:t>lefoglalását</a:t>
            </a:r>
            <a:r>
              <a:rPr lang="hu-HU" dirty="0" smtClean="0"/>
              <a:t>; </a:t>
            </a:r>
          </a:p>
          <a:p>
            <a:r>
              <a:rPr lang="hu-HU" b="1" dirty="0" smtClean="0"/>
              <a:t>egyéb</a:t>
            </a:r>
            <a:r>
              <a:rPr lang="hu-HU" dirty="0" smtClean="0"/>
              <a:t> </a:t>
            </a:r>
            <a:r>
              <a:rPr lang="hu-HU" b="1" dirty="0" smtClean="0"/>
              <a:t>bizonyítást is lefolytathat </a:t>
            </a:r>
            <a:r>
              <a:rPr lang="hu-HU" dirty="0" smtClean="0"/>
              <a:t>(az ellenőrzés tárgyához kapcsolódó kérdéskörben). </a:t>
            </a:r>
          </a:p>
          <a:p>
            <a:pPr>
              <a:buNone/>
            </a:pP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idx="4294967295"/>
          </p:nvPr>
        </p:nvSpPr>
        <p:spPr>
          <a:xfrm>
            <a:off x="539552" y="404664"/>
            <a:ext cx="8229600" cy="5953125"/>
          </a:xfrm>
        </p:spPr>
        <p:txBody>
          <a:bodyPr>
            <a:noAutofit/>
          </a:bodyPr>
          <a:lstStyle/>
          <a:p>
            <a:pPr algn="l"/>
            <a:r>
              <a:rPr lang="hu-HU" sz="2800" b="1" dirty="0" smtClean="0"/>
              <a:t>Élelmiszerlánc-felügyeleti hatóság : </a:t>
            </a:r>
            <a:br>
              <a:rPr lang="hu-HU" sz="2800" b="1" dirty="0" smtClean="0"/>
            </a:br>
            <a:r>
              <a:rPr lang="hu-HU" sz="2800" b="1" dirty="0" smtClean="0">
                <a:latin typeface="Times New Roman" pitchFamily="18" charset="0"/>
                <a:cs typeface="Times New Roman" pitchFamily="18" charset="0"/>
              </a:rPr>
              <a:t> </a:t>
            </a:r>
            <a:r>
              <a:rPr lang="hu-HU" sz="2800" dirty="0" smtClean="0">
                <a:latin typeface="Times New Roman" pitchFamily="18" charset="0"/>
                <a:cs typeface="Times New Roman" pitchFamily="18" charset="0"/>
              </a:rPr>
              <a:t/>
            </a:r>
            <a:br>
              <a:rPr lang="hu-HU" sz="2800" dirty="0" smtClean="0">
                <a:latin typeface="Times New Roman" pitchFamily="18" charset="0"/>
                <a:cs typeface="Times New Roman" pitchFamily="18" charset="0"/>
              </a:rPr>
            </a:br>
            <a:r>
              <a:rPr lang="hu-HU" sz="1600" dirty="0" smtClean="0">
                <a:latin typeface="+mn-lt"/>
                <a:cs typeface="Times New Roman" pitchFamily="18" charset="0"/>
              </a:rPr>
              <a:t>A földművelésügyi hatósági és igazgatási feladatokat ellátó szervek kijelöléséről szóló </a:t>
            </a:r>
            <a:r>
              <a:rPr lang="hu-HU" sz="1600" b="1" dirty="0" smtClean="0">
                <a:latin typeface="+mn-lt"/>
                <a:cs typeface="Times New Roman" pitchFamily="18" charset="0"/>
              </a:rPr>
              <a:t>383/2016. (XII. 2.) Korm. rendelet</a:t>
            </a:r>
            <a:r>
              <a:rPr lang="hu-HU" sz="1600" dirty="0" smtClean="0">
                <a:latin typeface="+mn-lt"/>
                <a:cs typeface="Times New Roman" pitchFamily="18" charset="0"/>
              </a:rPr>
              <a:t> </a:t>
            </a:r>
            <a:br>
              <a:rPr lang="hu-HU" sz="1600" dirty="0" smtClean="0">
                <a:latin typeface="+mn-lt"/>
                <a:cs typeface="Times New Roman" pitchFamily="18" charset="0"/>
              </a:rPr>
            </a:br>
            <a:r>
              <a:rPr lang="hu-HU" sz="1600" dirty="0" smtClean="0"/>
              <a:t/>
            </a:r>
            <a:br>
              <a:rPr lang="hu-HU" sz="1600" dirty="0" smtClean="0"/>
            </a:br>
            <a:r>
              <a:rPr lang="hu-HU" sz="1600" b="1" dirty="0" smtClean="0"/>
              <a:t>13. §</a:t>
            </a:r>
            <a:r>
              <a:rPr lang="hu-HU" sz="1600" dirty="0" smtClean="0"/>
              <a:t> A Kormány </a:t>
            </a:r>
            <a:r>
              <a:rPr lang="hu-HU" sz="1600" b="1" dirty="0" smtClean="0"/>
              <a:t>élelmiszerlánc-felügyeleti szervként</a:t>
            </a:r>
            <a:r>
              <a:rPr lang="hu-HU" sz="1600" dirty="0" smtClean="0"/>
              <a:t/>
            </a:r>
            <a:br>
              <a:rPr lang="hu-HU" sz="1600" dirty="0" smtClean="0"/>
            </a:br>
            <a:r>
              <a:rPr lang="hu-HU" sz="1600" i="1" dirty="0" smtClean="0"/>
              <a:t>a)</a:t>
            </a:r>
            <a:r>
              <a:rPr lang="hu-HU" sz="1600" dirty="0" smtClean="0"/>
              <a:t> </a:t>
            </a:r>
            <a:r>
              <a:rPr lang="hu-HU" sz="1600" dirty="0" err="1" smtClean="0"/>
              <a:t>a</a:t>
            </a:r>
            <a:r>
              <a:rPr lang="hu-HU" sz="1600" dirty="0" smtClean="0"/>
              <a:t> minisztert,</a:t>
            </a:r>
            <a:br>
              <a:rPr lang="hu-HU" sz="1600" dirty="0" smtClean="0"/>
            </a:br>
            <a:r>
              <a:rPr lang="hu-HU" sz="1600" i="1" dirty="0" smtClean="0"/>
              <a:t>b)</a:t>
            </a:r>
            <a:r>
              <a:rPr lang="hu-HU" sz="1600" dirty="0" smtClean="0"/>
              <a:t> az országos </a:t>
            </a:r>
            <a:r>
              <a:rPr lang="hu-HU" sz="1600" dirty="0" err="1" smtClean="0"/>
              <a:t>főállatorvost</a:t>
            </a:r>
            <a:r>
              <a:rPr lang="hu-HU" sz="1600" dirty="0" smtClean="0"/>
              <a:t>,</a:t>
            </a:r>
            <a:br>
              <a:rPr lang="hu-HU" sz="1600" dirty="0" smtClean="0"/>
            </a:br>
            <a:r>
              <a:rPr lang="hu-HU" sz="1600" i="1" dirty="0" smtClean="0"/>
              <a:t>c)</a:t>
            </a:r>
            <a:r>
              <a:rPr lang="hu-HU" sz="1600" dirty="0" smtClean="0"/>
              <a:t> </a:t>
            </a:r>
            <a:r>
              <a:rPr lang="hu-HU" sz="1600" dirty="0" smtClean="0">
                <a:solidFill>
                  <a:srgbClr val="FF0000"/>
                </a:solidFill>
              </a:rPr>
              <a:t>a </a:t>
            </a:r>
            <a:r>
              <a:rPr lang="hu-HU" sz="1600" dirty="0" err="1" smtClean="0">
                <a:solidFill>
                  <a:srgbClr val="FF0000"/>
                </a:solidFill>
              </a:rPr>
              <a:t>NÉBIH-et</a:t>
            </a:r>
            <a:r>
              <a:rPr lang="hu-HU" sz="1600" dirty="0" smtClean="0"/>
              <a:t>,</a:t>
            </a:r>
            <a:br>
              <a:rPr lang="hu-HU" sz="1600" dirty="0" smtClean="0"/>
            </a:br>
            <a:r>
              <a:rPr lang="hu-HU" sz="1600" i="1" dirty="0" smtClean="0"/>
              <a:t>d)</a:t>
            </a:r>
            <a:r>
              <a:rPr lang="hu-HU" sz="1600" dirty="0" smtClean="0"/>
              <a:t> a Pest Megyei Kormányhivatalt,</a:t>
            </a:r>
            <a:br>
              <a:rPr lang="hu-HU" sz="1600" dirty="0" smtClean="0"/>
            </a:br>
            <a:r>
              <a:rPr lang="hu-HU" sz="1600" i="1" dirty="0" smtClean="0"/>
              <a:t>e)</a:t>
            </a:r>
            <a:r>
              <a:rPr lang="hu-HU" sz="1600" dirty="0" smtClean="0"/>
              <a:t> az </a:t>
            </a:r>
            <a:r>
              <a:rPr lang="hu-HU" sz="1600" u="sng" dirty="0" smtClean="0"/>
              <a:t>élelmiszerlánc-biztonsági és állategészségügyi hatáskörben eljáró </a:t>
            </a:r>
            <a:r>
              <a:rPr lang="hu-HU" sz="1600" u="sng" dirty="0" smtClean="0">
                <a:solidFill>
                  <a:srgbClr val="FF0000"/>
                </a:solidFill>
              </a:rPr>
              <a:t>megyei kormányhivatalt</a:t>
            </a:r>
            <a:r>
              <a:rPr lang="hu-HU" sz="1600" dirty="0" smtClean="0">
                <a:solidFill>
                  <a:srgbClr val="FF0000"/>
                </a:solidFill>
              </a:rPr>
              <a:t>,</a:t>
            </a:r>
            <a:r>
              <a:rPr lang="hu-HU" sz="1600" dirty="0" smtClean="0"/>
              <a:t/>
            </a:r>
            <a:br>
              <a:rPr lang="hu-HU" sz="1600" dirty="0" smtClean="0"/>
            </a:br>
            <a:r>
              <a:rPr lang="hu-HU" sz="1600" i="1" dirty="0" smtClean="0"/>
              <a:t>f)</a:t>
            </a:r>
            <a:r>
              <a:rPr lang="hu-HU" sz="1600" dirty="0" smtClean="0"/>
              <a:t> </a:t>
            </a:r>
            <a:r>
              <a:rPr lang="hu-HU" sz="1600" u="sng" dirty="0" smtClean="0"/>
              <a:t>a megyei kormányhivatal növény- és talajvédelmi hatáskörében eljáró megyeszékhely szerinti járási hivatalát </a:t>
            </a:r>
            <a:r>
              <a:rPr lang="hu-HU" sz="1600" dirty="0" smtClean="0"/>
              <a:t>(a továbbiakban: növény- és talajvédelmi hatáskörben eljáró járási hivatal),</a:t>
            </a:r>
            <a:br>
              <a:rPr lang="hu-HU" sz="1600" dirty="0" smtClean="0"/>
            </a:br>
            <a:r>
              <a:rPr lang="hu-HU" sz="1600" i="1" dirty="0" smtClean="0"/>
              <a:t>g)</a:t>
            </a:r>
            <a:r>
              <a:rPr lang="hu-HU" sz="1600" dirty="0" smtClean="0"/>
              <a:t> a megyei kormányhivatal </a:t>
            </a:r>
            <a:r>
              <a:rPr lang="hu-HU" sz="1600" u="sng" dirty="0" smtClean="0"/>
              <a:t>élelmiszerlánc-biztonsági és állategészségügyi hatáskörben eljáró </a:t>
            </a:r>
            <a:r>
              <a:rPr lang="hu-HU" sz="1600" u="sng" dirty="0" smtClean="0">
                <a:solidFill>
                  <a:srgbClr val="FF0000"/>
                </a:solidFill>
              </a:rPr>
              <a:t>járási hivatalát</a:t>
            </a:r>
            <a:r>
              <a:rPr lang="hu-HU" sz="1600" dirty="0" smtClean="0">
                <a:solidFill>
                  <a:srgbClr val="FF0000"/>
                </a:solidFill>
              </a:rPr>
              <a:t> </a:t>
            </a:r>
            <a:r>
              <a:rPr lang="hu-HU" sz="1600" dirty="0" smtClean="0"/>
              <a:t>(a továbbiakban: élelmiszerlánc-biztonsági és állategészségügyi hatáskörben eljáró járási hivatal),</a:t>
            </a:r>
            <a:br>
              <a:rPr lang="hu-HU" sz="1600" dirty="0" smtClean="0"/>
            </a:br>
            <a:r>
              <a:rPr lang="hu-HU" sz="1600" i="1" dirty="0" smtClean="0"/>
              <a:t>h)</a:t>
            </a:r>
            <a:r>
              <a:rPr lang="hu-HU" sz="1600" dirty="0" smtClean="0"/>
              <a:t> a jegyzőt,</a:t>
            </a:r>
            <a:br>
              <a:rPr lang="hu-HU" sz="1600" dirty="0" smtClean="0"/>
            </a:br>
            <a:r>
              <a:rPr lang="hu-HU" sz="1600" i="1" dirty="0" smtClean="0"/>
              <a:t>i)</a:t>
            </a:r>
            <a:r>
              <a:rPr lang="hu-HU" sz="1600" i="1" baseline="30000" dirty="0" smtClean="0"/>
              <a:t> </a:t>
            </a:r>
            <a:r>
              <a:rPr lang="hu-HU" sz="1600" dirty="0" smtClean="0"/>
              <a:t>a </a:t>
            </a:r>
            <a:r>
              <a:rPr lang="hu-HU" sz="1600" u="sng" dirty="0" smtClean="0"/>
              <a:t>megyei kormányhivatal borászati hatáskörben eljáró megyeszékhely szerinti járási hivatalát,</a:t>
            </a:r>
            <a:br>
              <a:rPr lang="hu-HU" sz="1600" u="sng" dirty="0" smtClean="0"/>
            </a:br>
            <a:r>
              <a:rPr lang="hu-HU" sz="1600" i="1" u="sng" dirty="0" smtClean="0"/>
              <a:t>j)</a:t>
            </a:r>
            <a:r>
              <a:rPr lang="hu-HU" sz="1600" u="sng" dirty="0" smtClean="0"/>
              <a:t> a megyei kormányhivatal pálinkaellenőrző hatóságként eljáró megyeszékhely szerinti járási hivatalát</a:t>
            </a:r>
            <a:r>
              <a:rPr lang="hu-HU" sz="1600" dirty="0" smtClean="0"/>
              <a:t/>
            </a:r>
            <a:br>
              <a:rPr lang="hu-HU" sz="1600" dirty="0" smtClean="0"/>
            </a:br>
            <a:r>
              <a:rPr lang="hu-HU" sz="1600" dirty="0" smtClean="0"/>
              <a:t>jelöli ki.</a:t>
            </a:r>
            <a:br>
              <a:rPr lang="hu-HU" sz="1600" dirty="0" smtClean="0"/>
            </a:br>
            <a:endParaRPr lang="hu-HU" sz="16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Jogok , kötelezettségek</a:t>
            </a:r>
            <a:endParaRPr lang="hu-HU" b="1" dirty="0"/>
          </a:p>
        </p:txBody>
      </p:sp>
      <p:sp>
        <p:nvSpPr>
          <p:cNvPr id="3" name="Tartalom helye 2"/>
          <p:cNvSpPr>
            <a:spLocks noGrp="1"/>
          </p:cNvSpPr>
          <p:nvPr>
            <p:ph idx="1"/>
          </p:nvPr>
        </p:nvSpPr>
        <p:spPr>
          <a:xfrm>
            <a:off x="457200" y="1600200"/>
            <a:ext cx="8229600" cy="5069160"/>
          </a:xfrm>
        </p:spPr>
        <p:txBody>
          <a:bodyPr>
            <a:normAutofit fontScale="25000" lnSpcReduction="20000"/>
          </a:bodyPr>
          <a:lstStyle/>
          <a:p>
            <a:endParaRPr lang="hu-HU" sz="7200" dirty="0" smtClean="0"/>
          </a:p>
          <a:p>
            <a:pPr>
              <a:buNone/>
            </a:pPr>
            <a:r>
              <a:rPr lang="hu-HU" sz="7200" b="1" dirty="0" smtClean="0"/>
              <a:t>Az ellenőrzést végző hatóság, és hatósági személy alapvető </a:t>
            </a:r>
            <a:r>
              <a:rPr lang="hu-HU" sz="7200" b="1" u="sng" dirty="0" smtClean="0"/>
              <a:t>kötelezettségei</a:t>
            </a:r>
            <a:r>
              <a:rPr lang="hu-HU" sz="7200" b="1" dirty="0" smtClean="0"/>
              <a:t>:</a:t>
            </a:r>
          </a:p>
          <a:p>
            <a:pPr>
              <a:buNone/>
            </a:pPr>
            <a:endParaRPr lang="hu-HU" sz="1800" dirty="0" smtClean="0"/>
          </a:p>
          <a:p>
            <a:r>
              <a:rPr lang="hu-HU" sz="6400" dirty="0" smtClean="0"/>
              <a:t>A hatósági ellenőrzés alá vont személy, szerv (szervezet) oldalán megjelenő jelentkező jogok védelme, tiszteletben tartása, jóhiszeműségének vélelme; </a:t>
            </a:r>
          </a:p>
          <a:p>
            <a:r>
              <a:rPr lang="hu-HU" sz="6400" dirty="0" smtClean="0"/>
              <a:t>hatáskörével nem élhet vissza; </a:t>
            </a:r>
          </a:p>
          <a:p>
            <a:r>
              <a:rPr lang="hu-HU" sz="6400" dirty="0" smtClean="0"/>
              <a:t>köteles együttműködni az ellenőrzés alá vont ügyféllel; </a:t>
            </a:r>
          </a:p>
          <a:p>
            <a:r>
              <a:rPr lang="hu-HU" sz="6400" dirty="0" smtClean="0"/>
              <a:t>tájékoztatja az ellenőrzést alá vont személyt az őt megillető jogokról és kötelezettségekről; </a:t>
            </a:r>
          </a:p>
          <a:p>
            <a:r>
              <a:rPr lang="hu-HU" sz="6400" dirty="0" smtClean="0"/>
              <a:t>költségtakarékosan, ezzel egyidejűleg hatékonyan és szakszerűen köteles megszervezni saját tevékenységét; </a:t>
            </a:r>
          </a:p>
          <a:p>
            <a:r>
              <a:rPr lang="hu-HU" sz="6400" dirty="0" smtClean="0"/>
              <a:t>köteles a tényállást feltárni, ezzel összefüggésben dönteni a megfelelő bizonyítási eszköz(</a:t>
            </a:r>
            <a:r>
              <a:rPr lang="hu-HU" sz="6400" dirty="0" err="1" smtClean="0"/>
              <a:t>ök</a:t>
            </a:r>
            <a:r>
              <a:rPr lang="hu-HU" sz="6400" dirty="0" smtClean="0"/>
              <a:t>) alkalmazásáról; </a:t>
            </a:r>
          </a:p>
          <a:p>
            <a:r>
              <a:rPr lang="hu-HU" sz="6400" dirty="0" smtClean="0"/>
              <a:t>biztosítja az </a:t>
            </a:r>
            <a:r>
              <a:rPr lang="hu-HU" sz="6400" dirty="0" err="1" smtClean="0"/>
              <a:t>iratbetekintési</a:t>
            </a:r>
            <a:r>
              <a:rPr lang="hu-HU" sz="6400" dirty="0" smtClean="0"/>
              <a:t> jogot, ezzel egyidejűleg érvényesíti az adatvédelemre vonatkozó szabályok betartását, különös tekintettel a zártan kezelt, illetve az ellenőrzéssel összefüggésben tudomására jutott személyes adatokra; </a:t>
            </a:r>
          </a:p>
          <a:p>
            <a:r>
              <a:rPr lang="hu-HU" sz="6400" dirty="0" smtClean="0"/>
              <a:t>biztosítja a nyelvhasználat jogát; </a:t>
            </a:r>
          </a:p>
          <a:p>
            <a:r>
              <a:rPr lang="hu-HU" sz="6400" dirty="0" smtClean="0"/>
              <a:t>jogszabálysértésre utaló körülmény esetén hivatalból eljárni, ha arra más hatóság (szerv) rendelkezik hatáskörrel és illetékességgel, kezdeményezi ezen hatóság (szerv) eljárását; </a:t>
            </a:r>
          </a:p>
          <a:p>
            <a:r>
              <a:rPr lang="hu-HU" sz="6400" dirty="0" smtClean="0"/>
              <a:t>biztosítja a törvény előtti egyenlőséget és az egyenlő bánásmódot; </a:t>
            </a:r>
          </a:p>
          <a:p>
            <a:r>
              <a:rPr lang="hu-HU" sz="6400" dirty="0" smtClean="0"/>
              <a:t>a hatóság a kárfelelősség elvének megfelelően megtéríti azokat a károkat, amelyeket a jogsértő magatartásával, illetve eljárásával okozott. </a:t>
            </a:r>
          </a:p>
          <a:p>
            <a:endParaRPr lang="hu-HU" sz="6400" dirty="0" smtClean="0"/>
          </a:p>
          <a:p>
            <a:endParaRPr lang="hu-HU" sz="6400" dirty="0" smtClean="0"/>
          </a:p>
          <a:p>
            <a:endParaRPr lang="hu-HU" sz="6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
            </a:r>
            <a:br>
              <a:rPr lang="hu-HU" dirty="0" smtClean="0"/>
            </a:br>
            <a:r>
              <a:rPr lang="hu-HU" b="1" dirty="0" smtClean="0"/>
              <a:t>Ellenőrzés akadályozása</a:t>
            </a:r>
            <a:endParaRPr lang="hu-HU" dirty="0"/>
          </a:p>
        </p:txBody>
      </p:sp>
      <p:sp>
        <p:nvSpPr>
          <p:cNvPr id="3" name="Tartalom helye 2"/>
          <p:cNvSpPr>
            <a:spLocks noGrp="1"/>
          </p:cNvSpPr>
          <p:nvPr>
            <p:ph idx="1"/>
          </p:nvPr>
        </p:nvSpPr>
        <p:spPr/>
        <p:txBody>
          <a:bodyPr>
            <a:normAutofit fontScale="47500" lnSpcReduction="20000"/>
          </a:bodyPr>
          <a:lstStyle/>
          <a:p>
            <a:endParaRPr lang="hu-HU" dirty="0" smtClean="0"/>
          </a:p>
          <a:p>
            <a:pPr>
              <a:buNone/>
            </a:pPr>
            <a:r>
              <a:rPr lang="hu-HU" b="1" dirty="0" smtClean="0"/>
              <a:t>A hatósági ellenőrzés akadályozásának következménye: </a:t>
            </a:r>
          </a:p>
          <a:p>
            <a:pPr>
              <a:buNone/>
            </a:pPr>
            <a:r>
              <a:rPr lang="hu-HU" dirty="0" smtClean="0"/>
              <a:t>•	az ellenőrzés megtartását vagy eredményes lefolytatását akadályozó személy eljárási bírsággal sújtható, illetve az okozott többletköltségek megtérítésére kötelezhető; </a:t>
            </a:r>
          </a:p>
          <a:p>
            <a:r>
              <a:rPr lang="hu-HU" dirty="0" smtClean="0"/>
              <a:t>az eljárási bírság összegének meghatározásakor a hatóság az </a:t>
            </a:r>
            <a:r>
              <a:rPr lang="hu-HU" dirty="0" err="1" smtClean="0"/>
              <a:t>Ákr.-ben</a:t>
            </a:r>
            <a:r>
              <a:rPr lang="hu-HU" dirty="0" smtClean="0"/>
              <a:t> meghatározott szempontokat veszi figyelembe.</a:t>
            </a:r>
            <a:endParaRPr lang="hu-HU" b="1" dirty="0" smtClean="0"/>
          </a:p>
          <a:p>
            <a:endParaRPr lang="hu-HU" dirty="0" smtClean="0"/>
          </a:p>
          <a:p>
            <a:pPr>
              <a:buNone/>
            </a:pPr>
            <a:r>
              <a:rPr lang="hu-HU" b="1" dirty="0" smtClean="0"/>
              <a:t>Eljárási bírság kiszabásának szempontjai: </a:t>
            </a:r>
          </a:p>
          <a:p>
            <a:pPr>
              <a:buNone/>
            </a:pPr>
            <a:r>
              <a:rPr lang="hu-HU" dirty="0" smtClean="0"/>
              <a:t>•	jogellenes magatartás súlya; (felróhatóság) </a:t>
            </a:r>
          </a:p>
          <a:p>
            <a:pPr>
              <a:buNone/>
            </a:pPr>
            <a:r>
              <a:rPr lang="hu-HU" dirty="0" smtClean="0"/>
              <a:t>•	az érintett vagyoni helyzete és jövedelmi viszonyai (ha az erre vonatkozó adatok rendelkezésre állnak); </a:t>
            </a:r>
          </a:p>
          <a:p>
            <a:pPr>
              <a:buNone/>
            </a:pPr>
            <a:r>
              <a:rPr lang="hu-HU" dirty="0" smtClean="0"/>
              <a:t>•	az eljárási bírságnak ugyanabban az eljárásban történő ismételt kiszabása esetén az előző bírságolások száma és mértéke. </a:t>
            </a:r>
          </a:p>
          <a:p>
            <a:endParaRPr lang="hu-HU" dirty="0" smtClean="0"/>
          </a:p>
          <a:p>
            <a:pPr>
              <a:buNone/>
            </a:pPr>
            <a:r>
              <a:rPr lang="hu-HU" b="1" dirty="0" smtClean="0"/>
              <a:t>Eljárási bírság mértéke: </a:t>
            </a:r>
          </a:p>
          <a:p>
            <a:pPr>
              <a:buNone/>
            </a:pPr>
            <a:r>
              <a:rPr lang="nn-NO" dirty="0" smtClean="0"/>
              <a:t>•</a:t>
            </a:r>
            <a:r>
              <a:rPr lang="hu-HU" dirty="0" smtClean="0"/>
              <a:t>	</a:t>
            </a:r>
            <a:r>
              <a:rPr lang="nn-NO" dirty="0" smtClean="0"/>
              <a:t>Minimum: 10.000</a:t>
            </a:r>
            <a:r>
              <a:rPr lang="hu-HU" dirty="0" smtClean="0"/>
              <a:t>,</a:t>
            </a:r>
            <a:r>
              <a:rPr lang="nn-NO" dirty="0" smtClean="0"/>
              <a:t>- Ft </a:t>
            </a:r>
          </a:p>
          <a:p>
            <a:pPr>
              <a:buNone/>
            </a:pPr>
            <a:r>
              <a:rPr lang="hu-HU" dirty="0" smtClean="0"/>
              <a:t>•	Természetes személy esetén maximum: 500.000,- Ft, </a:t>
            </a:r>
          </a:p>
          <a:p>
            <a:pPr>
              <a:buNone/>
            </a:pPr>
            <a:r>
              <a:rPr lang="hu-HU" dirty="0" smtClean="0"/>
              <a:t>•	Jogi személy, egyéb szervezet esetén maximum: 1.000.000,- Ft. </a:t>
            </a:r>
          </a:p>
          <a:p>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
            </a:r>
            <a:br>
              <a:rPr lang="hu-HU" dirty="0" smtClean="0"/>
            </a:br>
            <a:r>
              <a:rPr lang="hu-HU" b="1" dirty="0" smtClean="0"/>
              <a:t>Ellenőrzés lezárása</a:t>
            </a:r>
            <a:endParaRPr lang="hu-HU" dirty="0"/>
          </a:p>
        </p:txBody>
      </p:sp>
      <p:sp>
        <p:nvSpPr>
          <p:cNvPr id="3" name="Tartalom helye 2"/>
          <p:cNvSpPr>
            <a:spLocks noGrp="1"/>
          </p:cNvSpPr>
          <p:nvPr>
            <p:ph idx="1"/>
          </p:nvPr>
        </p:nvSpPr>
        <p:spPr/>
        <p:txBody>
          <a:bodyPr>
            <a:normAutofit fontScale="62500" lnSpcReduction="20000"/>
          </a:bodyPr>
          <a:lstStyle/>
          <a:p>
            <a:endParaRPr lang="hu-HU" dirty="0" smtClean="0"/>
          </a:p>
          <a:p>
            <a:r>
              <a:rPr lang="hu-HU" dirty="0" smtClean="0"/>
              <a:t>101. § [A hatósági ellenőrzés lezárására vonatkozó általános szabályok] </a:t>
            </a:r>
          </a:p>
          <a:p>
            <a:r>
              <a:rPr lang="es-ES" dirty="0" smtClean="0"/>
              <a:t>(1) Ha a hatóság a hatósági ellenőrzés során jogsértést tapasztal, </a:t>
            </a:r>
          </a:p>
          <a:p>
            <a:r>
              <a:rPr lang="pt-BR" dirty="0" smtClean="0"/>
              <a:t>a) megindítja az eljárást, vagy </a:t>
            </a:r>
          </a:p>
          <a:p>
            <a:r>
              <a:rPr lang="hu-HU" dirty="0" smtClean="0"/>
              <a:t>b) ha a feltárt jogsértés miatt az eljárás más szerv illetékességébe tartozik, annak eljárását kezdeményezi. </a:t>
            </a:r>
          </a:p>
          <a:p>
            <a:r>
              <a:rPr lang="hu-HU" dirty="0" smtClean="0"/>
              <a:t>(2) Ha a hatóság az ügyfél kérelmére lefolytatott hatósági ellenőrzés során jogsértést nem tapasztal, ennek </a:t>
            </a:r>
            <a:r>
              <a:rPr lang="hu-HU" dirty="0" err="1" smtClean="0"/>
              <a:t>tényéről</a:t>
            </a:r>
            <a:r>
              <a:rPr lang="hu-HU" dirty="0" smtClean="0"/>
              <a:t> </a:t>
            </a:r>
            <a:r>
              <a:rPr lang="hu-HU" b="1" dirty="0" smtClean="0"/>
              <a:t>hatósági bizonyítványt </a:t>
            </a:r>
            <a:r>
              <a:rPr lang="hu-HU" dirty="0" smtClean="0"/>
              <a:t>állít ki. A hivatalból folytatott hatósági ellenőrzés eredményéről a hatóság az ügyfél kérelmére állít ki hatósági bizonyítványt. </a:t>
            </a:r>
          </a:p>
          <a:p>
            <a:r>
              <a:rPr lang="hu-HU" dirty="0" smtClean="0"/>
              <a:t>102. § [Folyamatos ellenőrzési feladat ellátására vonatkozó különös szabályok] </a:t>
            </a:r>
          </a:p>
          <a:p>
            <a:r>
              <a:rPr lang="hu-HU" dirty="0" smtClean="0"/>
              <a:t>Ha a hatóság az ügyfélnél folyamatosan lát el ellenőrzési feladatot, az ügyfél ellenőrzést megelőző értesítése mellőzhető.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u="sng" dirty="0" smtClean="0"/>
              <a:t>Elektronikus ügyintézés</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Az elektronikus ügyintézés alapvetően </a:t>
            </a:r>
            <a:r>
              <a:rPr lang="hu-HU" b="1" dirty="0" smtClean="0"/>
              <a:t>az ügyfél és a kormányhivatal közötti viszonylatban </a:t>
            </a:r>
            <a:r>
              <a:rPr lang="hu-HU" dirty="0" smtClean="0"/>
              <a:t>értelmezhető. </a:t>
            </a:r>
          </a:p>
          <a:p>
            <a:r>
              <a:rPr lang="hu-HU" dirty="0" smtClean="0"/>
              <a:t>Lényege, hogy az ügyfél különböző elektronikus űrlapokon (e-Papír, ÁNYK, </a:t>
            </a:r>
            <a:r>
              <a:rPr lang="hu-HU" dirty="0" err="1" smtClean="0"/>
              <a:t>iForm</a:t>
            </a:r>
            <a:r>
              <a:rPr lang="hu-HU" dirty="0" smtClean="0"/>
              <a:t>, később EKEIDR űrlap), </a:t>
            </a:r>
            <a:r>
              <a:rPr lang="hu-HU" b="1" dirty="0" smtClean="0"/>
              <a:t>személyes megjelenés nélkül tud ügyintézést kezdeményezni, illetve az ügyintézéséhez szükséges dokumentumokat és annak csatolmányait hiteles módon tudja benyújtani </a:t>
            </a:r>
            <a:r>
              <a:rPr lang="hu-HU" dirty="0" smtClean="0"/>
              <a:t>a kormányhivatalhoz az interneten keresztül. </a:t>
            </a:r>
          </a:p>
          <a:p>
            <a:r>
              <a:rPr lang="hu-HU" dirty="0" smtClean="0"/>
              <a:t>Az ügyfélnek – természetes személy esetén rendelkezésétől függően, gazdálkodó szervezet esetén pedig kizárólagosan – az ügyben a </a:t>
            </a:r>
            <a:r>
              <a:rPr lang="hu-HU" b="1" dirty="0" smtClean="0"/>
              <a:t>kormányhivatal által kiadmányozott iratokat is elektronikusan kell megkapnia.</a:t>
            </a:r>
            <a:endParaRPr lang="hu-H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
            </a:r>
            <a:br>
              <a:rPr lang="hu-HU" b="1" dirty="0" smtClean="0"/>
            </a:br>
            <a:r>
              <a:rPr lang="hu-HU" b="1" dirty="0" smtClean="0"/>
              <a:t>Vonatkozó fontosabb jogszabályok</a:t>
            </a:r>
            <a:r>
              <a:rPr lang="hu-HU" dirty="0" smtClean="0"/>
              <a:t>:</a:t>
            </a:r>
            <a:br>
              <a:rPr lang="hu-HU" dirty="0" smtClean="0"/>
            </a:br>
            <a:endParaRPr lang="hu-HU" dirty="0"/>
          </a:p>
        </p:txBody>
      </p:sp>
      <p:sp>
        <p:nvSpPr>
          <p:cNvPr id="3" name="Tartalom helye 2"/>
          <p:cNvSpPr>
            <a:spLocks noGrp="1"/>
          </p:cNvSpPr>
          <p:nvPr>
            <p:ph idx="1"/>
          </p:nvPr>
        </p:nvSpPr>
        <p:spPr/>
        <p:txBody>
          <a:bodyPr>
            <a:normAutofit fontScale="92500" lnSpcReduction="20000"/>
          </a:bodyPr>
          <a:lstStyle/>
          <a:p>
            <a:endParaRPr lang="hu-HU" dirty="0" smtClean="0"/>
          </a:p>
          <a:p>
            <a:r>
              <a:rPr lang="hu-HU" dirty="0" smtClean="0"/>
              <a:t>Az általános közigazgatási rendtartásról szóló 2016. évi CL. törvény (továbbiakban </a:t>
            </a:r>
            <a:r>
              <a:rPr lang="hu-HU" dirty="0" err="1" smtClean="0"/>
              <a:t>Ákr</a:t>
            </a:r>
            <a:r>
              <a:rPr lang="hu-HU" dirty="0" smtClean="0"/>
              <a:t>.)</a:t>
            </a:r>
          </a:p>
          <a:p>
            <a:pPr>
              <a:buNone/>
            </a:pPr>
            <a:endParaRPr lang="hu-HU" dirty="0" smtClean="0"/>
          </a:p>
          <a:p>
            <a:r>
              <a:rPr lang="hu-HU" dirty="0" smtClean="0"/>
              <a:t>2015. évi CCXXII. törvény az elektronikus ügyintézés és bizalmi szolgáltatások  általános szabályairól (E-ügyintézési tv./</a:t>
            </a:r>
            <a:r>
              <a:rPr lang="hu-HU" dirty="0" err="1" smtClean="0"/>
              <a:t>Eüsztv</a:t>
            </a:r>
            <a:r>
              <a:rPr lang="hu-HU" dirty="0" smtClean="0"/>
              <a:t>.)</a:t>
            </a:r>
          </a:p>
          <a:p>
            <a:endParaRPr lang="hu-HU" dirty="0" smtClean="0"/>
          </a:p>
          <a:p>
            <a:r>
              <a:rPr lang="hu-HU" dirty="0" smtClean="0"/>
              <a:t>451/2016. (XII. 19.) Korm. rendelet az elektronikus ügyintézés részletszabályairól</a:t>
            </a:r>
          </a:p>
          <a:p>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b="1" dirty="0" smtClean="0"/>
              <a:t>Az elektronikus ügyintézés bevezetésének folyamata</a:t>
            </a:r>
            <a:br>
              <a:rPr lang="hu-HU" sz="2800" b="1" dirty="0" smtClean="0"/>
            </a:br>
            <a:endParaRPr lang="hu-HU" sz="2800" b="1" dirty="0"/>
          </a:p>
        </p:txBody>
      </p:sp>
      <p:pic>
        <p:nvPicPr>
          <p:cNvPr id="6" name="Kép 5" descr="Névtelen3.jpg"/>
          <p:cNvPicPr>
            <a:picLocks noChangeAspect="1"/>
          </p:cNvPicPr>
          <p:nvPr/>
        </p:nvPicPr>
        <p:blipFill>
          <a:blip r:embed="rId2" cstate="print"/>
          <a:stretch>
            <a:fillRect/>
          </a:stretch>
        </p:blipFill>
        <p:spPr>
          <a:xfrm>
            <a:off x="323528" y="1340768"/>
            <a:ext cx="8477250" cy="47148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Az elektronikus ügyintézés szintjei </a:t>
            </a:r>
            <a:br>
              <a:rPr lang="hu-HU" b="1" dirty="0" smtClean="0"/>
            </a:br>
            <a:endParaRPr lang="hu-HU" b="1" dirty="0"/>
          </a:p>
        </p:txBody>
      </p:sp>
      <p:sp>
        <p:nvSpPr>
          <p:cNvPr id="3" name="Tartalom helye 2"/>
          <p:cNvSpPr>
            <a:spLocks noGrp="1"/>
          </p:cNvSpPr>
          <p:nvPr>
            <p:ph idx="1"/>
          </p:nvPr>
        </p:nvSpPr>
        <p:spPr/>
        <p:txBody>
          <a:bodyPr anchor="ctr"/>
          <a:lstStyle/>
          <a:p>
            <a:pPr algn="just">
              <a:buNone/>
            </a:pPr>
            <a:r>
              <a:rPr lang="hu-HU" dirty="0" smtClean="0"/>
              <a:t>1. </a:t>
            </a:r>
            <a:r>
              <a:rPr lang="hu-HU" b="1" dirty="0" smtClean="0"/>
              <a:t>Az első („információs</a:t>
            </a:r>
            <a:r>
              <a:rPr lang="hu-HU" dirty="0" smtClean="0"/>
              <a:t>”) szinten az ügyintézés elindításához szükséges </a:t>
            </a:r>
            <a:r>
              <a:rPr lang="hu-HU" u="sng" dirty="0" smtClean="0"/>
              <a:t>háttér információk,</a:t>
            </a:r>
            <a:r>
              <a:rPr lang="hu-HU" dirty="0" smtClean="0"/>
              <a:t> (ügyfélfogadási idők és egyéb információk) megtalálhatók a szervezetek </a:t>
            </a:r>
            <a:r>
              <a:rPr lang="hu-HU" b="1" dirty="0" smtClean="0"/>
              <a:t>honlapjain vagy egyéb online felületeken. </a:t>
            </a:r>
          </a:p>
          <a:p>
            <a:pPr algn="just"/>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elektronikus ügyintézés szintjei</a:t>
            </a:r>
            <a:endParaRPr lang="hu-HU" b="1" dirty="0"/>
          </a:p>
        </p:txBody>
      </p:sp>
      <p:sp>
        <p:nvSpPr>
          <p:cNvPr id="3" name="Tartalom helye 2"/>
          <p:cNvSpPr>
            <a:spLocks noGrp="1"/>
          </p:cNvSpPr>
          <p:nvPr>
            <p:ph idx="1"/>
          </p:nvPr>
        </p:nvSpPr>
        <p:spPr/>
        <p:txBody>
          <a:bodyPr anchor="ctr"/>
          <a:lstStyle/>
          <a:p>
            <a:pPr algn="just">
              <a:buNone/>
            </a:pPr>
            <a:r>
              <a:rPr lang="hu-HU" dirty="0" smtClean="0"/>
              <a:t>2. A második szint elérésekor az ügyintézéshez szükséges </a:t>
            </a:r>
            <a:r>
              <a:rPr lang="hu-HU" b="1" u="sng" dirty="0" smtClean="0"/>
              <a:t>formanyomtatványok egy irányban </a:t>
            </a:r>
            <a:r>
              <a:rPr lang="hu-HU" u="sng" dirty="0" smtClean="0"/>
              <a:t>már elérhetőek az ügyfelek számára </a:t>
            </a:r>
            <a:r>
              <a:rPr lang="hu-HU" dirty="0" smtClean="0"/>
              <a:t>nyilvános felületeken, ahonnan le is lehet ezeket tölteni. A </a:t>
            </a:r>
            <a:r>
              <a:rPr lang="hu-HU" u="sng" dirty="0" smtClean="0"/>
              <a:t>benyújtásuk</a:t>
            </a:r>
            <a:r>
              <a:rPr lang="hu-HU" dirty="0" smtClean="0"/>
              <a:t> azonban ilyenkor még kinyomtatást és kitöltést követően – </a:t>
            </a:r>
            <a:r>
              <a:rPr lang="hu-HU" u="sng" dirty="0" smtClean="0"/>
              <a:t>papír alapon történik. </a:t>
            </a:r>
          </a:p>
          <a:p>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elektronikus ügyintézés szintjei</a:t>
            </a:r>
            <a:endParaRPr lang="hu-HU" b="1" dirty="0"/>
          </a:p>
        </p:txBody>
      </p:sp>
      <p:sp>
        <p:nvSpPr>
          <p:cNvPr id="3" name="Tartalom helye 2"/>
          <p:cNvSpPr>
            <a:spLocks noGrp="1"/>
          </p:cNvSpPr>
          <p:nvPr>
            <p:ph idx="1"/>
          </p:nvPr>
        </p:nvSpPr>
        <p:spPr>
          <a:xfrm>
            <a:off x="323528" y="1600200"/>
            <a:ext cx="8363272" cy="4525963"/>
          </a:xfrm>
        </p:spPr>
        <p:txBody>
          <a:bodyPr anchor="ctr">
            <a:normAutofit lnSpcReduction="10000"/>
          </a:bodyPr>
          <a:lstStyle/>
          <a:p>
            <a:pPr algn="just">
              <a:buNone/>
            </a:pPr>
            <a:r>
              <a:rPr lang="hu-HU" dirty="0" smtClean="0"/>
              <a:t>3. A harmadik e-ügyintézési fejlődési szinthez érve, a </a:t>
            </a:r>
            <a:r>
              <a:rPr lang="hu-HU" b="1" u="sng" dirty="0" smtClean="0"/>
              <a:t>formanyomtatványok</a:t>
            </a:r>
            <a:r>
              <a:rPr lang="hu-HU" u="sng" dirty="0" smtClean="0"/>
              <a:t> már nem csak letölthetők a különböző online ügyintézési felületen, hanem elektronikus kitöltést követően </a:t>
            </a:r>
            <a:r>
              <a:rPr lang="hu-HU" b="1" u="sng" dirty="0" smtClean="0"/>
              <a:t>vissza is lehet őket küldeni</a:t>
            </a:r>
            <a:r>
              <a:rPr lang="hu-HU" u="sng" dirty="0" smtClean="0"/>
              <a:t>.</a:t>
            </a:r>
            <a:r>
              <a:rPr lang="hu-HU" dirty="0" smtClean="0"/>
              <a:t> Bár ezen a szinten jellemzően már két irányban biztosított az elektronikus kommunikáció (pl.: személy azonosítás, aláírás vagy díjfizetés) ezen a szinten még szükség lehet az ügyfelek személyes megjelenésre is. </a:t>
            </a:r>
          </a:p>
          <a:p>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elektronikus ügyintézés szintjei</a:t>
            </a:r>
            <a:endParaRPr lang="hu-HU" dirty="0"/>
          </a:p>
        </p:txBody>
      </p:sp>
      <p:sp>
        <p:nvSpPr>
          <p:cNvPr id="3" name="Tartalom helye 2"/>
          <p:cNvSpPr>
            <a:spLocks noGrp="1"/>
          </p:cNvSpPr>
          <p:nvPr>
            <p:ph idx="1"/>
          </p:nvPr>
        </p:nvSpPr>
        <p:spPr/>
        <p:txBody>
          <a:bodyPr anchor="ctr"/>
          <a:lstStyle/>
          <a:p>
            <a:pPr algn="just">
              <a:buNone/>
            </a:pPr>
            <a:r>
              <a:rPr lang="hu-HU" dirty="0" smtClean="0"/>
              <a:t>4.	A négyes szintű rendszerek </a:t>
            </a:r>
            <a:r>
              <a:rPr lang="hu-HU" u="sng" dirty="0" err="1" smtClean="0"/>
              <a:t>teljeskörű</a:t>
            </a:r>
            <a:r>
              <a:rPr lang="hu-HU" u="sng" dirty="0" smtClean="0"/>
              <a:t> elektronikus ügyintézést</a:t>
            </a:r>
            <a:r>
              <a:rPr lang="hu-HU" dirty="0" smtClean="0"/>
              <a:t> tesznek lehetővé az ügyfelek számára, beleértve a </a:t>
            </a:r>
            <a:r>
              <a:rPr lang="hu-HU" u="sng" dirty="0" smtClean="0"/>
              <a:t>személyek és a dokumentumok </a:t>
            </a:r>
            <a:r>
              <a:rPr lang="hu-HU" b="1" u="sng" dirty="0" smtClean="0"/>
              <a:t>hitelesítését,</a:t>
            </a:r>
            <a:r>
              <a:rPr lang="hu-HU" u="sng" dirty="0" smtClean="0"/>
              <a:t> valamint illeték- vagy díjköteles eljárás esetén, az </a:t>
            </a:r>
            <a:r>
              <a:rPr lang="hu-HU" b="1" u="sng" dirty="0" smtClean="0"/>
              <a:t>elektronikus fizetést</a:t>
            </a:r>
            <a:r>
              <a:rPr lang="hu-HU" u="sng" dirty="0" smtClean="0"/>
              <a:t> is.</a:t>
            </a:r>
            <a:r>
              <a:rPr lang="hu-HU" dirty="0" smtClean="0"/>
              <a:t> Ezen a szinten már </a:t>
            </a:r>
            <a:r>
              <a:rPr lang="hu-HU" u="sng" dirty="0" smtClean="0"/>
              <a:t>nincs szükség az ügyfél személyes megjelenésére</a:t>
            </a:r>
            <a:r>
              <a:rPr lang="hu-HU" dirty="0" smtClean="0"/>
              <a:t>, a távoli ügyintézés lehetősége biztosított.</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96908"/>
          </a:xfrm>
        </p:spPr>
        <p:txBody>
          <a:bodyPr>
            <a:noAutofit/>
          </a:bodyPr>
          <a:lstStyle/>
          <a:p>
            <a:r>
              <a:rPr lang="hu-HU" sz="1800" b="1" dirty="0" smtClean="0">
                <a:cs typeface="Times New Roman" pitchFamily="18" charset="0"/>
              </a:rPr>
              <a:t>Az élelmiszerlánc-biztonsági és állategészségügyi szakmai irányítás és illetékesség 2017. január 01-től</a:t>
            </a:r>
            <a:r>
              <a:rPr lang="hu-HU" sz="1800" dirty="0" smtClean="0"/>
              <a:t/>
            </a:r>
            <a:br>
              <a:rPr lang="hu-HU" sz="1800" dirty="0" smtClean="0"/>
            </a:br>
            <a:endParaRPr lang="hu-HU" sz="1800" dirty="0">
              <a:cs typeface="Times New Roman" pitchFamily="18" charset="0"/>
            </a:endParaRPr>
          </a:p>
        </p:txBody>
      </p:sp>
      <p:pic>
        <p:nvPicPr>
          <p:cNvPr id="19458" name="Picture 2"/>
          <p:cNvPicPr>
            <a:picLocks noGrp="1" noChangeAspect="1" noChangeArrowheads="1"/>
          </p:cNvPicPr>
          <p:nvPr>
            <p:ph sz="half" idx="1"/>
          </p:nvPr>
        </p:nvPicPr>
        <p:blipFill>
          <a:blip r:embed="rId2" cstate="print"/>
          <a:srcRect/>
          <a:stretch>
            <a:fillRect/>
          </a:stretch>
        </p:blipFill>
        <p:spPr bwMode="auto">
          <a:xfrm>
            <a:off x="457200" y="876640"/>
            <a:ext cx="8329642" cy="5481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elektronikus ügyintézés szintjei</a:t>
            </a:r>
            <a:endParaRPr lang="hu-HU" dirty="0"/>
          </a:p>
        </p:txBody>
      </p:sp>
      <p:sp>
        <p:nvSpPr>
          <p:cNvPr id="3" name="Tartalom helye 2"/>
          <p:cNvSpPr>
            <a:spLocks noGrp="1"/>
          </p:cNvSpPr>
          <p:nvPr>
            <p:ph idx="1"/>
          </p:nvPr>
        </p:nvSpPr>
        <p:spPr>
          <a:xfrm>
            <a:off x="457200" y="1484784"/>
            <a:ext cx="8229600" cy="5256584"/>
          </a:xfrm>
        </p:spPr>
        <p:txBody>
          <a:bodyPr anchor="ctr">
            <a:normAutofit fontScale="77500" lnSpcReduction="20000"/>
          </a:bodyPr>
          <a:lstStyle/>
          <a:p>
            <a:pPr algn="just">
              <a:buNone/>
            </a:pPr>
            <a:r>
              <a:rPr lang="hu-HU" dirty="0" smtClean="0"/>
              <a:t>5. Az elektronikus ügyintézés ötödik fejlődési szintjén a proaktív e-ügyintézést biztosító szervek az </a:t>
            </a:r>
            <a:r>
              <a:rPr lang="hu-HU" u="sng" dirty="0" smtClean="0"/>
              <a:t>ügyfelek előzetesen felmért vagy feltételezett igényei szerint </a:t>
            </a:r>
            <a:r>
              <a:rPr lang="hu-HU" b="1" u="sng" dirty="0" smtClean="0"/>
              <a:t>személyre szabott</a:t>
            </a:r>
            <a:r>
              <a:rPr lang="hu-HU" u="sng" dirty="0" smtClean="0"/>
              <a:t>, okos (</a:t>
            </a:r>
            <a:r>
              <a:rPr lang="hu-HU" u="sng" dirty="0" err="1" smtClean="0"/>
              <a:t>smart</a:t>
            </a:r>
            <a:r>
              <a:rPr lang="hu-HU" u="sng" dirty="0" smtClean="0"/>
              <a:t>) szolgáltatások nyújtásával teszik még gördülékenyebbé </a:t>
            </a:r>
            <a:r>
              <a:rPr lang="hu-HU" dirty="0" smtClean="0"/>
              <a:t>és egyszerűbbé az ügyintézés menetét, ahol az </a:t>
            </a:r>
            <a:r>
              <a:rPr lang="hu-HU" b="1" dirty="0" smtClean="0"/>
              <a:t>ügyfélélmény is számít</a:t>
            </a:r>
            <a:r>
              <a:rPr lang="hu-HU" dirty="0" smtClean="0"/>
              <a:t>. Az ötös szintű e-ügyintézési rendszerek az ügyfelek igényeihez igazodó ún. </a:t>
            </a:r>
            <a:r>
              <a:rPr lang="hu-HU" dirty="0" err="1" smtClean="0"/>
              <a:t>targetizált</a:t>
            </a:r>
            <a:r>
              <a:rPr lang="hu-HU" dirty="0" smtClean="0"/>
              <a:t> </a:t>
            </a:r>
            <a:r>
              <a:rPr lang="hu-HU" u="sng" dirty="0" smtClean="0"/>
              <a:t>kényelmi szolgáltatásokat nyújtanak a különböző ügyfél- élethelyzetekhez igazodó módon, pl. </a:t>
            </a:r>
            <a:r>
              <a:rPr lang="hu-HU" b="1" u="sng" dirty="0" smtClean="0"/>
              <a:t>előzetes értesítést küldenek az egyes okmányok várható lejárati idejéről</a:t>
            </a:r>
            <a:r>
              <a:rPr lang="hu-HU" dirty="0" smtClean="0"/>
              <a:t>, vagy a meglévő ügyféladatok felhasználásával gondoskodnak a különféle űrlapok előtöltéséről, hogy az ügyfeleknek csak a legszükségesebb adatokat kelljen megadniuk. Ehhez hasonlóan, kényelmi szolgáltatásként jelenik meg, ha az </a:t>
            </a:r>
            <a:r>
              <a:rPr lang="hu-HU" u="sng" dirty="0" smtClean="0"/>
              <a:t>ügyfelek valamilyen felületen nyomon tudják követni ügyük aktuális állapotát, státuszát.</a:t>
            </a:r>
            <a:endParaRPr lang="hu-HU"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nvPr/>
        </p:nvPicPr>
        <p:blipFill>
          <a:blip r:embed="rId2" cstate="print"/>
          <a:srcRect/>
          <a:stretch>
            <a:fillRect/>
          </a:stretch>
        </p:blipFill>
        <p:spPr bwMode="auto">
          <a:xfrm>
            <a:off x="395536" y="1052736"/>
            <a:ext cx="8280920" cy="5616623"/>
          </a:xfrm>
          <a:prstGeom prst="rect">
            <a:avLst/>
          </a:prstGeom>
          <a:noFill/>
          <a:ln w="9525">
            <a:noFill/>
            <a:miter lim="800000"/>
            <a:headEnd/>
            <a:tailEnd/>
          </a:ln>
        </p:spPr>
      </p:pic>
      <p:sp>
        <p:nvSpPr>
          <p:cNvPr id="5" name="Cím 4"/>
          <p:cNvSpPr>
            <a:spLocks noGrp="1"/>
          </p:cNvSpPr>
          <p:nvPr>
            <p:ph type="title"/>
          </p:nvPr>
        </p:nvSpPr>
        <p:spPr>
          <a:xfrm>
            <a:off x="467544" y="116632"/>
            <a:ext cx="8229600" cy="1143000"/>
          </a:xfrm>
        </p:spPr>
        <p:txBody>
          <a:bodyPr>
            <a:noAutofit/>
          </a:bodyPr>
          <a:lstStyle/>
          <a:p>
            <a:r>
              <a:rPr lang="hu-HU" sz="2000" b="1" dirty="0" smtClean="0"/>
              <a:t>Az elektronikus közigazgatás jelenlegi magyarországi helyzete és a további szintek várható teljesülése</a:t>
            </a:r>
            <a:endParaRPr lang="hu-H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elektronikus ügyintézés szintjei</a:t>
            </a:r>
            <a:endParaRPr lang="hu-HU" b="1" dirty="0"/>
          </a:p>
        </p:txBody>
      </p:sp>
      <p:sp>
        <p:nvSpPr>
          <p:cNvPr id="3" name="Tartalom helye 2"/>
          <p:cNvSpPr>
            <a:spLocks noGrp="1"/>
          </p:cNvSpPr>
          <p:nvPr>
            <p:ph idx="1"/>
          </p:nvPr>
        </p:nvSpPr>
        <p:spPr>
          <a:xfrm>
            <a:off x="467544" y="1556792"/>
            <a:ext cx="8229600" cy="4525963"/>
          </a:xfrm>
        </p:spPr>
        <p:txBody>
          <a:bodyPr>
            <a:normAutofit fontScale="70000" lnSpcReduction="20000"/>
          </a:bodyPr>
          <a:lstStyle/>
          <a:p>
            <a:pPr lvl="0" algn="just"/>
            <a:r>
              <a:rPr lang="hu-HU" dirty="0" smtClean="0"/>
              <a:t>Fontos és reform erejű változást jelent, hogy a magyar közigazgatás az E-ügyintézési törvény </a:t>
            </a:r>
            <a:r>
              <a:rPr lang="hu-HU" b="1" dirty="0" smtClean="0"/>
              <a:t>2018. január 1-jei hatályba lépésével ténylegesen is az e-ügyintézés negyedik szintjére léphet</a:t>
            </a:r>
            <a:r>
              <a:rPr lang="hu-HU" dirty="0" smtClean="0"/>
              <a:t>.</a:t>
            </a:r>
          </a:p>
          <a:p>
            <a:pPr lvl="0" algn="just"/>
            <a:r>
              <a:rPr lang="hu-HU" dirty="0" smtClean="0"/>
              <a:t>A jogszabályi követelményeknek megfelelően mintegy </a:t>
            </a:r>
            <a:r>
              <a:rPr lang="hu-HU" b="1" dirty="0" smtClean="0"/>
              <a:t>1,2 millió gazdálkodó szervezet számára mindennapi gyakorlattá válhat az elektronikus kapcsolattartás az E-ügyintézési törvény hatálya alá tartozó szervezetekkel.</a:t>
            </a:r>
          </a:p>
          <a:p>
            <a:pPr lvl="0" algn="just"/>
            <a:r>
              <a:rPr lang="hu-HU" dirty="0" smtClean="0"/>
              <a:t>A </a:t>
            </a:r>
            <a:r>
              <a:rPr lang="hu-HU" b="1" dirty="0" smtClean="0"/>
              <a:t>hivatalok közötti kommunikációban </a:t>
            </a:r>
            <a:r>
              <a:rPr lang="hu-HU" dirty="0" smtClean="0"/>
              <a:t>is a biztonságos elektronikus kapcsolattartás válik mindennapi gyakorlattá. </a:t>
            </a:r>
          </a:p>
          <a:p>
            <a:pPr lvl="0" algn="just"/>
            <a:r>
              <a:rPr lang="hu-HU" b="1" dirty="0" smtClean="0"/>
              <a:t>A természetes személyek </a:t>
            </a:r>
            <a:r>
              <a:rPr lang="hu-HU" dirty="0" smtClean="0"/>
              <a:t>esetében ugyanakkor az e-ügyintézés ténylegesen is egy, a korábbiaknál sokkal szélesebb körben biztosított </a:t>
            </a:r>
            <a:r>
              <a:rPr lang="hu-HU" b="1" dirty="0" smtClean="0"/>
              <a:t>lehetőség lesz</a:t>
            </a:r>
            <a:r>
              <a:rPr lang="hu-HU" dirty="0" smtClean="0"/>
              <a:t>, melyen belül az ügyfél szabadon </a:t>
            </a:r>
            <a:r>
              <a:rPr lang="hu-HU" u="sng" dirty="0" smtClean="0"/>
              <a:t>rendelkezhet arról,</a:t>
            </a:r>
            <a:r>
              <a:rPr lang="hu-HU" dirty="0" smtClean="0"/>
              <a:t> hogy a közfeladatot ellátó szervekkel </a:t>
            </a:r>
            <a:r>
              <a:rPr lang="hu-HU" u="sng" dirty="0" smtClean="0"/>
              <a:t>elektronikusan vagy papír alapon kíván kapcsolatot tartani. </a:t>
            </a:r>
          </a:p>
          <a:p>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692696"/>
            <a:ext cx="8229600" cy="724942"/>
          </a:xfrm>
        </p:spPr>
        <p:txBody>
          <a:bodyPr>
            <a:noAutofit/>
          </a:bodyPr>
          <a:lstStyle/>
          <a:p>
            <a:r>
              <a:rPr lang="hu-HU" b="1" dirty="0" smtClean="0"/>
              <a:t>Az elektronikus ügyintézés igénybevétele </a:t>
            </a:r>
            <a:br>
              <a:rPr lang="hu-HU" b="1" dirty="0" smtClean="0"/>
            </a:br>
            <a:endParaRPr lang="hu-HU" b="1" dirty="0"/>
          </a:p>
        </p:txBody>
      </p:sp>
      <p:sp>
        <p:nvSpPr>
          <p:cNvPr id="3" name="Tartalom helye 2"/>
          <p:cNvSpPr>
            <a:spLocks noGrp="1"/>
          </p:cNvSpPr>
          <p:nvPr>
            <p:ph idx="1"/>
          </p:nvPr>
        </p:nvSpPr>
        <p:spPr/>
        <p:txBody>
          <a:bodyPr>
            <a:normAutofit fontScale="55000" lnSpcReduction="20000"/>
          </a:bodyPr>
          <a:lstStyle/>
          <a:p>
            <a:pPr algn="just"/>
            <a:r>
              <a:rPr lang="hu-HU" u="sng" dirty="0" smtClean="0"/>
              <a:t>Az ügyfél jogosult </a:t>
            </a:r>
            <a:r>
              <a:rPr lang="hu-HU" dirty="0" smtClean="0"/>
              <a:t>az államigazgatási szervek, a helyi önkormányzatok, a jogszabály alapján közigazgatási jogkör gyakorlására feljogosított egyéb jogalanyok, a bíróságok és az Országos Bírósági Hivatal, az alapvető jogok biztosa, az ügyészség, a közjegyzők, a bírósági végrehajtók, a hegyközségek kivételével a köztestületek, a közüzemi szolgáltatók, a törvényben vagy kormányrendeletben elektronikus ügyintézésre kötelezett közfeladatot ellátó vagy közszolgáltatást nyújtó jogalanyok előtti ügyekben elektronikus ügyintézésre. </a:t>
            </a:r>
          </a:p>
          <a:p>
            <a:pPr algn="just"/>
            <a:r>
              <a:rPr lang="hu-HU" dirty="0" smtClean="0"/>
              <a:t>Szintén jogosult elektronikus ügyintézésre az ügyfél az E-ügyintézési tv. szerinti elektronikus ügyintézését </a:t>
            </a:r>
            <a:r>
              <a:rPr lang="hu-HU" u="sng" dirty="0" smtClean="0"/>
              <a:t>önkéntesen,</a:t>
            </a:r>
            <a:r>
              <a:rPr lang="hu-HU" dirty="0" smtClean="0"/>
              <a:t> a törvényben meghatározott feltételek szerint biztosító más intézményeknél is. </a:t>
            </a:r>
          </a:p>
          <a:p>
            <a:pPr algn="just"/>
            <a:r>
              <a:rPr lang="hu-HU" dirty="0" smtClean="0"/>
              <a:t>Az e-ügyintézési szolgáltatás </a:t>
            </a:r>
            <a:r>
              <a:rPr lang="hu-HU" u="sng" dirty="0" smtClean="0"/>
              <a:t>használata csak törvényben vagy kormányrendeletben korlátozható.</a:t>
            </a:r>
            <a:r>
              <a:rPr lang="hu-HU" dirty="0" smtClean="0"/>
              <a:t> Abban az esetben, amikor az ügyfél személyes megjelenése vagy egyes okiratok eredetben történő benyújtása elengedhetetlen, nem megkerülhető. </a:t>
            </a:r>
          </a:p>
          <a:p>
            <a:pPr algn="just"/>
            <a:r>
              <a:rPr lang="hu-HU" u="sng" dirty="0" smtClean="0"/>
              <a:t>Nem lehet e-ügyintézést folytatni </a:t>
            </a:r>
            <a:r>
              <a:rPr lang="hu-HU" dirty="0" smtClean="0"/>
              <a:t>olyan eljárási cselekmények esetében sem, ahol az e-ügyintézés alapjában véve értelmezhetetlen. Akkor sem, ha nemzetközi szerződés vagy az EU közvetlenül kötelező jogi aktusa kizárja, illetve minősített adatot tartalmazó beadványt sem lehet e-ügyintézés keretében benyújtani.</a:t>
            </a:r>
          </a:p>
          <a:p>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76672"/>
            <a:ext cx="8229600" cy="1584176"/>
          </a:xfrm>
        </p:spPr>
        <p:txBody>
          <a:bodyPr>
            <a:normAutofit fontScale="90000"/>
          </a:bodyPr>
          <a:lstStyle/>
          <a:p>
            <a:r>
              <a:rPr lang="hu-HU" sz="4900" b="1" dirty="0" smtClean="0"/>
              <a:t>Az elektronikus ügyintézés biztosítása </a:t>
            </a:r>
            <a:r>
              <a:rPr lang="hu-HU" b="1" dirty="0" smtClean="0"/>
              <a:t/>
            </a:r>
            <a:br>
              <a:rPr lang="hu-HU" b="1" dirty="0" smtClean="0"/>
            </a:br>
            <a:endParaRPr lang="hu-HU" b="1" dirty="0"/>
          </a:p>
        </p:txBody>
      </p:sp>
      <p:sp>
        <p:nvSpPr>
          <p:cNvPr id="3" name="Tartalom helye 2"/>
          <p:cNvSpPr>
            <a:spLocks noGrp="1"/>
          </p:cNvSpPr>
          <p:nvPr>
            <p:ph idx="1"/>
          </p:nvPr>
        </p:nvSpPr>
        <p:spPr/>
        <p:txBody>
          <a:bodyPr>
            <a:normAutofit fontScale="85000" lnSpcReduction="20000"/>
          </a:bodyPr>
          <a:lstStyle/>
          <a:p>
            <a:pPr algn="just"/>
            <a:r>
              <a:rPr lang="hu-HU" b="1" dirty="0" smtClean="0"/>
              <a:t>Az e-ügyintézésre az ügyfélként eljáró gazdálkodó szervezet, az ügyfél jogi képviselője, az ügyfélként eljáró állam, önkormányzat, költségvetési szerv, ügyész, jegyző, köztestület és egyéb közigazgatási hatóság köteles</a:t>
            </a:r>
            <a:r>
              <a:rPr lang="hu-HU" dirty="0" smtClean="0"/>
              <a:t>. Néhány törvényben meghatározott esetben a fentieken túl az ügyfél vagy képviselője is köteles az e-ügyintézésre, de természetes személy csak törvényben kötelezhető erre. </a:t>
            </a:r>
          </a:p>
          <a:p>
            <a:pPr algn="just"/>
            <a:r>
              <a:rPr lang="hu-HU" dirty="0" smtClean="0"/>
              <a:t>A felsorolt szerveknek a feladat- és hatáskörükbe tartozó ügyek mellett a </a:t>
            </a:r>
            <a:r>
              <a:rPr lang="hu-HU" b="1" dirty="0" smtClean="0"/>
              <a:t>szolgáltatásaik </a:t>
            </a:r>
            <a:r>
              <a:rPr lang="hu-HU" dirty="0" smtClean="0"/>
              <a:t>igénybevételéhez, lemondásához vagy módosításához szükséges ügyek intézésében is kötelező az e-ügyintézést biztosítani.</a:t>
            </a:r>
          </a:p>
          <a:p>
            <a:endParaRPr lang="hu-H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87624" y="188641"/>
            <a:ext cx="6696744" cy="1200329"/>
          </a:xfrm>
          <a:prstGeom prst="rect">
            <a:avLst/>
          </a:prstGeom>
        </p:spPr>
        <p:txBody>
          <a:bodyPr wrap="square">
            <a:spAutoFit/>
          </a:bodyPr>
          <a:lstStyle/>
          <a:p>
            <a:pPr algn="ctr"/>
            <a:r>
              <a:rPr lang="hu-HU" sz="3600" b="1" dirty="0" smtClean="0"/>
              <a:t>Az elektronikus ügyintézésre kötelezett szervezetek</a:t>
            </a:r>
            <a:endParaRPr lang="hu-HU" sz="3600" b="1" dirty="0"/>
          </a:p>
        </p:txBody>
      </p:sp>
      <p:pic>
        <p:nvPicPr>
          <p:cNvPr id="5" name="Kép 4" descr="Névtelen.jpg"/>
          <p:cNvPicPr>
            <a:picLocks noChangeAspect="1"/>
          </p:cNvPicPr>
          <p:nvPr/>
        </p:nvPicPr>
        <p:blipFill>
          <a:blip r:embed="rId2" cstate="print"/>
          <a:stretch>
            <a:fillRect/>
          </a:stretch>
        </p:blipFill>
        <p:spPr>
          <a:xfrm>
            <a:off x="539552" y="1700808"/>
            <a:ext cx="7981950" cy="41529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980728"/>
            <a:ext cx="8229600" cy="796950"/>
          </a:xfrm>
        </p:spPr>
        <p:txBody>
          <a:bodyPr>
            <a:noAutofit/>
          </a:bodyPr>
          <a:lstStyle/>
          <a:p>
            <a:r>
              <a:rPr lang="hu-HU" sz="3200" b="1" dirty="0" smtClean="0"/>
              <a:t>Az elektronikus</a:t>
            </a:r>
            <a:r>
              <a:rPr lang="hu-HU" sz="2400" b="1" dirty="0" smtClean="0"/>
              <a:t> </a:t>
            </a:r>
            <a:r>
              <a:rPr lang="hu-HU" sz="3200" b="1" dirty="0" smtClean="0"/>
              <a:t>ügyintézés általános folyamata az ügyfél oldaláról </a:t>
            </a:r>
            <a:r>
              <a:rPr lang="hu-HU" sz="4800" dirty="0" smtClean="0"/>
              <a:t/>
            </a:r>
            <a:br>
              <a:rPr lang="hu-HU" sz="4800" dirty="0" smtClean="0"/>
            </a:br>
            <a:endParaRPr lang="hu-HU" sz="4800" dirty="0"/>
          </a:p>
        </p:txBody>
      </p:sp>
      <p:pic>
        <p:nvPicPr>
          <p:cNvPr id="6" name="Tartalom helye 5" descr="Névtelen4.jpg"/>
          <p:cNvPicPr>
            <a:picLocks noGrp="1" noChangeAspect="1"/>
          </p:cNvPicPr>
          <p:nvPr>
            <p:ph idx="1"/>
          </p:nvPr>
        </p:nvPicPr>
        <p:blipFill>
          <a:blip r:embed="rId2" cstate="print"/>
          <a:stretch>
            <a:fillRect/>
          </a:stretch>
        </p:blipFill>
        <p:spPr>
          <a:xfrm>
            <a:off x="457200" y="2020276"/>
            <a:ext cx="8229600" cy="368581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Elektronikus kapcsolattartás</a:t>
            </a:r>
            <a:endParaRPr lang="hu-HU" b="1" dirty="0"/>
          </a:p>
        </p:txBody>
      </p:sp>
      <p:sp>
        <p:nvSpPr>
          <p:cNvPr id="3" name="Tartalom helye 2"/>
          <p:cNvSpPr>
            <a:spLocks noGrp="1"/>
          </p:cNvSpPr>
          <p:nvPr>
            <p:ph idx="1"/>
          </p:nvPr>
        </p:nvSpPr>
        <p:spPr/>
        <p:txBody>
          <a:bodyPr>
            <a:normAutofit fontScale="92500" lnSpcReduction="20000"/>
          </a:bodyPr>
          <a:lstStyle/>
          <a:p>
            <a:r>
              <a:rPr lang="hu-HU" b="1" dirty="0" smtClean="0"/>
              <a:t>Gazdálkodó szervezetek</a:t>
            </a:r>
            <a:r>
              <a:rPr lang="hu-HU" dirty="0" smtClean="0"/>
              <a:t> –</a:t>
            </a:r>
            <a:r>
              <a:rPr lang="hu-HU" b="1" dirty="0" smtClean="0"/>
              <a:t> Cégkapu,</a:t>
            </a:r>
            <a:r>
              <a:rPr lang="hu-HU" dirty="0" smtClean="0"/>
              <a:t> </a:t>
            </a:r>
          </a:p>
          <a:p>
            <a:r>
              <a:rPr lang="hu-HU" b="1" dirty="0" smtClean="0"/>
              <a:t>egyéni vállalkozók</a:t>
            </a:r>
            <a:r>
              <a:rPr lang="hu-HU" dirty="0" smtClean="0"/>
              <a:t> -  </a:t>
            </a:r>
            <a:r>
              <a:rPr lang="hu-HU" b="1" dirty="0" smtClean="0"/>
              <a:t>Ügyfélkapu,</a:t>
            </a:r>
            <a:endParaRPr lang="hu-HU" dirty="0" smtClean="0"/>
          </a:p>
          <a:p>
            <a:pPr algn="just"/>
            <a:r>
              <a:rPr lang="hu-HU" b="1" dirty="0" smtClean="0"/>
              <a:t>természetes személyek</a:t>
            </a:r>
            <a:r>
              <a:rPr lang="hu-HU" dirty="0" smtClean="0"/>
              <a:t> maguk választhatják meg a kormányhivatallal való kapcsolattartás módját, amely </a:t>
            </a:r>
            <a:r>
              <a:rPr lang="hu-HU" u="sng" dirty="0" smtClean="0"/>
              <a:t>elektronikus, személyes vagy papír alapú lehet.  </a:t>
            </a:r>
            <a:r>
              <a:rPr lang="hu-HU" b="1" dirty="0" smtClean="0"/>
              <a:t>Ügyfélkaput</a:t>
            </a:r>
            <a:r>
              <a:rPr lang="hu-HU" dirty="0" smtClean="0"/>
              <a:t> választhatják .</a:t>
            </a:r>
          </a:p>
          <a:p>
            <a:pPr algn="just"/>
            <a:r>
              <a:rPr lang="hu-HU" dirty="0" smtClean="0"/>
              <a:t>Az </a:t>
            </a:r>
            <a:r>
              <a:rPr lang="hu-HU" b="1" dirty="0" smtClean="0"/>
              <a:t>elektronikus ügyintézést biztosító szervek</a:t>
            </a:r>
            <a:r>
              <a:rPr lang="hu-HU" dirty="0" smtClean="0"/>
              <a:t>, valamint </a:t>
            </a:r>
            <a:r>
              <a:rPr lang="hu-HU" b="1" dirty="0" smtClean="0"/>
              <a:t>a Kormány által kijelölt közfeladatot ellátó szervek</a:t>
            </a:r>
            <a:r>
              <a:rPr lang="hu-HU" dirty="0" smtClean="0"/>
              <a:t>, ha azt törvény nem zárja ki – egymással elektronikus úton tartják a kapcsolatot </a:t>
            </a:r>
            <a:r>
              <a:rPr lang="hu-HU" b="1" dirty="0" smtClean="0"/>
              <a:t>hivatali kapujukon </a:t>
            </a:r>
            <a:r>
              <a:rPr lang="hu-HU" dirty="0" smtClean="0"/>
              <a:t>keresztül.	</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smtClean="0"/>
              <a:t>Elektronikus közigazgatás az élelmiszerlánc-felügyeleti szerveknél</a:t>
            </a:r>
            <a:endParaRPr lang="hu-HU" sz="2800" b="1" dirty="0"/>
          </a:p>
        </p:txBody>
      </p:sp>
      <p:sp>
        <p:nvSpPr>
          <p:cNvPr id="3" name="Tartalom helye 2"/>
          <p:cNvSpPr>
            <a:spLocks noGrp="1"/>
          </p:cNvSpPr>
          <p:nvPr>
            <p:ph idx="1"/>
          </p:nvPr>
        </p:nvSpPr>
        <p:spPr/>
        <p:txBody>
          <a:bodyPr>
            <a:normAutofit/>
          </a:bodyPr>
          <a:lstStyle/>
          <a:p>
            <a:r>
              <a:rPr lang="hu-HU" sz="2000" b="1" dirty="0" smtClean="0"/>
              <a:t>NÉBIH - Nemzeti Élelmiszerlánc-biztonsági Hivatal</a:t>
            </a:r>
          </a:p>
          <a:p>
            <a:pPr algn="just"/>
            <a:r>
              <a:rPr lang="hu-HU" sz="1600" dirty="0" smtClean="0"/>
              <a:t>2017. december 12-től több mint száz új, eddig csak papír alapon intézhető ügytípus elektronikus indításának lehetőségét kínálja a NÉBIH  ügyfelei számára. A részletes ügykatalógus az – </a:t>
            </a:r>
            <a:r>
              <a:rPr lang="hu-HU" sz="1600" u="sng" dirty="0" smtClean="0"/>
              <a:t>ügyfélkapus bejelentkezéssel igénybe vehető</a:t>
            </a:r>
            <a:r>
              <a:rPr lang="hu-HU" sz="1600" dirty="0" smtClean="0"/>
              <a:t> – </a:t>
            </a:r>
            <a:r>
              <a:rPr lang="hu-HU" sz="1600" b="1" dirty="0" smtClean="0"/>
              <a:t>Ügyfélprofil</a:t>
            </a:r>
            <a:r>
              <a:rPr lang="hu-HU" sz="1600" dirty="0" smtClean="0"/>
              <a:t> felületen érhető el. </a:t>
            </a:r>
            <a:r>
              <a:rPr lang="hu-HU" sz="1600" u="sng" dirty="0" smtClean="0"/>
              <a:t>Több mint száz új, eddig csak papír alapon intézhető ügytípus elektronikus indítása vált lehetővé.</a:t>
            </a:r>
          </a:p>
          <a:p>
            <a:pPr algn="just"/>
            <a:r>
              <a:rPr lang="hu-HU" sz="1600" dirty="0" smtClean="0"/>
              <a:t>Az Ügyfélprofilba történő bejelentkezés továbbra is az ügyfélkapus azonosítóval történik. A részletes Ügykatalógust az Ügyintézés menüpontban érik el a hivatal ügyfelei. Itt főbb témák (pl. „állat”) és konkrét szakterületek (pl. „állattenyésztés”) szerint csoportosítva szerepelnek a </a:t>
            </a:r>
            <a:r>
              <a:rPr lang="hu-HU" sz="1600" dirty="0" err="1" smtClean="0"/>
              <a:t>Nébih-nél</a:t>
            </a:r>
            <a:r>
              <a:rPr lang="hu-HU" sz="1600" dirty="0" smtClean="0"/>
              <a:t> intézhető ügyek. A felületen való könnyebb eligazodást egy kereső is segíti.</a:t>
            </a:r>
          </a:p>
          <a:p>
            <a:pPr algn="just"/>
            <a:r>
              <a:rPr lang="hu-HU" sz="1600" dirty="0" smtClean="0"/>
              <a:t>Az Ügykatalógusban nem csak az elektronikusan, hanem a kizárólag hagyományos módon, papír alapon indítható ügyek is megtalálhatók. Az egyes ügyek rövid leírása tartalmazza az ügyintézéshez szükséges főbb információkat, és, ha az ügyhöz tartozik kitöltendő űrlap, akkor az is letölthető a felületről.</a:t>
            </a:r>
            <a:endParaRPr lang="hu-HU"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4282" y="857232"/>
            <a:ext cx="8143932" cy="4678204"/>
          </a:xfrm>
          <a:prstGeom prst="rect">
            <a:avLst/>
          </a:prstGeom>
        </p:spPr>
        <p:txBody>
          <a:bodyPr wrap="square">
            <a:spAutoFit/>
          </a:bodyPr>
          <a:lstStyle/>
          <a:p>
            <a:endParaRPr lang="hu-HU" dirty="0" smtClean="0"/>
          </a:p>
          <a:p>
            <a:pPr algn="just"/>
            <a:r>
              <a:rPr lang="hu-HU" sz="1400" dirty="0" smtClean="0">
                <a:hlinkClick r:id="rId2"/>
              </a:rPr>
              <a:t>Ügyintézés és felügyeleti díj bevallás</a:t>
            </a:r>
            <a:r>
              <a:rPr lang="hu-HU" sz="1400" dirty="0" smtClean="0"/>
              <a:t> </a:t>
            </a:r>
          </a:p>
          <a:p>
            <a:pPr algn="just"/>
            <a:r>
              <a:rPr lang="hu-HU" sz="1400" dirty="0" smtClean="0"/>
              <a:t>Az Ügykatalógusban szakterületek szerinti csoportosításban megtalálja az intézhető ügyek leírását, az ügyintézéshez szükséges információkat, formanyomtatványokat. Az elektronikusan intézhető ügyeket közvetlenül innen indíthatja.</a:t>
            </a:r>
          </a:p>
          <a:p>
            <a:pPr algn="just"/>
            <a:endParaRPr lang="hu-HU" sz="1400" dirty="0" smtClean="0"/>
          </a:p>
          <a:p>
            <a:pPr algn="just"/>
            <a:r>
              <a:rPr lang="hu-HU" sz="1400" dirty="0" smtClean="0">
                <a:hlinkClick r:id="rId3"/>
              </a:rPr>
              <a:t>Meghatalmazás</a:t>
            </a:r>
            <a:r>
              <a:rPr lang="hu-HU" sz="1400" dirty="0" smtClean="0"/>
              <a:t> </a:t>
            </a:r>
          </a:p>
          <a:p>
            <a:pPr algn="just"/>
            <a:r>
              <a:rPr lang="hu-HU" sz="1400" dirty="0" smtClean="0"/>
              <a:t>Ha más nevében kíván ügyet intézni, itt készíthet új meghatalmazást, követheti meghatalmazásai állapotváltozásait, módosíthatja, törölheti azokat.</a:t>
            </a:r>
          </a:p>
          <a:p>
            <a:pPr algn="just"/>
            <a:endParaRPr lang="hu-HU" sz="1400" dirty="0" smtClean="0"/>
          </a:p>
          <a:p>
            <a:pPr algn="just"/>
            <a:r>
              <a:rPr lang="hu-HU" sz="1400" dirty="0" smtClean="0">
                <a:hlinkClick r:id="rId4"/>
              </a:rPr>
              <a:t>Partner</a:t>
            </a:r>
            <a:r>
              <a:rPr lang="hu-HU" sz="1400" dirty="0" smtClean="0"/>
              <a:t> </a:t>
            </a:r>
          </a:p>
          <a:p>
            <a:pPr algn="just"/>
            <a:r>
              <a:rPr lang="hu-HU" sz="1400" dirty="0" smtClean="0"/>
              <a:t>Ellenőrizheti a Hivatalunknál tárolt személyes adatait, tájékozódhat az adatmódosítás lehetőségeiről. A könnyebb kapcsolattartás érdekében elérhetőségeit bármikor frissítheti.</a:t>
            </a:r>
          </a:p>
          <a:p>
            <a:pPr algn="just"/>
            <a:endParaRPr lang="hu-HU" sz="1400" dirty="0" smtClean="0"/>
          </a:p>
          <a:p>
            <a:pPr algn="just"/>
            <a:r>
              <a:rPr lang="hu-HU" sz="1400" dirty="0" smtClean="0">
                <a:hlinkClick r:id="rId5"/>
              </a:rPr>
              <a:t>Dokumentumok</a:t>
            </a:r>
            <a:r>
              <a:rPr lang="hu-HU" sz="1400" dirty="0" smtClean="0"/>
              <a:t> </a:t>
            </a:r>
          </a:p>
          <a:p>
            <a:pPr algn="just"/>
            <a:r>
              <a:rPr lang="hu-HU" sz="1400" dirty="0" smtClean="0"/>
              <a:t>Megtekintheti és letöltheti az ügyintézések során keletkezett </a:t>
            </a:r>
            <a:r>
              <a:rPr lang="hu-HU" sz="1400" b="1" dirty="0" smtClean="0"/>
              <a:t>dokumentumokat.</a:t>
            </a:r>
          </a:p>
          <a:p>
            <a:pPr algn="just"/>
            <a:endParaRPr lang="hu-HU" sz="1400" b="1" dirty="0" smtClean="0"/>
          </a:p>
          <a:p>
            <a:pPr algn="just"/>
            <a:r>
              <a:rPr lang="hu-HU" sz="1400" b="1" dirty="0" smtClean="0">
                <a:solidFill>
                  <a:srgbClr val="0070C0"/>
                </a:solidFill>
              </a:rPr>
              <a:t>ENAR ügyintézés </a:t>
            </a:r>
          </a:p>
          <a:p>
            <a:pPr algn="just"/>
            <a:r>
              <a:rPr lang="hu-HU" sz="1400" dirty="0" smtClean="0"/>
              <a:t>Az Egységes Nyilvántartási és Azonosítási Rendszerben (ENAR) történő ügyintézést éri el ebben a menüpontban. A címre kattintva az ENAR felületére jut, ahol a haszonállatokhoz kötődő ügyintézést tudja elindítani.</a:t>
            </a:r>
            <a:endParaRPr lang="hu-H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Élelmiszerlánc-felügyeleti szerv </a:t>
            </a:r>
            <a:endParaRPr lang="hu-HU" b="1" dirty="0"/>
          </a:p>
        </p:txBody>
      </p:sp>
      <p:sp>
        <p:nvSpPr>
          <p:cNvPr id="3" name="Tartalom helye 2"/>
          <p:cNvSpPr>
            <a:spLocks noGrp="1"/>
          </p:cNvSpPr>
          <p:nvPr>
            <p:ph idx="1"/>
          </p:nvPr>
        </p:nvSpPr>
        <p:spPr/>
        <p:txBody>
          <a:bodyPr/>
          <a:lstStyle/>
          <a:p>
            <a:pPr>
              <a:buNone/>
            </a:pPr>
            <a:r>
              <a:rPr lang="hu-HU" b="1" dirty="0" smtClean="0"/>
              <a:t>Főbb hatósági tevékenységek</a:t>
            </a:r>
            <a:r>
              <a:rPr lang="hu-HU" dirty="0" smtClean="0"/>
              <a:t>:  </a:t>
            </a:r>
          </a:p>
          <a:p>
            <a:r>
              <a:rPr lang="hu-HU" dirty="0" smtClean="0"/>
              <a:t>Engedélyezés</a:t>
            </a:r>
          </a:p>
          <a:p>
            <a:r>
              <a:rPr lang="hu-HU" dirty="0" smtClean="0"/>
              <a:t>Nyilvántartásba vétel</a:t>
            </a:r>
          </a:p>
          <a:p>
            <a:r>
              <a:rPr lang="hu-HU" dirty="0" smtClean="0"/>
              <a:t>Szakhatósági hozzájárulás</a:t>
            </a:r>
          </a:p>
          <a:p>
            <a:r>
              <a:rPr lang="hu-HU" dirty="0" smtClean="0"/>
              <a:t>Ellenőrzés</a:t>
            </a:r>
          </a:p>
          <a:p>
            <a:r>
              <a:rPr lang="hu-HU" dirty="0" smtClean="0"/>
              <a:t>Mintavétel</a:t>
            </a:r>
          </a:p>
          <a:p>
            <a:r>
              <a:rPr lang="hu-HU" dirty="0" smtClean="0"/>
              <a:t>Intézkedések-szankciók</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3600" b="1" dirty="0" smtClean="0"/>
              <a:t>https://upr.nebih.gov.hu/ng/ugykatalogus</a:t>
            </a:r>
            <a:endParaRPr lang="hu-HU" sz="3600" b="1" dirty="0"/>
          </a:p>
        </p:txBody>
      </p:sp>
      <p:sp>
        <p:nvSpPr>
          <p:cNvPr id="3" name="Tartalom helye 2"/>
          <p:cNvSpPr>
            <a:spLocks noGrp="1"/>
          </p:cNvSpPr>
          <p:nvPr>
            <p:ph idx="1"/>
          </p:nvPr>
        </p:nvSpPr>
        <p:spPr/>
        <p:txBody>
          <a:bodyPr>
            <a:normAutofit fontScale="77500" lnSpcReduction="20000"/>
          </a:bodyPr>
          <a:lstStyle/>
          <a:p>
            <a:endParaRPr lang="hu-HU" dirty="0" smtClean="0"/>
          </a:p>
          <a:p>
            <a:r>
              <a:rPr lang="hu-HU" dirty="0" smtClean="0"/>
              <a:t>Állat</a:t>
            </a:r>
          </a:p>
          <a:p>
            <a:r>
              <a:rPr lang="hu-HU" dirty="0" smtClean="0"/>
              <a:t>Élelmiszer</a:t>
            </a:r>
          </a:p>
          <a:p>
            <a:r>
              <a:rPr lang="hu-HU" dirty="0" smtClean="0"/>
              <a:t>Élelmiszerlánc-felügyeleti díj</a:t>
            </a:r>
          </a:p>
          <a:p>
            <a:r>
              <a:rPr lang="hu-HU" dirty="0" smtClean="0"/>
              <a:t>Erdő és faanyag</a:t>
            </a:r>
          </a:p>
          <a:p>
            <a:r>
              <a:rPr lang="hu-HU" dirty="0" smtClean="0"/>
              <a:t>Földművelésügy</a:t>
            </a:r>
          </a:p>
          <a:p>
            <a:r>
              <a:rPr lang="hu-HU" dirty="0" smtClean="0"/>
              <a:t>Hal és vad</a:t>
            </a:r>
          </a:p>
          <a:p>
            <a:r>
              <a:rPr lang="hu-HU" dirty="0" smtClean="0"/>
              <a:t>Kertészet és szaporítóanyag</a:t>
            </a:r>
          </a:p>
          <a:p>
            <a:r>
              <a:rPr lang="hu-HU" dirty="0" smtClean="0"/>
              <a:t>Labor</a:t>
            </a:r>
          </a:p>
          <a:p>
            <a:r>
              <a:rPr lang="hu-HU" dirty="0" smtClean="0"/>
              <a:t>Növény és talaj</a:t>
            </a:r>
          </a:p>
          <a:p>
            <a:r>
              <a:rPr lang="hu-HU" dirty="0" smtClean="0"/>
              <a:t>Takarmány</a:t>
            </a:r>
          </a:p>
          <a:p>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Kormányhivatalok</a:t>
            </a:r>
            <a:endParaRPr lang="hu-HU" b="1" dirty="0"/>
          </a:p>
        </p:txBody>
      </p:sp>
      <p:sp>
        <p:nvSpPr>
          <p:cNvPr id="3" name="Tartalom helye 2"/>
          <p:cNvSpPr>
            <a:spLocks noGrp="1"/>
          </p:cNvSpPr>
          <p:nvPr>
            <p:ph idx="1"/>
          </p:nvPr>
        </p:nvSpPr>
        <p:spPr/>
        <p:txBody>
          <a:bodyPr>
            <a:normAutofit/>
          </a:bodyPr>
          <a:lstStyle/>
          <a:p>
            <a:r>
              <a:rPr lang="hu-HU" sz="2800" b="1" dirty="0" smtClean="0"/>
              <a:t>Kormányablakok</a:t>
            </a:r>
          </a:p>
          <a:p>
            <a:r>
              <a:rPr lang="hu-HU" sz="2800" b="1" dirty="0" smtClean="0"/>
              <a:t>Hivatali kapu </a:t>
            </a:r>
            <a:r>
              <a:rPr lang="hu-HU" sz="2800" dirty="0" smtClean="0"/>
              <a:t>e-ügyintézés</a:t>
            </a:r>
          </a:p>
          <a:p>
            <a:r>
              <a:rPr lang="hu-HU" sz="2800" b="1" dirty="0" smtClean="0"/>
              <a:t>B.-A.-Z. Megyei Kormányhivatal</a:t>
            </a:r>
          </a:p>
          <a:p>
            <a:pPr lvl="1"/>
            <a:r>
              <a:rPr lang="hu-HU" sz="2000" dirty="0" smtClean="0"/>
              <a:t>Folyamatban ügy-típusok, ügymenetek</a:t>
            </a:r>
          </a:p>
          <a:p>
            <a:pPr algn="just"/>
            <a:r>
              <a:rPr lang="hu-HU" sz="2800" b="1" dirty="0" smtClean="0"/>
              <a:t>e-papír: </a:t>
            </a:r>
            <a:r>
              <a:rPr lang="hu-HU" sz="2000" dirty="0" smtClean="0"/>
              <a:t>általános célú elektronikus kérelem űrlap az ügyfél a saját adatainak kitöltése mellett, egy kis szövegdobozban leírhatja panaszát, megjegyzéseit, intézkedéseit az üggyel kapcsolatba</a:t>
            </a:r>
            <a:r>
              <a:rPr lang="hu-HU" sz="2000" b="1" dirty="0" smtClean="0"/>
              <a:t> (</a:t>
            </a:r>
            <a:r>
              <a:rPr lang="hu-HU" sz="2000" b="1" dirty="0" smtClean="0">
                <a:hlinkClick r:id="rId2"/>
              </a:rPr>
              <a:t>https://epapir.gov.hu/</a:t>
            </a:r>
            <a:r>
              <a:rPr lang="hu-HU" sz="2000" b="1" dirty="0" smtClean="0"/>
              <a:t>) többféle ügykörben (41. ügycsoport)</a:t>
            </a:r>
          </a:p>
          <a:p>
            <a:pPr lvl="0" algn="just"/>
            <a:r>
              <a:rPr lang="hu-HU" sz="2800" b="1" dirty="0" smtClean="0"/>
              <a:t>e-űrlap: </a:t>
            </a:r>
            <a:r>
              <a:rPr lang="hu-HU" sz="2000" dirty="0" smtClean="0"/>
              <a:t>már maga a szakrendszer (jogszabályi előírás) adja meg azokat a mezőket, melyeket az ügyfélnek ki kell töltenie TIR, ÉTDR </a:t>
            </a:r>
          </a:p>
          <a:p>
            <a:pPr lvl="1"/>
            <a:endParaRPr lang="hu-HU" sz="2000" dirty="0" smtClean="0"/>
          </a:p>
          <a:p>
            <a:pPr lvl="1"/>
            <a:endParaRPr lang="hu-HU"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Ügyfél tájékoztatók</a:t>
            </a:r>
            <a:endParaRPr lang="hu-HU" b="1" dirty="0"/>
          </a:p>
        </p:txBody>
      </p:sp>
      <p:sp>
        <p:nvSpPr>
          <p:cNvPr id="3" name="Tartalom helye 2"/>
          <p:cNvSpPr>
            <a:spLocks noGrp="1"/>
          </p:cNvSpPr>
          <p:nvPr>
            <p:ph idx="1"/>
          </p:nvPr>
        </p:nvSpPr>
        <p:spPr/>
        <p:txBody>
          <a:bodyPr>
            <a:normAutofit fontScale="70000" lnSpcReduction="20000"/>
          </a:bodyPr>
          <a:lstStyle/>
          <a:p>
            <a:r>
              <a:rPr lang="hu-HU" u="sng" dirty="0" smtClean="0"/>
              <a:t>Élelmiszerlánc-biztonság</a:t>
            </a:r>
            <a:endParaRPr lang="hu-HU" dirty="0" smtClean="0"/>
          </a:p>
          <a:p>
            <a:pPr lvl="0" algn="just"/>
            <a:r>
              <a:rPr lang="hu-HU" dirty="0" smtClean="0"/>
              <a:t>Tájékoztató az élelmiszeripari létesítmények (engedélyezett és nyilvántartott) létesítésének és működésének feltételeiről.</a:t>
            </a:r>
          </a:p>
          <a:p>
            <a:pPr lvl="0" algn="just"/>
            <a:r>
              <a:rPr lang="hu-HU" dirty="0" smtClean="0"/>
              <a:t>Tájékoztató az élelmiszer kereskedelem, forgalmazás formáiról, jogszabályi előírásairól.</a:t>
            </a:r>
          </a:p>
          <a:p>
            <a:pPr lvl="0" algn="just"/>
            <a:r>
              <a:rPr lang="hu-HU" dirty="0" smtClean="0"/>
              <a:t>Tájékoztató a kistermelői élelmiszer előállítás jogszabályi előírásairól.</a:t>
            </a:r>
          </a:p>
          <a:p>
            <a:pPr lvl="0" algn="just"/>
            <a:r>
              <a:rPr lang="hu-HU" dirty="0" smtClean="0"/>
              <a:t>Tájékoztató az élelmiszer előállító és forgalmazó üzemek részére a kötelezően leadandó termelési és forgalmazási adatokról.</a:t>
            </a:r>
          </a:p>
          <a:p>
            <a:pPr lvl="0" algn="just"/>
            <a:r>
              <a:rPr lang="hu-HU" dirty="0" smtClean="0"/>
              <a:t>Tájékoztató az Élelmiszerlánc-biztonsági, Növény- és Talajvédelmi  Főosztály feladatköreiről.</a:t>
            </a:r>
          </a:p>
          <a:p>
            <a:pPr lvl="0" algn="just"/>
            <a:r>
              <a:rPr lang="hu-HU" dirty="0" smtClean="0"/>
              <a:t>Tájékoztató az ügyfél fogadási időben intézhető ügyekről.</a:t>
            </a:r>
          </a:p>
          <a:p>
            <a:pPr lvl="0" algn="just"/>
            <a:r>
              <a:rPr lang="hu-HU" dirty="0" smtClean="0"/>
              <a:t>Tájékoztató vendéglátás, közétkeztetés jogszabályi előírásairól.</a:t>
            </a:r>
          </a:p>
          <a:p>
            <a:endParaRPr lang="hu-H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Ügyfél tájékoztatók</a:t>
            </a:r>
            <a:endParaRPr lang="hu-HU" b="1" dirty="0"/>
          </a:p>
        </p:txBody>
      </p:sp>
      <p:sp>
        <p:nvSpPr>
          <p:cNvPr id="3" name="Tartalom helye 2"/>
          <p:cNvSpPr>
            <a:spLocks noGrp="1"/>
          </p:cNvSpPr>
          <p:nvPr>
            <p:ph idx="1"/>
          </p:nvPr>
        </p:nvSpPr>
        <p:spPr/>
        <p:txBody>
          <a:bodyPr>
            <a:normAutofit/>
          </a:bodyPr>
          <a:lstStyle/>
          <a:p>
            <a:r>
              <a:rPr lang="hu-HU" u="sng" dirty="0" smtClean="0"/>
              <a:t>Állategészségügy, állatvédelem</a:t>
            </a:r>
            <a:endParaRPr lang="hu-HU" dirty="0" smtClean="0"/>
          </a:p>
          <a:p>
            <a:pPr lvl="0" algn="just"/>
            <a:r>
              <a:rPr lang="hu-HU" sz="2800" dirty="0" smtClean="0"/>
              <a:t>Tájékoztató az állattartás általános jogszabályi feltételeiről (tenyészet kialakításától az asztalig).</a:t>
            </a:r>
          </a:p>
          <a:p>
            <a:pPr lvl="0" algn="just"/>
            <a:r>
              <a:rPr lang="hu-HU" sz="2800" dirty="0" smtClean="0"/>
              <a:t>Tájékoztató az ebtartás és a veszettség elleni védekezés általános szabályairól.</a:t>
            </a:r>
          </a:p>
          <a:p>
            <a:pPr lvl="0" algn="just"/>
            <a:r>
              <a:rPr lang="hu-HU" sz="2800" dirty="0" smtClean="0"/>
              <a:t>Tájékoztató az állattartók részére a Tenyészet Információs Rendszer (TIR) használatával kapcsolatos tudnivalókról.</a:t>
            </a:r>
          </a:p>
          <a:p>
            <a:endParaRPr lang="hu-H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Ügyfél tájékoztatók</a:t>
            </a:r>
            <a:endParaRPr lang="hu-HU" b="1" dirty="0"/>
          </a:p>
        </p:txBody>
      </p:sp>
      <p:sp>
        <p:nvSpPr>
          <p:cNvPr id="3" name="Tartalom helye 2"/>
          <p:cNvSpPr>
            <a:spLocks noGrp="1"/>
          </p:cNvSpPr>
          <p:nvPr>
            <p:ph idx="1"/>
          </p:nvPr>
        </p:nvSpPr>
        <p:spPr/>
        <p:txBody>
          <a:bodyPr/>
          <a:lstStyle/>
          <a:p>
            <a:r>
              <a:rPr lang="hu-HU" u="sng" dirty="0" smtClean="0"/>
              <a:t>Növény- és Talajvédelem</a:t>
            </a:r>
            <a:endParaRPr lang="hu-HU" dirty="0" smtClean="0"/>
          </a:p>
          <a:p>
            <a:pPr lvl="0"/>
            <a:r>
              <a:rPr lang="hu-HU" dirty="0" smtClean="0"/>
              <a:t>Tájékoztató az étkezési burgonya forgalmazás módosult szabályozásairól.</a:t>
            </a:r>
          </a:p>
          <a:p>
            <a:pPr lvl="0"/>
            <a:r>
              <a:rPr lang="hu-HU" dirty="0" smtClean="0"/>
              <a:t>Tájékoztató a hígtrágya termőföldön történő felhasználásának bejelentéséről.</a:t>
            </a:r>
          </a:p>
          <a:p>
            <a:pPr lvl="0"/>
            <a:r>
              <a:rPr lang="hu-HU" dirty="0" smtClean="0"/>
              <a:t>Talajvédelmi ügyfél tájékoztató.</a:t>
            </a:r>
          </a:p>
          <a:p>
            <a:endParaRPr lang="hu-H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Kérelmek</a:t>
            </a:r>
            <a:endParaRPr lang="hu-HU" b="1" dirty="0"/>
          </a:p>
        </p:txBody>
      </p:sp>
      <p:sp>
        <p:nvSpPr>
          <p:cNvPr id="3" name="Tartalom helye 2"/>
          <p:cNvSpPr>
            <a:spLocks noGrp="1"/>
          </p:cNvSpPr>
          <p:nvPr>
            <p:ph idx="1"/>
          </p:nvPr>
        </p:nvSpPr>
        <p:spPr/>
        <p:txBody>
          <a:bodyPr>
            <a:normAutofit fontScale="77500" lnSpcReduction="20000"/>
          </a:bodyPr>
          <a:lstStyle/>
          <a:p>
            <a:r>
              <a:rPr lang="hu-HU" u="sng" dirty="0" smtClean="0"/>
              <a:t>Élelmiszerlánc </a:t>
            </a:r>
            <a:endParaRPr lang="hu-HU" dirty="0" smtClean="0"/>
          </a:p>
          <a:p>
            <a:pPr lvl="0"/>
            <a:r>
              <a:rPr lang="hu-HU" dirty="0" smtClean="0"/>
              <a:t>Kitöltési útmutató borászati üzem működésének engedélyezéséhez.</a:t>
            </a:r>
          </a:p>
          <a:p>
            <a:pPr lvl="0"/>
            <a:r>
              <a:rPr lang="hu-HU" dirty="0" smtClean="0"/>
              <a:t>Kérelem borászati üzem működésének engedélyezéséhez.</a:t>
            </a:r>
          </a:p>
          <a:p>
            <a:pPr lvl="0"/>
            <a:r>
              <a:rPr lang="hu-HU" dirty="0" smtClean="0"/>
              <a:t>Kérelem 64/2007. (VII. 23.) FVM-EüM együttes rendelet alapján bejelentésre kötelezett tevékenységek nyilvántartásba vételére.</a:t>
            </a:r>
          </a:p>
          <a:p>
            <a:pPr lvl="0"/>
            <a:r>
              <a:rPr lang="hu-HU" dirty="0" smtClean="0"/>
              <a:t>Kérelem bejelentés köteles élelmiszer előállító létesítmény nyilván tartásba vételéhez.</a:t>
            </a:r>
          </a:p>
          <a:p>
            <a:pPr lvl="0"/>
            <a:r>
              <a:rPr lang="hu-HU" dirty="0" smtClean="0"/>
              <a:t>Kérelem külön engedély kiadásához.</a:t>
            </a:r>
          </a:p>
          <a:p>
            <a:pPr lvl="0"/>
            <a:r>
              <a:rPr lang="hu-HU" dirty="0" smtClean="0"/>
              <a:t>Kérelem rendezvény bejelentéséhez.</a:t>
            </a:r>
          </a:p>
          <a:p>
            <a:pPr lvl="0"/>
            <a:r>
              <a:rPr lang="hu-HU" dirty="0" smtClean="0"/>
              <a:t>Kérelem kistermelői nyilvántartásba vételéhez.</a:t>
            </a:r>
          </a:p>
          <a:p>
            <a:endParaRPr lang="hu-H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Kérelmek</a:t>
            </a:r>
            <a:endParaRPr lang="hu-HU" b="1" dirty="0"/>
          </a:p>
        </p:txBody>
      </p:sp>
      <p:sp>
        <p:nvSpPr>
          <p:cNvPr id="3" name="Tartalom helye 2"/>
          <p:cNvSpPr>
            <a:spLocks noGrp="1"/>
          </p:cNvSpPr>
          <p:nvPr>
            <p:ph idx="1"/>
          </p:nvPr>
        </p:nvSpPr>
        <p:spPr>
          <a:xfrm>
            <a:off x="428596" y="1428736"/>
            <a:ext cx="8229600" cy="5026029"/>
          </a:xfrm>
        </p:spPr>
        <p:txBody>
          <a:bodyPr>
            <a:noAutofit/>
          </a:bodyPr>
          <a:lstStyle/>
          <a:p>
            <a:r>
              <a:rPr lang="hu-HU" sz="1600" u="sng" dirty="0" smtClean="0"/>
              <a:t>Állategészségügy, állatvédelem </a:t>
            </a:r>
            <a:endParaRPr lang="hu-HU" sz="1600" dirty="0" smtClean="0"/>
          </a:p>
          <a:p>
            <a:pPr lvl="0"/>
            <a:r>
              <a:rPr lang="hu-HU" sz="1600" dirty="0" smtClean="0"/>
              <a:t>Jóváhagyási kérelem 2. számú melléklet a 148/2007.(XII.8.) FVM rendelethez.</a:t>
            </a:r>
          </a:p>
          <a:p>
            <a:pPr lvl="0"/>
            <a:r>
              <a:rPr lang="hu-HU" sz="1600" dirty="0" smtClean="0"/>
              <a:t>Közúti állatszállító jármű engedélyezése iránti kérelem 5. számú melléklet.</a:t>
            </a:r>
          </a:p>
          <a:p>
            <a:pPr lvl="0"/>
            <a:r>
              <a:rPr lang="hu-HU" sz="1600" dirty="0" smtClean="0"/>
              <a:t>kifizetési kérelem, 7/2015. (III. 11.) FM rendelet 5. § (3) bekezdés b) pontja .</a:t>
            </a:r>
          </a:p>
          <a:p>
            <a:pPr lvl="0"/>
            <a:r>
              <a:rPr lang="hu-HU" sz="1600" dirty="0" smtClean="0"/>
              <a:t>támogatási kérelem, 7/2015. (III. 11.) FM rendelet 4. § (2) bekezdés a) pontja.</a:t>
            </a:r>
          </a:p>
          <a:p>
            <a:pPr lvl="0"/>
            <a:r>
              <a:rPr lang="hu-HU" sz="1600" dirty="0" smtClean="0"/>
              <a:t>Állati eredetű melléktermék szállító jármű engedélyezése iránti kérelem, 140/2007. (XI. 28.) FVM rendelet.</a:t>
            </a:r>
          </a:p>
          <a:p>
            <a:pPr lvl="0"/>
            <a:r>
              <a:rPr lang="hu-HU" sz="1600" dirty="0" smtClean="0"/>
              <a:t>Értesítő embert mart állatról .</a:t>
            </a:r>
          </a:p>
          <a:p>
            <a:pPr lvl="0"/>
            <a:r>
              <a:rPr lang="hu-HU" sz="1600" dirty="0" smtClean="0"/>
              <a:t>Igénylés eb oltási matricához.</a:t>
            </a:r>
          </a:p>
          <a:p>
            <a:pPr lvl="0"/>
            <a:r>
              <a:rPr lang="hu-HU" sz="1600" dirty="0" smtClean="0"/>
              <a:t>Kérelem  hatósági állatorvosi igazolás kiállításához.</a:t>
            </a:r>
          </a:p>
          <a:p>
            <a:pPr lvl="0"/>
            <a:r>
              <a:rPr lang="hu-HU" sz="1600" dirty="0" smtClean="0"/>
              <a:t>Kérelem állatállomány állategészségügyi minősítéséhez.</a:t>
            </a:r>
          </a:p>
          <a:p>
            <a:pPr lvl="0"/>
            <a:r>
              <a:rPr lang="hu-HU" sz="1600" dirty="0" smtClean="0"/>
              <a:t>Kérelem élőállatok export bizonyítványának kiállításához.</a:t>
            </a:r>
          </a:p>
          <a:p>
            <a:pPr lvl="0"/>
            <a:r>
              <a:rPr lang="hu-HU" sz="1600" dirty="0" smtClean="0"/>
              <a:t>Kérelem hatósági igazolás földtulajdon megszerzéséhez, földbérlethez.</a:t>
            </a:r>
          </a:p>
          <a:p>
            <a:pPr lvl="0"/>
            <a:r>
              <a:rPr lang="hu-HU" sz="1600" dirty="0" smtClean="0"/>
              <a:t>Kérelem a K0795 Állatorvosi igazolás: Átmeneti nemzeti támogatás anyatehéntartás támogatása /Termeléshez kötött anyatehéntartás támogatása / Termeléshez kötött tejhasznú tehéntartás támogatása .</a:t>
            </a:r>
          </a:p>
          <a:p>
            <a:pPr lvl="0"/>
            <a:r>
              <a:rPr lang="hu-HU" sz="1600" dirty="0" smtClean="0"/>
              <a:t>Összevezetett eb oltás bejelentése.</a:t>
            </a:r>
          </a:p>
          <a:p>
            <a:endParaRPr lang="hu-HU"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Kérelmek</a:t>
            </a:r>
            <a:endParaRPr lang="hu-HU" b="1" dirty="0"/>
          </a:p>
        </p:txBody>
      </p:sp>
      <p:sp>
        <p:nvSpPr>
          <p:cNvPr id="3" name="Tartalom helye 2"/>
          <p:cNvSpPr>
            <a:spLocks noGrp="1"/>
          </p:cNvSpPr>
          <p:nvPr>
            <p:ph idx="1"/>
          </p:nvPr>
        </p:nvSpPr>
        <p:spPr/>
        <p:txBody>
          <a:bodyPr>
            <a:normAutofit fontScale="55000" lnSpcReduction="20000"/>
          </a:bodyPr>
          <a:lstStyle/>
          <a:p>
            <a:r>
              <a:rPr lang="hu-HU" u="sng" dirty="0" smtClean="0"/>
              <a:t>Növény – és Talajvédelem</a:t>
            </a:r>
            <a:endParaRPr lang="hu-HU" dirty="0" smtClean="0"/>
          </a:p>
          <a:p>
            <a:pPr lvl="0"/>
            <a:r>
              <a:rPr lang="hu-HU" dirty="0" smtClean="0"/>
              <a:t>Bejelentő lap hígtrágya termőföldön történő felhasználásáról.</a:t>
            </a:r>
          </a:p>
          <a:p>
            <a:pPr lvl="0"/>
            <a:r>
              <a:rPr lang="hu-HU" dirty="0" smtClean="0"/>
              <a:t>Bejelentő lap növényvédelmi és </a:t>
            </a:r>
            <a:r>
              <a:rPr lang="hu-HU" dirty="0" err="1" smtClean="0"/>
              <a:t>növényegészségügyi</a:t>
            </a:r>
            <a:r>
              <a:rPr lang="hu-HU" dirty="0" smtClean="0"/>
              <a:t> káresemény kivizsgálásához.</a:t>
            </a:r>
          </a:p>
          <a:p>
            <a:pPr lvl="0"/>
            <a:r>
              <a:rPr lang="hu-HU" dirty="0" smtClean="0"/>
              <a:t>Kérelem Az I. és II. forgalmi kategóriájú növényvédő szerek forgalmazására, vásárlására, felhasználására, szolgáltatásra jogosító engedély kiadásához.</a:t>
            </a:r>
          </a:p>
          <a:p>
            <a:pPr lvl="0"/>
            <a:r>
              <a:rPr lang="hu-HU" dirty="0" smtClean="0"/>
              <a:t>Kérelem károsítók (rovar, gomba és gyomnövény) diagnosztizálásához .</a:t>
            </a:r>
          </a:p>
          <a:p>
            <a:pPr lvl="0"/>
            <a:r>
              <a:rPr lang="hu-HU" dirty="0" smtClean="0"/>
              <a:t>Kérelem mezőgazdasági célú tereprendezés engedélyezéséhez készült talajvédelmi terv jóváhagyásához.</a:t>
            </a:r>
          </a:p>
          <a:p>
            <a:pPr lvl="0"/>
            <a:r>
              <a:rPr lang="hu-HU" dirty="0" smtClean="0"/>
              <a:t>Kérelem nem veszélyes hulladék mezőgazdasági felhasználásának engedélyezéséhez készült talajvédelmi terv jóváhagyásához.</a:t>
            </a:r>
          </a:p>
          <a:p>
            <a:pPr lvl="0"/>
            <a:r>
              <a:rPr lang="hu-HU" dirty="0" smtClean="0"/>
              <a:t>Kérelem szennyvíz, szennyvíziszap mezőgazdasági felhasználásának engedélyezéséhez készült talajvédelmi terv jóváhagyásához.</a:t>
            </a:r>
          </a:p>
          <a:p>
            <a:pPr lvl="0"/>
            <a:r>
              <a:rPr lang="hu-HU" dirty="0" smtClean="0"/>
              <a:t>Kérelem szennyvíziszap komposzt mezőgazdasági felhasználásának engedélyezéséhez készült talajvédelmi terv jóváhagyásához.</a:t>
            </a:r>
          </a:p>
          <a:p>
            <a:pPr lvl="0"/>
            <a:r>
              <a:rPr lang="hu-HU" dirty="0" smtClean="0"/>
              <a:t>Kérelem árutermelő, törzs- és kísérleti szőlő telepítését megalapozó talajvédelmi terv jóváhagyásához.</a:t>
            </a:r>
          </a:p>
          <a:p>
            <a:endParaRPr lang="hu-H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Kérelmek</a:t>
            </a:r>
            <a:endParaRPr lang="hu-HU" b="1" dirty="0"/>
          </a:p>
        </p:txBody>
      </p:sp>
      <p:sp>
        <p:nvSpPr>
          <p:cNvPr id="3" name="Tartalom helye 2"/>
          <p:cNvSpPr>
            <a:spLocks noGrp="1"/>
          </p:cNvSpPr>
          <p:nvPr>
            <p:ph idx="1"/>
          </p:nvPr>
        </p:nvSpPr>
        <p:spPr/>
        <p:txBody>
          <a:bodyPr>
            <a:normAutofit fontScale="62500" lnSpcReduction="20000"/>
          </a:bodyPr>
          <a:lstStyle/>
          <a:p>
            <a:pPr lvl="0"/>
            <a:r>
              <a:rPr lang="hu-HU" dirty="0" smtClean="0"/>
              <a:t>Kérelem talajjavítás engedélyezéséhez készült talajvédelmi terv jóváhagyásához.</a:t>
            </a:r>
          </a:p>
          <a:p>
            <a:pPr lvl="0"/>
            <a:r>
              <a:rPr lang="hu-HU" dirty="0" smtClean="0"/>
              <a:t>Kérelem talajvédelmi műszaki beavatkozások, létesítmények megvalósításának engedélyezéséhez készült talajvédelmi terv jóváhagyásához.</a:t>
            </a:r>
          </a:p>
          <a:p>
            <a:pPr lvl="0"/>
            <a:r>
              <a:rPr lang="hu-HU" dirty="0" smtClean="0"/>
              <a:t>Bejelentés a mezőgazdasági repülés megkezdéséről,  3. melléklet a 44/2005. (V. 6.) FVM–GKM–</a:t>
            </a:r>
            <a:r>
              <a:rPr lang="hu-HU" dirty="0" err="1" smtClean="0"/>
              <a:t>KvVM</a:t>
            </a:r>
            <a:r>
              <a:rPr lang="hu-HU" dirty="0" smtClean="0"/>
              <a:t> együttes rendelethez.</a:t>
            </a:r>
          </a:p>
          <a:p>
            <a:pPr lvl="0"/>
            <a:r>
              <a:rPr lang="hu-HU" dirty="0" smtClean="0"/>
              <a:t>Légi permetezés engedélyezése iránti kérelem, bejelentés, 2. melléklet a mező- és erdőgazdasági légi munkavégzésről szóló 44/2005. (V. 6.) FVM–GKM–</a:t>
            </a:r>
            <a:r>
              <a:rPr lang="hu-HU" dirty="0" err="1" smtClean="0"/>
              <a:t>KvVM</a:t>
            </a:r>
            <a:r>
              <a:rPr lang="hu-HU" dirty="0" smtClean="0"/>
              <a:t> együttes rendelethez.</a:t>
            </a:r>
          </a:p>
          <a:p>
            <a:pPr lvl="0"/>
            <a:r>
              <a:rPr lang="hu-HU" dirty="0" smtClean="0"/>
              <a:t>Kérelem növényvédelmi és </a:t>
            </a:r>
            <a:r>
              <a:rPr lang="hu-HU" dirty="0" err="1" smtClean="0"/>
              <a:t>növényegészségügyi</a:t>
            </a:r>
            <a:r>
              <a:rPr lang="hu-HU" dirty="0" smtClean="0"/>
              <a:t> káresemény kivizsgálásához.</a:t>
            </a:r>
          </a:p>
          <a:p>
            <a:pPr lvl="0"/>
            <a:r>
              <a:rPr lang="hu-HU" dirty="0" smtClean="0"/>
              <a:t>Regisztrációs adatlap élelmiszer-vállalkozók számára a 64/2011 VM rendelettel módosított 68/2007 </a:t>
            </a:r>
            <a:r>
              <a:rPr lang="hu-HU" dirty="0" err="1" smtClean="0"/>
              <a:t>FVM-EüM-SzMM</a:t>
            </a:r>
            <a:r>
              <a:rPr lang="hu-HU" dirty="0" smtClean="0"/>
              <a:t> együttes rendelet 6.§ szerinti regisztrációhoz.</a:t>
            </a:r>
          </a:p>
          <a:p>
            <a:pPr lvl="0"/>
            <a:r>
              <a:rPr lang="hu-HU" dirty="0" smtClean="0"/>
              <a:t>Kérelem támogatott </a:t>
            </a:r>
            <a:r>
              <a:rPr lang="hu-HU" dirty="0" err="1" smtClean="0"/>
              <a:t>növényegészségügyi</a:t>
            </a:r>
            <a:r>
              <a:rPr lang="hu-HU" dirty="0" smtClean="0"/>
              <a:t> vizsgálatokban való részvételre.</a:t>
            </a:r>
          </a:p>
          <a:p>
            <a:endParaRPr lang="hu-H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869006"/>
          </a:xfrm>
        </p:spPr>
        <p:txBody>
          <a:bodyPr>
            <a:normAutofit/>
          </a:bodyPr>
          <a:lstStyle/>
          <a:p>
            <a:r>
              <a:rPr lang="hu-HU" b="1" dirty="0" smtClean="0"/>
              <a:t>28/2017. (V. 30.) FM rendelet az élelmiszer-vállalkozások által működtetendő önellenőrzési rendszerre vonatkozó </a:t>
            </a:r>
            <a:br>
              <a:rPr lang="hu-HU" b="1" dirty="0" smtClean="0"/>
            </a:br>
            <a:r>
              <a:rPr lang="hu-HU" b="1" dirty="0" smtClean="0"/>
              <a:t>követelményekről</a:t>
            </a:r>
            <a:br>
              <a:rPr lang="hu-HU" b="1" dirty="0" smtClean="0"/>
            </a:br>
            <a:r>
              <a:rPr lang="hu-HU" b="1" dirty="0" smtClean="0">
                <a:solidFill>
                  <a:srgbClr val="FF0000"/>
                </a:solidFill>
              </a:rPr>
              <a:t>2018.január 1-től.</a:t>
            </a:r>
            <a:endParaRPr lang="hu-HU"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400" b="1" u="sng" dirty="0" smtClean="0"/>
              <a:t>2018. január 1-től hatályba lépett,  jelen előadásban ismertetett élelmiszerlánc-felügyeleti hatósági tevékenységhez kapcsolódó főbb jogszabályok</a:t>
            </a:r>
            <a:endParaRPr lang="hu-HU" sz="2400" dirty="0"/>
          </a:p>
        </p:txBody>
      </p:sp>
      <p:sp>
        <p:nvSpPr>
          <p:cNvPr id="3" name="Tartalom helye 2"/>
          <p:cNvSpPr>
            <a:spLocks noGrp="1"/>
          </p:cNvSpPr>
          <p:nvPr>
            <p:ph idx="1"/>
          </p:nvPr>
        </p:nvSpPr>
        <p:spPr/>
        <p:txBody>
          <a:bodyPr>
            <a:normAutofit/>
          </a:bodyPr>
          <a:lstStyle/>
          <a:p>
            <a:r>
              <a:rPr lang="hu-HU" sz="2000" b="1" dirty="0" smtClean="0"/>
              <a:t>Az általános közigazgatási rendtartásról szóló 2016. évi CL. törvény (továbbiakban </a:t>
            </a:r>
            <a:r>
              <a:rPr lang="hu-HU" sz="2000" b="1" dirty="0" err="1" smtClean="0"/>
              <a:t>Ákr</a:t>
            </a:r>
            <a:r>
              <a:rPr lang="hu-HU" sz="2000" b="1" dirty="0" smtClean="0"/>
              <a:t>.).</a:t>
            </a:r>
          </a:p>
          <a:p>
            <a:endParaRPr lang="hu-HU" sz="2000" b="1" dirty="0" smtClean="0"/>
          </a:p>
          <a:p>
            <a:pPr>
              <a:buNone/>
            </a:pPr>
            <a:endParaRPr lang="hu-HU" sz="2000" b="1" dirty="0" smtClean="0"/>
          </a:p>
          <a:p>
            <a:r>
              <a:rPr lang="hu-HU" sz="2000" b="1" dirty="0" smtClean="0"/>
              <a:t>Az elektronikus ügyintézés és a bizalmi szolgáltatások általános szabályairól szóló 2015. évi CCXXII. törvény (a továbbiakban: E-ügyintézési tv.).</a:t>
            </a:r>
          </a:p>
          <a:p>
            <a:pPr>
              <a:buNone/>
            </a:pPr>
            <a:endParaRPr lang="hu-HU" sz="2000" b="1" dirty="0" smtClean="0"/>
          </a:p>
          <a:p>
            <a:pPr>
              <a:buNone/>
            </a:pPr>
            <a:endParaRPr lang="hu-HU" sz="2000" b="1" dirty="0" smtClean="0"/>
          </a:p>
          <a:p>
            <a:r>
              <a:rPr lang="hu-HU" sz="2000" b="1" dirty="0" smtClean="0"/>
              <a:t>28/2017. (V. 30.) FM rendelet az élelmiszer-vállalkozások által működtetendő önellenőrzési rendszerre vonatkozó követelményekről.</a:t>
            </a:r>
            <a:r>
              <a:rPr lang="hu-HU" sz="2000" dirty="0" smtClean="0"/>
              <a:t/>
            </a:r>
            <a:br>
              <a:rPr lang="hu-HU" sz="2000" dirty="0" smtClean="0"/>
            </a:br>
            <a:endParaRPr lang="hu-H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28/2017. (V. 30.) FM rendelet</a:t>
            </a:r>
            <a:endParaRPr lang="hu-HU" dirty="0"/>
          </a:p>
        </p:txBody>
      </p:sp>
      <p:sp>
        <p:nvSpPr>
          <p:cNvPr id="3" name="Tartalom helye 2"/>
          <p:cNvSpPr>
            <a:spLocks noGrp="1"/>
          </p:cNvSpPr>
          <p:nvPr>
            <p:ph idx="1"/>
          </p:nvPr>
        </p:nvSpPr>
        <p:spPr/>
        <p:txBody>
          <a:bodyPr>
            <a:normAutofit fontScale="62500" lnSpcReduction="20000"/>
          </a:bodyPr>
          <a:lstStyle/>
          <a:p>
            <a:pPr algn="just"/>
            <a:r>
              <a:rPr lang="hu-HU" dirty="0" smtClean="0"/>
              <a:t>Az élelmiszer-vállalkozás által működtetendő önellenőrzési rendszerre kell alkalmazni.</a:t>
            </a:r>
          </a:p>
          <a:p>
            <a:pPr algn="just"/>
            <a:r>
              <a:rPr lang="hu-HU" i="1" dirty="0" smtClean="0"/>
              <a:t>a) </a:t>
            </a:r>
            <a:r>
              <a:rPr lang="hu-HU" i="1" u="sng" dirty="0" smtClean="0"/>
              <a:t>önellenőrzés: </a:t>
            </a:r>
            <a:r>
              <a:rPr lang="hu-HU" dirty="0" smtClean="0"/>
              <a:t>az élelmiszer-vállalkozás működéséhez kapcsolódó, az élelmiszerek megfelelő </a:t>
            </a:r>
            <a:r>
              <a:rPr lang="hu-HU" u="sng" dirty="0" smtClean="0"/>
              <a:t>minőségével, az élelmiszer-biztonsággal, az azonosíthatósággal, a </a:t>
            </a:r>
            <a:r>
              <a:rPr lang="hu-HU" u="sng" dirty="0" err="1" smtClean="0"/>
              <a:t>nyomonkövetéssel</a:t>
            </a:r>
            <a:r>
              <a:rPr lang="hu-HU" u="sng" dirty="0" smtClean="0"/>
              <a:t> és az élelmiszerek jelölésével </a:t>
            </a:r>
            <a:r>
              <a:rPr lang="hu-HU" dirty="0" smtClean="0"/>
              <a:t>kapcsolatos,</a:t>
            </a:r>
          </a:p>
          <a:p>
            <a:pPr algn="just"/>
            <a:r>
              <a:rPr lang="hu-HU" i="1" dirty="0" err="1" smtClean="0"/>
              <a:t>aa</a:t>
            </a:r>
            <a:r>
              <a:rPr lang="hu-HU" i="1" dirty="0" smtClean="0"/>
              <a:t>) </a:t>
            </a:r>
            <a:r>
              <a:rPr lang="hu-HU" dirty="0" smtClean="0"/>
              <a:t>az élelmiszerláncról és hatósági felügyeletéről szóló 2008. évi XLVI. törvényben (a továbbiakban: </a:t>
            </a:r>
            <a:r>
              <a:rPr lang="hu-HU" dirty="0" err="1" smtClean="0"/>
              <a:t>Éltv</a:t>
            </a:r>
            <a:r>
              <a:rPr lang="hu-HU" dirty="0" smtClean="0"/>
              <a:t>.), </a:t>
            </a:r>
            <a:r>
              <a:rPr lang="hu-HU" u="sng" dirty="0" smtClean="0"/>
              <a:t>az </a:t>
            </a:r>
            <a:r>
              <a:rPr lang="hu-HU" u="sng" dirty="0" err="1" smtClean="0"/>
              <a:t>Éltv</a:t>
            </a:r>
            <a:r>
              <a:rPr lang="hu-HU" u="sng" dirty="0" smtClean="0"/>
              <a:t>. felhatalmazása alapján kiadott jogszabályokban és az Európai Unió közvetlenül alkalmazandó jogi aktusaiban meghatározott követelmények</a:t>
            </a:r>
            <a:r>
              <a:rPr lang="hu-HU" dirty="0" smtClean="0"/>
              <a:t>, valamint</a:t>
            </a:r>
          </a:p>
          <a:p>
            <a:pPr algn="just"/>
            <a:r>
              <a:rPr lang="hu-HU" i="1" dirty="0" smtClean="0"/>
              <a:t>ab) </a:t>
            </a:r>
            <a:r>
              <a:rPr lang="hu-HU" u="sng" dirty="0" smtClean="0"/>
              <a:t>az adott élelmiszer-vállalkozás tevékenységének jellegét, sajátosságait és méretét figyelembe vevő, az élelmiszer-vállalkozás által tevékenységére vonatkozóan kidolgozott követelményrendszerben előírt kötelezettségek</a:t>
            </a:r>
          </a:p>
          <a:p>
            <a:pPr algn="just">
              <a:buNone/>
            </a:pPr>
            <a:r>
              <a:rPr lang="hu-HU" dirty="0" smtClean="0"/>
              <a:t>	</a:t>
            </a:r>
            <a:r>
              <a:rPr lang="hu-HU" u="sng" dirty="0" smtClean="0"/>
              <a:t>teljesítésének élelmiszer-vállalkozás általi ellenőrzése</a:t>
            </a:r>
            <a:r>
              <a:rPr lang="hu-HU" dirty="0" smtClean="0"/>
              <a:t>, önellenőrzési rendszer működtetése által.</a:t>
            </a:r>
          </a:p>
          <a:p>
            <a:endParaRPr lang="hu-H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Élelmiszer-vállalkozás</a:t>
            </a:r>
            <a:endParaRPr lang="hu-HU" b="1" dirty="0"/>
          </a:p>
        </p:txBody>
      </p:sp>
      <p:sp>
        <p:nvSpPr>
          <p:cNvPr id="3" name="Tartalom helye 2"/>
          <p:cNvSpPr>
            <a:spLocks noGrp="1"/>
          </p:cNvSpPr>
          <p:nvPr>
            <p:ph idx="1"/>
          </p:nvPr>
        </p:nvSpPr>
        <p:spPr/>
        <p:txBody>
          <a:bodyPr>
            <a:noAutofit/>
          </a:bodyPr>
          <a:lstStyle/>
          <a:p>
            <a:r>
              <a:rPr lang="hu-HU" sz="1600" dirty="0" smtClean="0"/>
              <a:t>178/2002/EK rendelet 3. cikkének 2. pontjában meghatározott fogalom;”</a:t>
            </a:r>
          </a:p>
          <a:p>
            <a:r>
              <a:rPr lang="hu-HU" sz="3600" dirty="0" smtClean="0"/>
              <a:t>„</a:t>
            </a:r>
            <a:r>
              <a:rPr lang="hu-HU" sz="2800" b="1" dirty="0" smtClean="0"/>
              <a:t>élelmiszer-vállalkozás:</a:t>
            </a:r>
          </a:p>
          <a:p>
            <a:pPr>
              <a:buNone/>
            </a:pPr>
            <a:r>
              <a:rPr lang="hu-HU" sz="2800" dirty="0" smtClean="0"/>
              <a:t>	 nyereségérdekelt vagy nonprofit köz-vagy magánvállalkozás, amely az </a:t>
            </a:r>
            <a:r>
              <a:rPr lang="hu-HU" sz="2800" u="sng" dirty="0" smtClean="0"/>
              <a:t>élelmiszerek termelésének, feldolgozásának vagy forgalmazásának </a:t>
            </a:r>
            <a:r>
              <a:rPr lang="hu-HU" sz="2800" dirty="0" smtClean="0"/>
              <a:t>bármely szakaszával összefüggő tevékenységet folytat.”</a:t>
            </a:r>
            <a:endParaRPr lang="hu-HU"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 </a:t>
            </a:r>
            <a:r>
              <a:rPr lang="hu-HU" b="1" dirty="0" err="1" smtClean="0"/>
              <a:t>Éltv</a:t>
            </a:r>
            <a:r>
              <a:rPr lang="hu-HU" b="1" dirty="0" smtClean="0"/>
              <a:t>. 22. § (1) bekezdés </a:t>
            </a:r>
            <a:r>
              <a:rPr lang="hu-HU" b="1" i="1" dirty="0" smtClean="0"/>
              <a:t>b)</a:t>
            </a:r>
            <a:endParaRPr lang="hu-HU" b="1" dirty="0"/>
          </a:p>
        </p:txBody>
      </p:sp>
      <p:sp>
        <p:nvSpPr>
          <p:cNvPr id="3" name="Tartalom helye 2"/>
          <p:cNvSpPr>
            <a:spLocks noGrp="1"/>
          </p:cNvSpPr>
          <p:nvPr>
            <p:ph idx="1"/>
          </p:nvPr>
        </p:nvSpPr>
        <p:spPr/>
        <p:txBody>
          <a:bodyPr>
            <a:normAutofit fontScale="92500" lnSpcReduction="10000"/>
          </a:bodyPr>
          <a:lstStyle/>
          <a:p>
            <a:r>
              <a:rPr lang="hu-HU" b="1" dirty="0" smtClean="0"/>
              <a:t>22. §</a:t>
            </a:r>
            <a:r>
              <a:rPr lang="hu-HU" dirty="0" smtClean="0"/>
              <a:t> (1) Az élelmiszer-vállalkozás működése során</a:t>
            </a:r>
          </a:p>
          <a:p>
            <a:r>
              <a:rPr lang="hu-HU" dirty="0" smtClean="0"/>
              <a:t>b) olyan önellenőrzési, minőségbiztosítási, </a:t>
            </a:r>
            <a:r>
              <a:rPr lang="hu-HU" dirty="0" err="1" smtClean="0"/>
              <a:t>nyomonkövetési</a:t>
            </a:r>
            <a:r>
              <a:rPr lang="hu-HU" dirty="0" smtClean="0"/>
              <a:t>, termék-visszahívási rendszereket vagy ilyen rendszerek olyan elemeit </a:t>
            </a:r>
            <a:r>
              <a:rPr lang="hu-HU" b="1" dirty="0" smtClean="0"/>
              <a:t>kell működtetni,</a:t>
            </a:r>
            <a:r>
              <a:rPr lang="hu-HU" dirty="0" smtClean="0"/>
              <a:t> amelyekkel biztosítható az élelmiszer biztonságossága, megfelelő minősége, azonosíthatósága és nyomon követhetősége;</a:t>
            </a:r>
          </a:p>
          <a:p>
            <a:r>
              <a:rPr lang="hu-HU" dirty="0" smtClean="0"/>
              <a:t>Ezen kötelezettségeket legalább az e rendeletben meghatározott módon kell teljesítenie.</a:t>
            </a:r>
          </a:p>
          <a:p>
            <a:endParaRPr lang="hu-H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Önellenőrzési terv</a:t>
            </a:r>
            <a:endParaRPr lang="hu-HU" b="1" dirty="0"/>
          </a:p>
        </p:txBody>
      </p:sp>
      <p:sp>
        <p:nvSpPr>
          <p:cNvPr id="3" name="Tartalom helye 2"/>
          <p:cNvSpPr>
            <a:spLocks noGrp="1"/>
          </p:cNvSpPr>
          <p:nvPr>
            <p:ph idx="1"/>
          </p:nvPr>
        </p:nvSpPr>
        <p:spPr/>
        <p:txBody>
          <a:bodyPr/>
          <a:lstStyle/>
          <a:p>
            <a:pPr>
              <a:buNone/>
            </a:pPr>
            <a:endParaRPr lang="hu-HU" dirty="0" smtClean="0"/>
          </a:p>
          <a:p>
            <a:r>
              <a:rPr lang="hu-HU" dirty="0" smtClean="0"/>
              <a:t>Papíralapú vagy elektronikus, folyamatosan végrehajtott, megfelelően részletes</a:t>
            </a:r>
            <a:endParaRPr lang="hu-H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Önellenőrzési terv</a:t>
            </a:r>
            <a:endParaRPr lang="hu-HU" b="1" dirty="0"/>
          </a:p>
        </p:txBody>
      </p:sp>
      <p:sp>
        <p:nvSpPr>
          <p:cNvPr id="3" name="Tartalom helye 2"/>
          <p:cNvSpPr>
            <a:spLocks noGrp="1"/>
          </p:cNvSpPr>
          <p:nvPr>
            <p:ph idx="1"/>
          </p:nvPr>
        </p:nvSpPr>
        <p:spPr/>
        <p:txBody>
          <a:bodyPr>
            <a:normAutofit fontScale="77500" lnSpcReduction="20000"/>
          </a:bodyPr>
          <a:lstStyle/>
          <a:p>
            <a:pPr>
              <a:buNone/>
            </a:pPr>
            <a:r>
              <a:rPr lang="hu-HU" b="1" u="sng" dirty="0" smtClean="0"/>
              <a:t>Tartalmaznia kell legalább:</a:t>
            </a:r>
          </a:p>
          <a:p>
            <a:pPr>
              <a:buNone/>
            </a:pPr>
            <a:r>
              <a:rPr lang="hu-HU" i="1" dirty="0" smtClean="0"/>
              <a:t>a) </a:t>
            </a:r>
            <a:r>
              <a:rPr lang="hu-HU" dirty="0" smtClean="0"/>
              <a:t>az önellenőrzési terv által felölelt időszakot,</a:t>
            </a:r>
          </a:p>
          <a:p>
            <a:pPr>
              <a:buNone/>
            </a:pPr>
            <a:r>
              <a:rPr lang="hu-HU" i="1" dirty="0" smtClean="0"/>
              <a:t>b) </a:t>
            </a:r>
            <a:r>
              <a:rPr lang="hu-HU" dirty="0" smtClean="0"/>
              <a:t>az önellenőrzés során alkalmazott módszert,</a:t>
            </a:r>
          </a:p>
          <a:p>
            <a:pPr>
              <a:buNone/>
            </a:pPr>
            <a:r>
              <a:rPr lang="hu-HU" i="1" dirty="0" smtClean="0"/>
              <a:t>c) </a:t>
            </a:r>
            <a:r>
              <a:rPr lang="hu-HU" dirty="0" smtClean="0"/>
              <a:t>az elvégzett önellenőrzés igazolásának módját,</a:t>
            </a:r>
          </a:p>
          <a:p>
            <a:pPr>
              <a:buNone/>
            </a:pPr>
            <a:r>
              <a:rPr lang="hu-HU" i="1" dirty="0" smtClean="0"/>
              <a:t>d) </a:t>
            </a:r>
            <a:r>
              <a:rPr lang="hu-HU" dirty="0" smtClean="0"/>
              <a:t>az önellenőrzés során keletkezett dokumentumok és az önellenőrzési terv megőrzésének idejét,</a:t>
            </a:r>
          </a:p>
          <a:p>
            <a:pPr>
              <a:buNone/>
            </a:pPr>
            <a:r>
              <a:rPr lang="hu-HU" i="1" dirty="0" smtClean="0"/>
              <a:t>e) </a:t>
            </a:r>
            <a:r>
              <a:rPr lang="hu-HU" dirty="0" smtClean="0"/>
              <a:t>az ellenőrzés tárgyát,</a:t>
            </a:r>
          </a:p>
          <a:p>
            <a:pPr>
              <a:buNone/>
            </a:pPr>
            <a:r>
              <a:rPr lang="hu-HU" i="1" dirty="0" smtClean="0"/>
              <a:t>f) </a:t>
            </a:r>
            <a:r>
              <a:rPr lang="hu-HU" dirty="0" smtClean="0"/>
              <a:t>az ellenőrzött követelményeket,</a:t>
            </a:r>
          </a:p>
          <a:p>
            <a:pPr>
              <a:buNone/>
            </a:pPr>
            <a:r>
              <a:rPr lang="hu-HU" i="1" dirty="0" smtClean="0"/>
              <a:t>g) </a:t>
            </a:r>
            <a:r>
              <a:rPr lang="hu-HU" dirty="0" smtClean="0"/>
              <a:t>az ellenőrzési időpontot vagy gyakoriságot,</a:t>
            </a:r>
          </a:p>
          <a:p>
            <a:pPr>
              <a:buNone/>
            </a:pPr>
            <a:r>
              <a:rPr lang="hu-HU" i="1" dirty="0" smtClean="0"/>
              <a:t>h) </a:t>
            </a:r>
            <a:r>
              <a:rPr lang="hu-HU" dirty="0" smtClean="0"/>
              <a:t>az ellenőrzés, megfigyelés vagy mintavétel pontos helyét,</a:t>
            </a:r>
          </a:p>
          <a:p>
            <a:pPr>
              <a:buNone/>
            </a:pPr>
            <a:r>
              <a:rPr lang="hu-HU" i="1" dirty="0" smtClean="0"/>
              <a:t>i) </a:t>
            </a:r>
            <a:r>
              <a:rPr lang="hu-HU" dirty="0" smtClean="0"/>
              <a:t>az ellenőrzésért és az önellenőrzési terv végrehajtásáért felelős személyt.</a:t>
            </a:r>
          </a:p>
          <a:p>
            <a:endParaRPr lang="hu-H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Önellenőrzési terv</a:t>
            </a:r>
            <a:endParaRPr lang="hu-HU" b="1" dirty="0"/>
          </a:p>
        </p:txBody>
      </p:sp>
      <p:sp>
        <p:nvSpPr>
          <p:cNvPr id="3" name="Tartalom helye 2"/>
          <p:cNvSpPr>
            <a:spLocks noGrp="1"/>
          </p:cNvSpPr>
          <p:nvPr>
            <p:ph idx="1"/>
          </p:nvPr>
        </p:nvSpPr>
        <p:spPr/>
        <p:txBody>
          <a:bodyPr>
            <a:normAutofit fontScale="85000" lnSpcReduction="20000"/>
          </a:bodyPr>
          <a:lstStyle/>
          <a:p>
            <a:pPr>
              <a:buNone/>
            </a:pPr>
            <a:r>
              <a:rPr lang="hu-HU" dirty="0" smtClean="0"/>
              <a:t>Figyelembe kell venni:</a:t>
            </a:r>
          </a:p>
          <a:p>
            <a:endParaRPr lang="hu-HU" i="1" dirty="0" smtClean="0"/>
          </a:p>
          <a:p>
            <a:pPr>
              <a:buNone/>
            </a:pPr>
            <a:r>
              <a:rPr lang="hu-HU" i="1" dirty="0" smtClean="0"/>
              <a:t>a) </a:t>
            </a:r>
            <a:r>
              <a:rPr lang="hu-HU" dirty="0" smtClean="0"/>
              <a:t>az élelmiszer-vállalkozás </a:t>
            </a:r>
            <a:r>
              <a:rPr lang="hu-HU" u="sng" dirty="0" smtClean="0"/>
              <a:t>tevékenységét, méretét</a:t>
            </a:r>
            <a:r>
              <a:rPr lang="hu-HU" dirty="0" smtClean="0"/>
              <a:t>,</a:t>
            </a:r>
          </a:p>
          <a:p>
            <a:pPr>
              <a:buNone/>
            </a:pPr>
            <a:r>
              <a:rPr lang="hu-HU" i="1" dirty="0" smtClean="0"/>
              <a:t>b) </a:t>
            </a:r>
            <a:r>
              <a:rPr lang="hu-HU" dirty="0" smtClean="0"/>
              <a:t>az élelmiszer-vállalkozás által előállított élelmiszer </a:t>
            </a:r>
            <a:r>
              <a:rPr lang="hu-HU" u="sng" dirty="0" smtClean="0"/>
              <a:t>jellegét és mennyiségét</a:t>
            </a:r>
            <a:r>
              <a:rPr lang="hu-HU" dirty="0" smtClean="0"/>
              <a:t>,</a:t>
            </a:r>
          </a:p>
          <a:p>
            <a:pPr>
              <a:buNone/>
            </a:pPr>
            <a:r>
              <a:rPr lang="hu-HU" i="1" dirty="0" smtClean="0"/>
              <a:t>c) </a:t>
            </a:r>
            <a:r>
              <a:rPr lang="hu-HU" dirty="0" smtClean="0"/>
              <a:t>az élelmiszer-vállalkozás által az élelmiszer előállításhoz felhasznált </a:t>
            </a:r>
            <a:r>
              <a:rPr lang="hu-HU" u="sng" dirty="0" smtClean="0"/>
              <a:t>alapanyagok </a:t>
            </a:r>
            <a:r>
              <a:rPr lang="hu-HU" dirty="0" smtClean="0"/>
              <a:t>és az </a:t>
            </a:r>
            <a:r>
              <a:rPr lang="hu-HU" u="sng" dirty="0" smtClean="0"/>
              <a:t>előállított élelmiszerek humán-, állat- vagy növény-egészségügyi és élelmiszer-biztonsági kockázatát,</a:t>
            </a:r>
          </a:p>
          <a:p>
            <a:pPr>
              <a:buNone/>
            </a:pPr>
            <a:r>
              <a:rPr lang="hu-HU" i="1" dirty="0" smtClean="0"/>
              <a:t>d) </a:t>
            </a:r>
            <a:r>
              <a:rPr lang="hu-HU" dirty="0" smtClean="0"/>
              <a:t>a forgalomba hozatal </a:t>
            </a:r>
            <a:r>
              <a:rPr lang="hu-HU" u="sng" dirty="0" smtClean="0"/>
              <a:t>helyi, regionális, országos vagy nemzetközi </a:t>
            </a:r>
            <a:r>
              <a:rPr lang="hu-HU" dirty="0" smtClean="0"/>
              <a:t>jellegét.</a:t>
            </a:r>
            <a:endParaRPr lang="hu-H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Önellenőrzési terv</a:t>
            </a:r>
            <a:endParaRPr lang="hu-HU" b="1" dirty="0"/>
          </a:p>
        </p:txBody>
      </p:sp>
      <p:sp>
        <p:nvSpPr>
          <p:cNvPr id="3" name="Tartalom helye 2"/>
          <p:cNvSpPr>
            <a:spLocks noGrp="1"/>
          </p:cNvSpPr>
          <p:nvPr>
            <p:ph idx="1"/>
          </p:nvPr>
        </p:nvSpPr>
        <p:spPr/>
        <p:txBody>
          <a:bodyPr>
            <a:normAutofit fontScale="92500" lnSpcReduction="10000"/>
          </a:bodyPr>
          <a:lstStyle/>
          <a:p>
            <a:pPr>
              <a:buNone/>
            </a:pPr>
            <a:r>
              <a:rPr lang="hu-HU" dirty="0" smtClean="0"/>
              <a:t>    Felállítása során az élelmiszer-vállalkozás </a:t>
            </a:r>
            <a:r>
              <a:rPr lang="hu-HU" b="1" dirty="0" smtClean="0"/>
              <a:t>figyelembe veheti :</a:t>
            </a:r>
            <a:r>
              <a:rPr lang="hu-HU" dirty="0" smtClean="0"/>
              <a:t> </a:t>
            </a:r>
          </a:p>
          <a:p>
            <a:r>
              <a:rPr lang="hu-HU" dirty="0" smtClean="0"/>
              <a:t>a minőségirányítási rendszereket,</a:t>
            </a:r>
          </a:p>
          <a:p>
            <a:r>
              <a:rPr lang="hu-HU" dirty="0" smtClean="0"/>
              <a:t> az ágazati szabványokat, </a:t>
            </a:r>
          </a:p>
          <a:p>
            <a:r>
              <a:rPr lang="hu-HU" dirty="0" smtClean="0"/>
              <a:t>a jó higiéniai útmutatókat vagy </a:t>
            </a:r>
          </a:p>
          <a:p>
            <a:r>
              <a:rPr lang="hu-HU" dirty="0" smtClean="0"/>
              <a:t>egyéb előírásokat, </a:t>
            </a:r>
          </a:p>
          <a:p>
            <a:r>
              <a:rPr lang="hu-HU" dirty="0" smtClean="0"/>
              <a:t>Nemzeti Élelmiszerlánc-biztonsági Hivatal (a továbbiakban: NÉBIH) által kiadott útmutatókat és szakmai iránymutatások tartalmi elemeit.</a:t>
            </a:r>
          </a:p>
          <a:p>
            <a:endParaRPr lang="hu-H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Önellenőrzési módszer </a:t>
            </a:r>
            <a:endParaRPr lang="hu-HU" b="1" dirty="0"/>
          </a:p>
        </p:txBody>
      </p:sp>
      <p:sp>
        <p:nvSpPr>
          <p:cNvPr id="3" name="Tartalom helye 2"/>
          <p:cNvSpPr>
            <a:spLocks noGrp="1"/>
          </p:cNvSpPr>
          <p:nvPr>
            <p:ph idx="1"/>
          </p:nvPr>
        </p:nvSpPr>
        <p:spPr/>
        <p:txBody>
          <a:bodyPr>
            <a:normAutofit fontScale="70000" lnSpcReduction="20000"/>
          </a:bodyPr>
          <a:lstStyle/>
          <a:p>
            <a:pPr>
              <a:buNone/>
            </a:pPr>
            <a:r>
              <a:rPr lang="hu-HU" dirty="0" smtClean="0"/>
              <a:t>Lehet:</a:t>
            </a:r>
          </a:p>
          <a:p>
            <a:pPr>
              <a:buNone/>
            </a:pPr>
            <a:endParaRPr lang="hu-HU" dirty="0" smtClean="0"/>
          </a:p>
          <a:p>
            <a:pPr>
              <a:buNone/>
            </a:pPr>
            <a:r>
              <a:rPr lang="hu-HU" i="1" dirty="0" smtClean="0"/>
              <a:t>a) </a:t>
            </a:r>
            <a:r>
              <a:rPr lang="hu-HU" dirty="0" smtClean="0"/>
              <a:t>érzékszervi vizsgálat,</a:t>
            </a:r>
          </a:p>
          <a:p>
            <a:pPr>
              <a:buNone/>
            </a:pPr>
            <a:r>
              <a:rPr lang="hu-HU" i="1" dirty="0" smtClean="0"/>
              <a:t>b) </a:t>
            </a:r>
            <a:r>
              <a:rPr lang="hu-HU" dirty="0" smtClean="0"/>
              <a:t>meghatározott követelmények mérése, a mért és észlelt eredmények értékelése és elemzése, ezek alapján - ha szükséges - beavatkozás,</a:t>
            </a:r>
          </a:p>
          <a:p>
            <a:pPr>
              <a:buNone/>
            </a:pPr>
            <a:r>
              <a:rPr lang="hu-HU" i="1" dirty="0" smtClean="0"/>
              <a:t>c) </a:t>
            </a:r>
            <a:r>
              <a:rPr lang="hu-HU" dirty="0" smtClean="0"/>
              <a:t>mintavétel és laboratóriumi vizsgálat,</a:t>
            </a:r>
          </a:p>
          <a:p>
            <a:pPr>
              <a:buNone/>
            </a:pPr>
            <a:r>
              <a:rPr lang="hu-HU" i="1" dirty="0" smtClean="0"/>
              <a:t>d) </a:t>
            </a:r>
            <a:r>
              <a:rPr lang="hu-HU" dirty="0" smtClean="0"/>
              <a:t>az élelmiszer-vállalkozás tevékenysége során az önellenőrzéshez kapcsolódóan átvett, kapott, illetve keletkezett dokumentumok, feljegyzések ellenőrzése, értékelése és elemzése, valamint ha szükséges, az azokra épülő beavatkozás,</a:t>
            </a:r>
          </a:p>
          <a:p>
            <a:pPr>
              <a:buNone/>
            </a:pPr>
            <a:r>
              <a:rPr lang="hu-HU" i="1" dirty="0" smtClean="0"/>
              <a:t>e) </a:t>
            </a:r>
            <a:r>
              <a:rPr lang="hu-HU" dirty="0" smtClean="0"/>
              <a:t>az átvevői, felhasználói és fogyasztói panaszok kivizsgálása, elemzése, valamint ha szükséges, az azokra épülő beavatkozás.</a:t>
            </a:r>
            <a:endParaRPr lang="hu-H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Dokumentumok</a:t>
            </a:r>
            <a:endParaRPr lang="hu-HU" b="1" dirty="0"/>
          </a:p>
        </p:txBody>
      </p:sp>
      <p:sp>
        <p:nvSpPr>
          <p:cNvPr id="3" name="Tartalom helye 2"/>
          <p:cNvSpPr>
            <a:spLocks noGrp="1"/>
          </p:cNvSpPr>
          <p:nvPr>
            <p:ph idx="1"/>
          </p:nvPr>
        </p:nvSpPr>
        <p:spPr/>
        <p:txBody>
          <a:bodyPr>
            <a:normAutofit fontScale="85000" lnSpcReduction="10000"/>
          </a:bodyPr>
          <a:lstStyle/>
          <a:p>
            <a:r>
              <a:rPr lang="hu-HU" dirty="0" smtClean="0"/>
              <a:t>Amennyiben az élelmiszer-vállalkozás által működtetett</a:t>
            </a:r>
          </a:p>
          <a:p>
            <a:pPr algn="just">
              <a:buNone/>
            </a:pPr>
            <a:r>
              <a:rPr lang="hu-HU" i="1" dirty="0" smtClean="0"/>
              <a:t>a) </a:t>
            </a:r>
            <a:r>
              <a:rPr lang="hu-HU" dirty="0" smtClean="0"/>
              <a:t>élelmiszer-biztonsági rendszerekben,</a:t>
            </a:r>
          </a:p>
          <a:p>
            <a:pPr algn="just">
              <a:buNone/>
            </a:pPr>
            <a:r>
              <a:rPr lang="hu-HU" i="1" dirty="0" smtClean="0"/>
              <a:t>b) </a:t>
            </a:r>
            <a:r>
              <a:rPr lang="hu-HU" dirty="0" smtClean="0"/>
              <a:t>minőségirányítási rendszerekben,</a:t>
            </a:r>
          </a:p>
          <a:p>
            <a:pPr algn="just">
              <a:buNone/>
            </a:pPr>
            <a:r>
              <a:rPr lang="hu-HU" i="1" dirty="0" smtClean="0"/>
              <a:t>c) </a:t>
            </a:r>
            <a:r>
              <a:rPr lang="hu-HU" dirty="0" smtClean="0"/>
              <a:t>az elfogadott nemzeti Jó Higiéniai Gyakorlatokra vonatkozó útmutatók alapján keletkezett dokumentumok megfelelnek az e rendeletben az önellenőrzési rendszerrel kapcsolatban meghatározott követelményeknek, e rendelet végrehajtása érdekében </a:t>
            </a:r>
            <a:r>
              <a:rPr lang="hu-HU" u="sng" dirty="0" smtClean="0"/>
              <a:t>nem szükséges új dokumentációs rendszert létrehozni és működtetni</a:t>
            </a:r>
            <a:r>
              <a:rPr lang="hu-HU" dirty="0" smtClean="0"/>
              <a:t>.</a:t>
            </a:r>
            <a:endParaRPr lang="hu-H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Dokumentumok</a:t>
            </a:r>
            <a:endParaRPr lang="hu-HU" b="1" dirty="0"/>
          </a:p>
        </p:txBody>
      </p:sp>
      <p:sp>
        <p:nvSpPr>
          <p:cNvPr id="3" name="Tartalom helye 2"/>
          <p:cNvSpPr>
            <a:spLocks noGrp="1"/>
          </p:cNvSpPr>
          <p:nvPr>
            <p:ph idx="1"/>
          </p:nvPr>
        </p:nvSpPr>
        <p:spPr/>
        <p:txBody>
          <a:bodyPr>
            <a:normAutofit fontScale="85000" lnSpcReduction="20000"/>
          </a:bodyPr>
          <a:lstStyle/>
          <a:p>
            <a:pPr algn="just"/>
            <a:r>
              <a:rPr lang="hu-HU" dirty="0" smtClean="0"/>
              <a:t>Az önellenőrzési tervben meghatározottak végrehajtását, valamint ha szükséges, az azokra épülő beavatkozást az élelmiszer-vállalkozásnak </a:t>
            </a:r>
            <a:r>
              <a:rPr lang="hu-HU" b="1" u="sng" dirty="0" smtClean="0"/>
              <a:t>papíralapú vagy elektronikus formában dokumentumokkal kell igazolnia és azokat megőriznie </a:t>
            </a:r>
            <a:r>
              <a:rPr lang="hu-HU" dirty="0" smtClean="0"/>
              <a:t>az önellenőrzéssel érintett </a:t>
            </a:r>
            <a:r>
              <a:rPr lang="hu-HU" u="sng" dirty="0" smtClean="0"/>
              <a:t>telephelyén</a:t>
            </a:r>
            <a:r>
              <a:rPr lang="hu-HU" dirty="0" smtClean="0"/>
              <a:t>, a hatósági ellenőrzés számára hozzáférhető módon, az önellenőrzési tervben meghatározott ideig, </a:t>
            </a:r>
            <a:r>
              <a:rPr lang="hu-HU" u="sng" dirty="0" smtClean="0"/>
              <a:t>de legalább 1 évig.</a:t>
            </a:r>
          </a:p>
          <a:p>
            <a:pPr algn="just"/>
            <a:r>
              <a:rPr lang="hu-HU" dirty="0" smtClean="0"/>
              <a:t>Az önellenőrzés során </a:t>
            </a:r>
            <a:r>
              <a:rPr lang="hu-HU" b="1" dirty="0" smtClean="0"/>
              <a:t>olyan dokumentációs rendszert kell alkalmazni</a:t>
            </a:r>
            <a:r>
              <a:rPr lang="hu-HU" dirty="0" smtClean="0"/>
              <a:t>, amely biztosítja a 3. §</a:t>
            </a:r>
            <a:r>
              <a:rPr lang="hu-HU" dirty="0" err="1" smtClean="0"/>
              <a:t>-ban</a:t>
            </a:r>
            <a:r>
              <a:rPr lang="hu-HU" dirty="0" smtClean="0"/>
              <a:t> meghatározott követelmények alapján az önellenőrzési tervben foglaltak végrehajtásának </a:t>
            </a:r>
            <a:r>
              <a:rPr lang="hu-HU" b="1" dirty="0" smtClean="0"/>
              <a:t>utólagos ellenőrizhetőségét.</a:t>
            </a:r>
          </a:p>
          <a:p>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 </a:t>
            </a:r>
            <a:r>
              <a:rPr lang="hu-HU" sz="3600" b="1" dirty="0" smtClean="0"/>
              <a:t>Az általános közigazgatási rendtartásról szóló 2016. évi CL. törvény (továbbiakban: </a:t>
            </a:r>
            <a:r>
              <a:rPr lang="hu-HU" sz="3600" b="1" dirty="0" err="1" smtClean="0"/>
              <a:t>Ákr</a:t>
            </a:r>
            <a:r>
              <a:rPr lang="hu-HU" sz="3600" b="1" dirty="0" smtClean="0"/>
              <a:t>.)</a:t>
            </a:r>
            <a:endParaRPr lang="hu-HU" sz="3600" dirty="0"/>
          </a:p>
        </p:txBody>
      </p:sp>
      <p:sp>
        <p:nvSpPr>
          <p:cNvPr id="3" name="Tartalom helye 2"/>
          <p:cNvSpPr>
            <a:spLocks noGrp="1"/>
          </p:cNvSpPr>
          <p:nvPr>
            <p:ph idx="1"/>
          </p:nvPr>
        </p:nvSpPr>
        <p:spPr/>
        <p:txBody>
          <a:bodyPr>
            <a:normAutofit/>
          </a:bodyPr>
          <a:lstStyle/>
          <a:p>
            <a:pPr>
              <a:buNone/>
            </a:pPr>
            <a:endParaRPr lang="hu-HU" sz="3600" dirty="0" smtClean="0"/>
          </a:p>
          <a:p>
            <a:r>
              <a:rPr lang="hu-HU" sz="3600" dirty="0" smtClean="0"/>
              <a:t>Kérelem</a:t>
            </a:r>
          </a:p>
          <a:p>
            <a:pPr>
              <a:buNone/>
            </a:pPr>
            <a:endParaRPr lang="hu-HU" sz="3600" dirty="0" smtClean="0"/>
          </a:p>
          <a:p>
            <a:r>
              <a:rPr lang="hu-HU" sz="3600" dirty="0" smtClean="0"/>
              <a:t>Hatósági ellenőrzés</a:t>
            </a:r>
          </a:p>
          <a:p>
            <a:pPr>
              <a:buNone/>
            </a:pPr>
            <a:endParaRPr lang="hu-HU"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Együttműködési megállapodás a </a:t>
            </a:r>
            <a:r>
              <a:rPr lang="hu-HU" b="1" dirty="0" err="1" smtClean="0"/>
              <a:t>NÉBIH-el</a:t>
            </a:r>
            <a:r>
              <a:rPr lang="hu-HU" b="1" dirty="0" smtClean="0"/>
              <a:t> </a:t>
            </a:r>
            <a:endParaRPr lang="hu-HU" b="1" dirty="0"/>
          </a:p>
        </p:txBody>
      </p:sp>
      <p:sp>
        <p:nvSpPr>
          <p:cNvPr id="3" name="Tartalom helye 2"/>
          <p:cNvSpPr>
            <a:spLocks noGrp="1"/>
          </p:cNvSpPr>
          <p:nvPr>
            <p:ph idx="1"/>
          </p:nvPr>
        </p:nvSpPr>
        <p:spPr/>
        <p:txBody>
          <a:bodyPr/>
          <a:lstStyle/>
          <a:p>
            <a:pPr algn="just"/>
            <a:r>
              <a:rPr lang="hu-HU" dirty="0" smtClean="0"/>
              <a:t>A megállapodás </a:t>
            </a:r>
            <a:r>
              <a:rPr lang="hu-HU" b="1" dirty="0" smtClean="0"/>
              <a:t>önkéntes</a:t>
            </a:r>
            <a:r>
              <a:rPr lang="hu-HU" dirty="0" smtClean="0"/>
              <a:t>, és annak megkötését mindkét fél kezdeményezheti. </a:t>
            </a:r>
          </a:p>
          <a:p>
            <a:pPr algn="just"/>
            <a:r>
              <a:rPr lang="hu-HU" dirty="0" smtClean="0"/>
              <a:t>A megállapodás telephelyenként vagy az élelmiszer-vállalkozás egészére köthető, és határozott időtartamra szól. </a:t>
            </a:r>
          </a:p>
          <a:p>
            <a:pPr algn="just"/>
            <a:r>
              <a:rPr lang="hu-HU" dirty="0" smtClean="0"/>
              <a:t>A megállapodás során a NÉBIH figyelembe veszi az illetékes élelmiszerlánc-felügyeleti szerv javaslatát.</a:t>
            </a:r>
          </a:p>
          <a:p>
            <a:endParaRPr lang="hu-H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Együttműködési megállapodás a </a:t>
            </a:r>
            <a:r>
              <a:rPr lang="hu-HU" b="1" dirty="0" err="1" smtClean="0"/>
              <a:t>NÉBIH-el</a:t>
            </a:r>
            <a:r>
              <a:rPr lang="hu-HU" b="1" dirty="0" smtClean="0"/>
              <a:t> </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A megállapodás értelmében</a:t>
            </a:r>
          </a:p>
          <a:p>
            <a:pPr>
              <a:buNone/>
            </a:pPr>
            <a:r>
              <a:rPr lang="hu-HU" i="1" dirty="0" smtClean="0"/>
              <a:t>a) </a:t>
            </a:r>
            <a:r>
              <a:rPr lang="hu-HU" dirty="0" smtClean="0"/>
              <a:t>az </a:t>
            </a:r>
            <a:r>
              <a:rPr lang="hu-HU" u="sng" dirty="0" smtClean="0"/>
              <a:t>élelmiszer-vállalkozó vállalja,</a:t>
            </a:r>
            <a:r>
              <a:rPr lang="hu-HU" dirty="0" smtClean="0"/>
              <a:t> hogy az önellenőrzése keretében </a:t>
            </a:r>
            <a:r>
              <a:rPr lang="hu-HU" u="sng" dirty="0" smtClean="0"/>
              <a:t>elvégzett vizsgálatok eredményeiről</a:t>
            </a:r>
            <a:r>
              <a:rPr lang="hu-HU" dirty="0" smtClean="0"/>
              <a:t> a megállapodásban rögzített időközönként, és meghatározott adattartalommal elektronikus úton tájékoztatja a </a:t>
            </a:r>
            <a:r>
              <a:rPr lang="hu-HU" dirty="0" err="1" smtClean="0"/>
              <a:t>NÉBIH-et</a:t>
            </a:r>
            <a:r>
              <a:rPr lang="hu-HU" dirty="0" smtClean="0"/>
              <a:t>;</a:t>
            </a:r>
          </a:p>
          <a:p>
            <a:pPr>
              <a:buNone/>
            </a:pPr>
            <a:r>
              <a:rPr lang="hu-HU" i="1" dirty="0" smtClean="0"/>
              <a:t>b) </a:t>
            </a:r>
            <a:r>
              <a:rPr lang="hu-HU" dirty="0" smtClean="0"/>
              <a:t>a </a:t>
            </a:r>
            <a:r>
              <a:rPr lang="hu-HU" u="sng" dirty="0" smtClean="0"/>
              <a:t>NÉBIH vállalja,</a:t>
            </a:r>
            <a:r>
              <a:rPr lang="hu-HU" dirty="0" smtClean="0"/>
              <a:t> hogy a hatósági élelmiszerlánc-felügyeleti tevékenysége kapcsán kidolgozandó, </a:t>
            </a:r>
            <a:r>
              <a:rPr lang="hu-HU" b="1" dirty="0" smtClean="0"/>
              <a:t>kockázatalapú éves hatósági, ellenőrzési és mintavételi tervek elkészítésekor </a:t>
            </a:r>
            <a:r>
              <a:rPr lang="hu-HU" i="1" u="sng" dirty="0" smtClean="0"/>
              <a:t>figyelembe veszi az a) pont alapján megküldött adatokat</a:t>
            </a:r>
            <a:r>
              <a:rPr lang="hu-HU" dirty="0" smtClean="0"/>
              <a:t>, amelyre tekintettel az </a:t>
            </a:r>
            <a:r>
              <a:rPr lang="hu-HU" i="1" u="sng" dirty="0" smtClean="0"/>
              <a:t>élelmiszer-vállalkozó kockázati besorolását módosíthatja</a:t>
            </a:r>
            <a:r>
              <a:rPr lang="hu-HU" dirty="0" smtClean="0"/>
              <a:t>.</a:t>
            </a:r>
          </a:p>
          <a:p>
            <a:r>
              <a:rPr lang="hu-HU" dirty="0" smtClean="0"/>
              <a:t>A megkötött megállapodásról a NÉBIH tájékoztatja az illetékes élelmiszerlánc-felügyeleti szervet.</a:t>
            </a:r>
          </a:p>
          <a:p>
            <a:endParaRPr lang="hu-H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Előfeltételi programok</a:t>
            </a:r>
            <a:endParaRPr lang="hu-HU" b="1" dirty="0"/>
          </a:p>
        </p:txBody>
      </p:sp>
      <p:sp>
        <p:nvSpPr>
          <p:cNvPr id="3" name="Tartalom helye 2"/>
          <p:cNvSpPr>
            <a:spLocks noGrp="1"/>
          </p:cNvSpPr>
          <p:nvPr>
            <p:ph idx="1"/>
          </p:nvPr>
        </p:nvSpPr>
        <p:spPr/>
        <p:txBody>
          <a:bodyPr>
            <a:normAutofit/>
          </a:bodyPr>
          <a:lstStyle/>
          <a:p>
            <a:r>
              <a:rPr lang="hu-HU" sz="1800" dirty="0" smtClean="0"/>
              <a:t>A BIZOTTSÁG KÖZLEMÉNYE az előfeltételi programokra és a HACCP elvein alapuló eljárásokra kiterjedő élelmiszerbiztonság-irányítási rendszerek végrehajtásáról és ezen belül a rendszer egyes élelmiszer-vállalkozásokon belüli végrehajtásának megkönnyítéséről/rugalmasságáról (2016/C 278/01).</a:t>
            </a:r>
          </a:p>
          <a:p>
            <a:r>
              <a:rPr lang="hu-HU" sz="1800" dirty="0" smtClean="0"/>
              <a:t>A HACCP elvein alapuló eljárásoknak a vállalkozásban történő alkalmazása </a:t>
            </a:r>
            <a:r>
              <a:rPr lang="hu-HU" sz="1800" b="1" dirty="0" smtClean="0"/>
              <a:t>előtt a</a:t>
            </a:r>
            <a:r>
              <a:rPr lang="hu-HU" sz="1800" dirty="0" smtClean="0"/>
              <a:t> </a:t>
            </a:r>
            <a:r>
              <a:rPr lang="hu-HU" sz="1800" b="1" dirty="0" smtClean="0"/>
              <a:t>élelmiszer-vállalkozónak végre kell hajtania az előfeltételi programokat.</a:t>
            </a:r>
          </a:p>
          <a:p>
            <a:r>
              <a:rPr lang="hu-HU" sz="1800" dirty="0" smtClean="0"/>
              <a:t>Minden élelmiszer-vállalkozásnak végre kell hajtania az előfeltételi programokat. Ezek magukban foglalják a helyes higiéniai gyakorlatokat (</a:t>
            </a:r>
            <a:r>
              <a:rPr lang="hu-HU" sz="1800" dirty="0" err="1" smtClean="0"/>
              <a:t>HHGy</a:t>
            </a:r>
            <a:r>
              <a:rPr lang="hu-HU" sz="1800" dirty="0" smtClean="0"/>
              <a:t>) és a helyes gyártási gyakorlatokat (</a:t>
            </a:r>
            <a:r>
              <a:rPr lang="hu-HU" sz="1800" dirty="0" err="1" smtClean="0"/>
              <a:t>HGyGy</a:t>
            </a:r>
            <a:r>
              <a:rPr lang="hu-HU" sz="1800" dirty="0" smtClean="0"/>
              <a:t>), valamint egyéb helyes gyakorlatokat.</a:t>
            </a:r>
          </a:p>
          <a:p>
            <a:r>
              <a:rPr lang="hu-HU" sz="1800" dirty="0" smtClean="0"/>
              <a:t>Az </a:t>
            </a:r>
            <a:r>
              <a:rPr lang="hu-HU" sz="1800" b="1" dirty="0" smtClean="0"/>
              <a:t>élelmiszer-higiénia és </a:t>
            </a:r>
            <a:r>
              <a:rPr lang="hu-HU" sz="1800" b="1" dirty="0" err="1" smtClean="0"/>
              <a:t>-biztonság</a:t>
            </a:r>
            <a:r>
              <a:rPr lang="hu-HU" sz="1800" b="1" dirty="0" smtClean="0"/>
              <a:t>  </a:t>
            </a:r>
            <a:r>
              <a:rPr lang="hu-HU" sz="1800" dirty="0" smtClean="0"/>
              <a:t>az előfeltételi programoknak és a HACCP elvein alapuló eljárásoknak az élelmiszer-vállalkozók által történő bevezetésének az eredménye. </a:t>
            </a:r>
          </a:p>
          <a:p>
            <a:r>
              <a:rPr lang="hu-HU" sz="1800" dirty="0" smtClean="0"/>
              <a:t>Az előfeltételi programok szolgáltatják a HACCP hatékony végrehajtásának az alapját, és már a HACCP elvein alapuló eljárások bevezetése előtt végre kell hajtani őket.</a:t>
            </a:r>
          </a:p>
          <a:p>
            <a:endParaRPr lang="hu-HU"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Előfeltételi programok</a:t>
            </a:r>
            <a:endParaRPr lang="hu-HU" b="1" dirty="0"/>
          </a:p>
        </p:txBody>
      </p:sp>
      <p:sp>
        <p:nvSpPr>
          <p:cNvPr id="3" name="Tartalom helye 2"/>
          <p:cNvSpPr>
            <a:spLocks noGrp="1"/>
          </p:cNvSpPr>
          <p:nvPr>
            <p:ph idx="1"/>
          </p:nvPr>
        </p:nvSpPr>
        <p:spPr>
          <a:xfrm>
            <a:off x="457200" y="1428736"/>
            <a:ext cx="8229600" cy="4697427"/>
          </a:xfrm>
        </p:spPr>
        <p:txBody>
          <a:bodyPr>
            <a:noAutofit/>
          </a:bodyPr>
          <a:lstStyle/>
          <a:p>
            <a:r>
              <a:rPr lang="hu-HU" sz="1800" b="1" dirty="0" smtClean="0"/>
              <a:t>Az élelmiszer-biztonsági irányítási rendszer (FSMS) elemei </a:t>
            </a:r>
          </a:p>
          <a:p>
            <a:endParaRPr lang="hu-HU" sz="1800" dirty="0" smtClean="0"/>
          </a:p>
          <a:p>
            <a:pPr marL="514350" indent="-514350">
              <a:buFont typeface="+mj-lt"/>
              <a:buAutoNum type="arabicPeriod"/>
            </a:pPr>
            <a:r>
              <a:rPr lang="hu-HU" sz="1800" dirty="0" smtClean="0"/>
              <a:t>Infrastruktúra (épületek és berendezések)</a:t>
            </a:r>
          </a:p>
          <a:p>
            <a:pPr marL="514350" indent="-514350">
              <a:buFont typeface="+mj-lt"/>
              <a:buAutoNum type="arabicPeriod"/>
            </a:pPr>
            <a:r>
              <a:rPr lang="hu-HU" sz="1800" dirty="0" smtClean="0"/>
              <a:t>Tisztítás és fertőtlenítés</a:t>
            </a:r>
          </a:p>
          <a:p>
            <a:pPr marL="514350" indent="-514350">
              <a:buFont typeface="+mj-lt"/>
              <a:buAutoNum type="arabicPeriod"/>
            </a:pPr>
            <a:r>
              <a:rPr lang="hu-HU" sz="1800" dirty="0" smtClean="0"/>
              <a:t>Kártevők elleni védekezés: a hangsúly a megelőzésen legyen</a:t>
            </a:r>
          </a:p>
          <a:p>
            <a:pPr marL="514350" indent="-514350">
              <a:buFont typeface="+mj-lt"/>
              <a:buAutoNum type="arabicPeriod"/>
            </a:pPr>
            <a:r>
              <a:rPr lang="hu-HU" sz="1800" dirty="0" smtClean="0"/>
              <a:t>Műszaki karbantartás és kalibrálás</a:t>
            </a:r>
          </a:p>
          <a:p>
            <a:pPr marL="514350" indent="-514350">
              <a:buFont typeface="+mj-lt"/>
              <a:buAutoNum type="arabicPeriod"/>
            </a:pPr>
            <a:r>
              <a:rPr lang="hu-HU" sz="1800" dirty="0" smtClean="0"/>
              <a:t>A termelési környezetből származó fizikai és kémiai szennyeződések (pl. olaj, tinta, (sérült) faeszközök használata stb.)</a:t>
            </a:r>
          </a:p>
          <a:p>
            <a:pPr marL="514350" indent="-514350">
              <a:buFont typeface="+mj-lt"/>
              <a:buAutoNum type="arabicPeriod"/>
            </a:pPr>
            <a:r>
              <a:rPr lang="hu-HU" sz="1800" dirty="0" smtClean="0"/>
              <a:t>Allergének</a:t>
            </a:r>
          </a:p>
          <a:p>
            <a:pPr marL="514350" indent="-514350">
              <a:buFont typeface="+mj-lt"/>
              <a:buAutoNum type="arabicPeriod"/>
            </a:pPr>
            <a:r>
              <a:rPr lang="hu-HU" sz="1800" dirty="0" smtClean="0"/>
              <a:t>Hulladékkezelés</a:t>
            </a:r>
          </a:p>
          <a:p>
            <a:pPr marL="514350" indent="-514350">
              <a:buFont typeface="+mj-lt"/>
              <a:buAutoNum type="arabicPeriod"/>
            </a:pPr>
            <a:r>
              <a:rPr lang="hu-HU" sz="1800" dirty="0" smtClean="0"/>
              <a:t>A víz és a levegő ellenőrzése</a:t>
            </a:r>
          </a:p>
          <a:p>
            <a:pPr marL="514350" indent="-514350">
              <a:buFont typeface="+mj-lt"/>
              <a:buAutoNum type="arabicPeriod"/>
            </a:pPr>
            <a:r>
              <a:rPr lang="hu-HU" sz="1800" dirty="0" smtClean="0"/>
              <a:t>Személyzet (higiénia, egészségi állapot)</a:t>
            </a:r>
          </a:p>
          <a:p>
            <a:pPr marL="514350" indent="-514350">
              <a:buFont typeface="+mj-lt"/>
              <a:buAutoNum type="arabicPeriod"/>
            </a:pPr>
            <a:r>
              <a:rPr lang="hu-HU" sz="1800" dirty="0" smtClean="0"/>
              <a:t> Nyersanyagok (szállítók kiválasztása, specifikációk)</a:t>
            </a:r>
          </a:p>
          <a:p>
            <a:pPr marL="514350" indent="-514350">
              <a:buFont typeface="+mj-lt"/>
              <a:buAutoNum type="arabicPeriod"/>
            </a:pPr>
            <a:r>
              <a:rPr lang="hu-HU" sz="1800" dirty="0" smtClean="0"/>
              <a:t> Hőmérséklet-szabályozás a tároló helyeken</a:t>
            </a:r>
          </a:p>
          <a:p>
            <a:pPr marL="514350" indent="-514350">
              <a:buFont typeface="+mj-lt"/>
              <a:buAutoNum type="arabicPeriod"/>
            </a:pPr>
            <a:r>
              <a:rPr lang="hu-HU" sz="1800" dirty="0" smtClean="0"/>
              <a:t>Munkamódszerek</a:t>
            </a:r>
            <a:endParaRPr lang="hu-H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Források:</a:t>
            </a:r>
            <a:endParaRPr lang="hu-HU" b="1" dirty="0"/>
          </a:p>
        </p:txBody>
      </p:sp>
      <p:sp>
        <p:nvSpPr>
          <p:cNvPr id="3" name="Tartalom helye 2"/>
          <p:cNvSpPr>
            <a:spLocks noGrp="1"/>
          </p:cNvSpPr>
          <p:nvPr>
            <p:ph idx="1"/>
          </p:nvPr>
        </p:nvSpPr>
        <p:spPr/>
        <p:txBody>
          <a:bodyPr>
            <a:normAutofit/>
          </a:bodyPr>
          <a:lstStyle/>
          <a:p>
            <a:r>
              <a:rPr lang="hu-HU" sz="1200" dirty="0" smtClean="0"/>
              <a:t> Mobilitási Program Hatósági ellenőrzés az </a:t>
            </a:r>
            <a:r>
              <a:rPr lang="hu-HU" sz="1200" dirty="0" err="1" smtClean="0"/>
              <a:t>Ákr</a:t>
            </a:r>
            <a:r>
              <a:rPr lang="hu-HU" sz="1200" dirty="0" smtClean="0"/>
              <a:t>. Tükrében (dr. Varga Csaba, dr. </a:t>
            </a:r>
            <a:r>
              <a:rPr lang="hu-HU" sz="1200" dirty="0" err="1" smtClean="0"/>
              <a:t>Réthi</a:t>
            </a:r>
            <a:r>
              <a:rPr lang="hu-HU" sz="1200" dirty="0" smtClean="0"/>
              <a:t> Ákos) </a:t>
            </a:r>
          </a:p>
          <a:p>
            <a:pPr>
              <a:buNone/>
            </a:pPr>
            <a:r>
              <a:rPr lang="hu-HU" sz="1200" dirty="0" smtClean="0"/>
              <a:t>	 KÖFOP-2.1.3-VEKOP-15-2016-00002 „A területi államigazgatási szervek humánerőforrásának fejlesztése”</a:t>
            </a:r>
          </a:p>
          <a:p>
            <a:endParaRPr lang="hu-HU" sz="1200" dirty="0" smtClean="0"/>
          </a:p>
          <a:p>
            <a:r>
              <a:rPr lang="hu-HU" sz="1200" dirty="0" smtClean="0"/>
              <a:t> Állami tisztviselők gyakorlati szempontú képzése az elektronikus ügyintézés és a bizalmi szolgáltatások általános szabályairól szóló 2015. évi CCXXII. törvényhez kapcsolódóan a KÖFOP-2.1.3-VEKOP-15-2016-00002 </a:t>
            </a:r>
          </a:p>
          <a:p>
            <a:pPr>
              <a:buNone/>
            </a:pPr>
            <a:r>
              <a:rPr lang="hu-HU" sz="1200" dirty="0" smtClean="0"/>
              <a:t>	A területi államigazgatási szervek humánerőforrásának fejlesztése című projekt keretein belül </a:t>
            </a:r>
          </a:p>
          <a:p>
            <a:pPr>
              <a:buNone/>
            </a:pPr>
            <a:r>
              <a:rPr lang="hu-HU" sz="1200" i="1" dirty="0" smtClean="0"/>
              <a:t>	Módszertani útmutató elektronikus ügyintézéshez </a:t>
            </a:r>
          </a:p>
          <a:p>
            <a:pPr>
              <a:buNone/>
            </a:pPr>
            <a:r>
              <a:rPr lang="hu-HU" sz="1200" i="1" dirty="0" smtClean="0"/>
              <a:t>	Fővárosi és megyei kormányhivatalok részére</a:t>
            </a:r>
          </a:p>
          <a:p>
            <a:endParaRPr lang="hu-HU" sz="1200" dirty="0" smtClean="0"/>
          </a:p>
          <a:p>
            <a:r>
              <a:rPr lang="hu-HU" sz="1200" dirty="0" smtClean="0"/>
              <a:t> Állami tisztviselők gyakorlati szempontú képzése az elektronikus ügyintézés és a bizalmi szolgáltatások általános szabályairól szóló 2015. évi CCXXII. törvényhez kapcsolódóan a KÖFOP-2.1.3-VEKOP-15-2016-00002 </a:t>
            </a:r>
          </a:p>
          <a:p>
            <a:pPr>
              <a:buNone/>
            </a:pPr>
            <a:r>
              <a:rPr lang="hu-HU" sz="1200" dirty="0" smtClean="0"/>
              <a:t>	A területi államigazgatási szervek humánerőforrásának fejlesztése című projekt keretein belül </a:t>
            </a:r>
          </a:p>
          <a:p>
            <a:pPr>
              <a:buNone/>
            </a:pPr>
            <a:r>
              <a:rPr lang="hu-HU" sz="1200" i="1" dirty="0" smtClean="0"/>
              <a:t>	Gyakran ismételt kérdések elektronikus ügyintézéshez </a:t>
            </a:r>
          </a:p>
          <a:p>
            <a:pPr>
              <a:buNone/>
            </a:pPr>
            <a:r>
              <a:rPr lang="hu-HU" sz="1200" i="1" dirty="0" smtClean="0"/>
              <a:t>	Fővárosi és megyei kormányhivatalok részére</a:t>
            </a:r>
          </a:p>
          <a:p>
            <a:pPr>
              <a:buNone/>
            </a:pPr>
            <a:endParaRPr lang="hu-HU" sz="1200" b="1" i="1" dirty="0" smtClean="0"/>
          </a:p>
          <a:p>
            <a:r>
              <a:rPr lang="hu-HU" sz="1200" dirty="0" smtClean="0">
                <a:hlinkClick r:id="rId2"/>
              </a:rPr>
              <a:t>http://portal.nebih.gov.hu</a:t>
            </a:r>
            <a:endParaRPr lang="hu-HU" sz="1200" dirty="0" smtClean="0"/>
          </a:p>
          <a:p>
            <a:endParaRPr lang="hu-HU" sz="1200" dirty="0" smtClean="0"/>
          </a:p>
          <a:p>
            <a:r>
              <a:rPr lang="hu-HU" sz="1200" dirty="0" smtClean="0">
                <a:hlinkClick r:id="rId3"/>
              </a:rPr>
              <a:t>https://uj.jogtar.hu/</a:t>
            </a:r>
            <a:r>
              <a:rPr lang="hu-HU" sz="1200" dirty="0" smtClean="0"/>
              <a:t> jogtár kommentár</a:t>
            </a:r>
            <a:endParaRPr lang="hu-HU"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smtClean="0"/>
              <a:t>Köszönöm a figyelmet !</a:t>
            </a:r>
            <a:endParaRPr lang="hu-HU" b="1" dirty="0"/>
          </a:p>
        </p:txBody>
      </p:sp>
      <p:sp>
        <p:nvSpPr>
          <p:cNvPr id="3" name="Alcím 2"/>
          <p:cNvSpPr>
            <a:spLocks noGrp="1"/>
          </p:cNvSpPr>
          <p:nvPr>
            <p:ph type="subTitle" idx="1"/>
          </p:nvPr>
        </p:nvSpPr>
        <p:spPr/>
        <p:txBody>
          <a:bodyPr>
            <a:normAutofit/>
          </a:bodyPr>
          <a:lstStyle/>
          <a:p>
            <a:r>
              <a:rPr lang="hu-HU" sz="1200" dirty="0" smtClean="0">
                <a:solidFill>
                  <a:schemeClr val="tx1"/>
                </a:solidFill>
              </a:rPr>
              <a:t>Dr. Ódorné dr. Zelenák Katalin</a:t>
            </a:r>
          </a:p>
          <a:p>
            <a:r>
              <a:rPr lang="hu-HU" sz="1200" dirty="0" smtClean="0">
                <a:solidFill>
                  <a:schemeClr val="tx1"/>
                </a:solidFill>
              </a:rPr>
              <a:t>Főosztályvezető</a:t>
            </a:r>
          </a:p>
          <a:p>
            <a:r>
              <a:rPr lang="hu-HU" sz="1200" dirty="0" smtClean="0">
                <a:solidFill>
                  <a:schemeClr val="tx1"/>
                </a:solidFill>
              </a:rPr>
              <a:t>Miskolci Járási Hivatal</a:t>
            </a:r>
          </a:p>
          <a:p>
            <a:r>
              <a:rPr lang="hu-HU" sz="1200" dirty="0" smtClean="0">
                <a:solidFill>
                  <a:schemeClr val="tx1"/>
                </a:solidFill>
              </a:rPr>
              <a:t>Élelmiszerlánc-biztonsági Növény és Talajvédelmi Főosztály</a:t>
            </a:r>
            <a:endParaRPr lang="hu-HU" sz="1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Kérelem</a:t>
            </a:r>
            <a:endParaRPr lang="hu-HU" b="1" dirty="0"/>
          </a:p>
        </p:txBody>
      </p:sp>
      <p:sp>
        <p:nvSpPr>
          <p:cNvPr id="3" name="Tartalom helye 2"/>
          <p:cNvSpPr>
            <a:spLocks noGrp="1"/>
          </p:cNvSpPr>
          <p:nvPr>
            <p:ph idx="1"/>
          </p:nvPr>
        </p:nvSpPr>
        <p:spPr>
          <a:xfrm>
            <a:off x="457200" y="1340768"/>
            <a:ext cx="8229600" cy="5328592"/>
          </a:xfrm>
        </p:spPr>
        <p:txBody>
          <a:bodyPr>
            <a:normAutofit fontScale="85000" lnSpcReduction="20000"/>
          </a:bodyPr>
          <a:lstStyle/>
          <a:p>
            <a:pPr>
              <a:buNone/>
            </a:pPr>
            <a:r>
              <a:rPr lang="hu-HU" sz="1800" b="1" dirty="0" err="1" smtClean="0"/>
              <a:t>Ákr</a:t>
            </a:r>
            <a:r>
              <a:rPr lang="hu-HU" sz="1800" b="1" dirty="0" smtClean="0"/>
              <a:t>. 35. § </a:t>
            </a:r>
            <a:endParaRPr lang="hu-HU" sz="1800" dirty="0" smtClean="0"/>
          </a:p>
          <a:p>
            <a:pPr>
              <a:buNone/>
            </a:pPr>
            <a:r>
              <a:rPr lang="hu-HU" sz="1800" dirty="0" smtClean="0"/>
              <a:t>(1) A kérelem az ügyfél olyan nyilatkozata, amellyel hatósági eljárás lefolytatását, illetve a hatóság döntését kéri jogának vagy jogos érdekének érvényesítése érdekében.</a:t>
            </a:r>
          </a:p>
          <a:p>
            <a:pPr>
              <a:buNone/>
            </a:pPr>
            <a:r>
              <a:rPr lang="hu-HU" sz="1800" dirty="0" smtClean="0"/>
              <a:t>(2) Ha törvény vagy kormányrendelet másként nem rendelkezik, a kérelmet a hatósághoz írásban vagy személyesen lehet előterjeszteni.</a:t>
            </a:r>
          </a:p>
          <a:p>
            <a:pPr>
              <a:buNone/>
            </a:pPr>
            <a:r>
              <a:rPr lang="hu-HU" sz="1800" dirty="0" smtClean="0"/>
              <a:t>(3) Az ügyfél kérelmével a tárgyában hozott döntés véglegessé válásáig rendelkezhet.</a:t>
            </a:r>
          </a:p>
          <a:p>
            <a:pPr>
              <a:buNone/>
            </a:pPr>
            <a:r>
              <a:rPr lang="hu-HU" sz="1800" dirty="0" smtClean="0"/>
              <a:t>	</a:t>
            </a:r>
          </a:p>
          <a:p>
            <a:pPr algn="just"/>
            <a:r>
              <a:rPr lang="hu-HU" sz="1800" dirty="0" smtClean="0"/>
              <a:t>A kérelem </a:t>
            </a:r>
            <a:r>
              <a:rPr lang="hu-HU" sz="1800" b="1" dirty="0" smtClean="0"/>
              <a:t>előterjesztésének módját </a:t>
            </a:r>
            <a:r>
              <a:rPr lang="hu-HU" sz="1800" dirty="0" smtClean="0"/>
              <a:t>a törvény a lehető legszélesebben határozza meg: arra </a:t>
            </a:r>
            <a:r>
              <a:rPr lang="hu-HU" sz="1800" b="1" dirty="0" smtClean="0"/>
              <a:t>személyesen</a:t>
            </a:r>
            <a:r>
              <a:rPr lang="hu-HU" sz="1800" dirty="0" smtClean="0"/>
              <a:t> és </a:t>
            </a:r>
            <a:r>
              <a:rPr lang="hu-HU" sz="1800" b="1" dirty="0" smtClean="0"/>
              <a:t>bármilyen írásbeli formában lehetőség van </a:t>
            </a:r>
            <a:r>
              <a:rPr lang="hu-HU" sz="1800" dirty="0" smtClean="0"/>
              <a:t>(az írásbeliség a kapcsolattartásra vonatkozó szabályok értelmében magában foglalja a külön törvény szerinti elektronikus utat is). Indokolt azonban biztosítani annak lehetőségét, hogy egyes eljárásokban a kérelem előterjesztésének módját különös eljárási szabály határozza meg, és szükség szerint az ügyfél személyes megjelenését (pl. egyes hatósági igazolványok kiállítása iránt előterjesztett kérelem), vagy éppen - meghatározott tartalmú és formájú - írásbeli előterjesztést kívánjon meg. Ugyanakkor a szabályozás egyértelművé teszi, hogy a szóbeliség egyéb formái (írásbelinek nem minősülő elektronikus út) főszabály szerint nem alkalmazhatók a kérelmek előterjesztésekor.</a:t>
            </a:r>
          </a:p>
          <a:p>
            <a:pPr algn="just">
              <a:buNone/>
            </a:pPr>
            <a:endParaRPr lang="hu-HU" sz="1700" dirty="0" smtClean="0"/>
          </a:p>
          <a:p>
            <a:pPr algn="just"/>
            <a:r>
              <a:rPr lang="hu-HU" sz="1800" dirty="0" smtClean="0"/>
              <a:t>Fontos újítás, hogy a törvény egyértelművé teszi, a kérelem felett előterjesztőjének </a:t>
            </a:r>
            <a:r>
              <a:rPr lang="hu-HU" sz="1800" b="1" dirty="0" smtClean="0"/>
              <a:t>rendelkezési joga van</a:t>
            </a:r>
            <a:r>
              <a:rPr lang="hu-HU" sz="1800" dirty="0" smtClean="0"/>
              <a:t>; azt módosíthatja, visszavonhatja stb. Ezen jogosultsággal élni a kérelem tárgyában hozott döntés véglegessé válásáig van lehetőség.</a:t>
            </a:r>
          </a:p>
          <a:p>
            <a:pPr algn="just">
              <a:buNone/>
            </a:pPr>
            <a:endParaRPr lang="hu-HU" sz="1800" dirty="0" smtClean="0"/>
          </a:p>
          <a:p>
            <a:pPr algn="just"/>
            <a:r>
              <a:rPr lang="hu-HU" sz="1800" dirty="0" smtClean="0"/>
              <a:t>A törvény az eljárás lefolytatásának akadályai körében </a:t>
            </a:r>
            <a:r>
              <a:rPr lang="hu-HU" sz="1800" b="1" dirty="0" smtClean="0"/>
              <a:t>új intézményként </a:t>
            </a:r>
            <a:r>
              <a:rPr lang="hu-HU" sz="1800" dirty="0" smtClean="0"/>
              <a:t>nevesíti </a:t>
            </a:r>
            <a:r>
              <a:rPr lang="hu-HU" sz="1800" b="1" dirty="0" smtClean="0"/>
              <a:t>a kérelem visszautasítását</a:t>
            </a:r>
            <a:r>
              <a:rPr lang="hu-HU" sz="1800" dirty="0" smtClean="0"/>
              <a:t>. A kérelem visszautasításának két fő esetét szabályozza: ha az eljárás megindításának ún. „előfeltételei” hiányoznak, vagy ha az ügy az ún. ítélt dolog körébe tartozik (vagyis ha az ugyanazon jog érvényesítésére irányuló kérelmet a bíróság vagy a hatóság érdemben már elbírálta, és a kérelem tartalma, valamint az irányadó jogi szabályozás nem változott).</a:t>
            </a:r>
            <a:endParaRPr lang="hu-HU"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ügyintézési határidő</a:t>
            </a:r>
            <a:endParaRPr lang="hu-HU" b="1" dirty="0"/>
          </a:p>
        </p:txBody>
      </p:sp>
      <p:sp>
        <p:nvSpPr>
          <p:cNvPr id="3" name="Tartalom helye 2"/>
          <p:cNvSpPr>
            <a:spLocks noGrp="1"/>
          </p:cNvSpPr>
          <p:nvPr>
            <p:ph idx="1"/>
          </p:nvPr>
        </p:nvSpPr>
        <p:spPr>
          <a:xfrm>
            <a:off x="457200" y="1600200"/>
            <a:ext cx="8229600" cy="4853136"/>
          </a:xfrm>
        </p:spPr>
        <p:txBody>
          <a:bodyPr>
            <a:normAutofit fontScale="92500" lnSpcReduction="20000"/>
          </a:bodyPr>
          <a:lstStyle/>
          <a:p>
            <a:pPr algn="just">
              <a:buNone/>
            </a:pPr>
            <a:r>
              <a:rPr lang="hu-HU" sz="1600" b="1" dirty="0" err="1" smtClean="0"/>
              <a:t>Ákr</a:t>
            </a:r>
            <a:r>
              <a:rPr lang="hu-HU" sz="1600" b="1" dirty="0" smtClean="0"/>
              <a:t>. 50. §</a:t>
            </a:r>
          </a:p>
          <a:p>
            <a:pPr algn="just">
              <a:buNone/>
            </a:pPr>
            <a:r>
              <a:rPr lang="hu-HU" sz="1600" dirty="0" smtClean="0"/>
              <a:t>a) Automatikus döntéshozatal esetén </a:t>
            </a:r>
            <a:r>
              <a:rPr lang="hu-HU" sz="1600" b="1" dirty="0" smtClean="0"/>
              <a:t>huszonnégy óra,</a:t>
            </a:r>
          </a:p>
          <a:p>
            <a:pPr algn="just">
              <a:buNone/>
            </a:pPr>
            <a:r>
              <a:rPr lang="hu-HU" sz="1600" dirty="0" smtClean="0"/>
              <a:t>b) sommás eljárásban </a:t>
            </a:r>
            <a:r>
              <a:rPr lang="hu-HU" sz="1600" b="1" dirty="0" smtClean="0"/>
              <a:t>nyolc nap,</a:t>
            </a:r>
          </a:p>
          <a:p>
            <a:pPr algn="just">
              <a:buNone/>
            </a:pPr>
            <a:r>
              <a:rPr lang="hu-HU" sz="1600" dirty="0" smtClean="0"/>
              <a:t>c) teljes eljárásban </a:t>
            </a:r>
            <a:r>
              <a:rPr lang="hu-HU" sz="1600" b="1" dirty="0" smtClean="0"/>
              <a:t>hatvan nap,</a:t>
            </a:r>
          </a:p>
          <a:p>
            <a:pPr algn="just"/>
            <a:r>
              <a:rPr lang="hu-HU" sz="1600" u="sng" dirty="0" smtClean="0"/>
              <a:t>Hatvan napnál hosszabb határidőt </a:t>
            </a:r>
            <a:r>
              <a:rPr lang="hu-HU" sz="1600" dirty="0" smtClean="0"/>
              <a:t>csak törvény, rövidebb határidőt jogszabály állapíthat meg.</a:t>
            </a:r>
          </a:p>
          <a:p>
            <a:pPr algn="just"/>
            <a:r>
              <a:rPr lang="hu-HU" sz="1600" dirty="0" smtClean="0"/>
              <a:t>Az új - a teljes eljárásra irányadó - ügyintézési határidőre alapvetően naptári időszakként kell tekinteni, amelybe csak szűken meghatározott időtartamok nem számíthatók bele, annak érdekében, hogy a törvényi cél teljesüljön: </a:t>
            </a:r>
            <a:r>
              <a:rPr lang="hu-HU" sz="1600" b="1" dirty="0" smtClean="0"/>
              <a:t>hatvan nap alatt az ügyet döntéssel valóban be kell fejezni.</a:t>
            </a:r>
          </a:p>
          <a:p>
            <a:pPr algn="just"/>
            <a:r>
              <a:rPr lang="hu-HU" sz="1600" dirty="0" smtClean="0"/>
              <a:t> </a:t>
            </a:r>
            <a:r>
              <a:rPr lang="hu-HU" sz="1600" dirty="0" err="1" smtClean="0"/>
              <a:t>Pl</a:t>
            </a:r>
            <a:r>
              <a:rPr lang="hu-HU" sz="1600" dirty="0" smtClean="0"/>
              <a:t>: </a:t>
            </a:r>
          </a:p>
          <a:p>
            <a:pPr algn="just">
              <a:buNone/>
            </a:pPr>
            <a:r>
              <a:rPr lang="hu-HU" sz="1600" dirty="0" smtClean="0"/>
              <a:t>	Az élelmiszerláncról és hatósági felügyeletéről szóló 2008. évi XLVI. törvény 40. § (1) </a:t>
            </a:r>
          </a:p>
          <a:p>
            <a:pPr algn="just">
              <a:buNone/>
            </a:pPr>
            <a:r>
              <a:rPr lang="hu-HU" sz="1600" dirty="0" smtClean="0"/>
              <a:t>	bekezdése értelmében például az élelmiszerlánc felügyeleti szerv a növényvédő szerek forgalomba hozatali, felhasználási engedélyezési és engedélymódosítási eljárása során </a:t>
            </a:r>
          </a:p>
          <a:p>
            <a:pPr algn="just">
              <a:buNone/>
            </a:pPr>
            <a:r>
              <a:rPr lang="hu-HU" sz="1600" dirty="0" smtClean="0"/>
              <a:t>	az engedély megadásáról </a:t>
            </a:r>
            <a:r>
              <a:rPr lang="hu-HU" sz="1600" u="sng" dirty="0" smtClean="0"/>
              <a:t>tizenkét hónapon belül</a:t>
            </a:r>
            <a:r>
              <a:rPr lang="hu-HU" sz="1600" dirty="0" smtClean="0"/>
              <a:t>, a növényvédő szernek nem minősülő </a:t>
            </a:r>
          </a:p>
          <a:p>
            <a:pPr algn="just">
              <a:buNone/>
            </a:pPr>
            <a:r>
              <a:rPr lang="hu-HU" sz="1600" dirty="0" smtClean="0"/>
              <a:t>	növényvédelmi hatású termékek, védőanyagok, kölcsönhatás fokozók, segédanyagok, </a:t>
            </a:r>
          </a:p>
          <a:p>
            <a:pPr algn="just">
              <a:buNone/>
            </a:pPr>
            <a:r>
              <a:rPr lang="hu-HU" sz="1600" dirty="0" smtClean="0"/>
              <a:t>	hatásjavítók, növényvédelmi célú eszközök és anyagok, </a:t>
            </a:r>
            <a:r>
              <a:rPr lang="hu-HU" sz="1600" dirty="0" err="1" smtClean="0"/>
              <a:t>makroszervezetek</a:t>
            </a:r>
            <a:r>
              <a:rPr lang="hu-HU" sz="1600" dirty="0" smtClean="0"/>
              <a:t> és </a:t>
            </a:r>
          </a:p>
          <a:p>
            <a:pPr algn="just">
              <a:buNone/>
            </a:pPr>
            <a:r>
              <a:rPr lang="hu-HU" sz="1600" dirty="0" smtClean="0"/>
              <a:t>	mikroorganizmusok  </a:t>
            </a:r>
            <a:r>
              <a:rPr lang="hu-HU" sz="1600" dirty="0" err="1" smtClean="0"/>
              <a:t>forgalombahozatali</a:t>
            </a:r>
            <a:r>
              <a:rPr lang="hu-HU" sz="1600" dirty="0" smtClean="0"/>
              <a:t>, felhasználási engedélyezési és </a:t>
            </a:r>
          </a:p>
          <a:p>
            <a:pPr algn="just">
              <a:buNone/>
            </a:pPr>
            <a:r>
              <a:rPr lang="hu-HU" sz="1600" dirty="0" smtClean="0"/>
              <a:t>	engedélymódosítási eljárása során az engedély megadásáról </a:t>
            </a:r>
            <a:r>
              <a:rPr lang="hu-HU" sz="1600" u="sng" dirty="0" smtClean="0"/>
              <a:t>tizennégy hónapon belül </a:t>
            </a:r>
          </a:p>
          <a:p>
            <a:pPr algn="just">
              <a:buNone/>
            </a:pPr>
            <a:r>
              <a:rPr lang="hu-HU" sz="1600" dirty="0" smtClean="0"/>
              <a:t>	dönt.</a:t>
            </a:r>
          </a:p>
          <a:p>
            <a:r>
              <a:rPr lang="hu-HU" sz="1600" dirty="0" smtClean="0"/>
              <a:t>Az </a:t>
            </a:r>
            <a:r>
              <a:rPr lang="hu-HU" sz="1600" dirty="0" err="1" smtClean="0"/>
              <a:t>Ákr</a:t>
            </a:r>
            <a:r>
              <a:rPr lang="hu-HU" sz="1600" dirty="0" smtClean="0"/>
              <a:t>.</a:t>
            </a:r>
            <a:r>
              <a:rPr lang="hu-HU" sz="1600" b="1" dirty="0" smtClean="0"/>
              <a:t> </a:t>
            </a:r>
            <a:r>
              <a:rPr lang="hu-HU" sz="1600" dirty="0" smtClean="0"/>
              <a:t>szerint ha törvény eltérően nem rendelkezik, az ügyintézési határidő </a:t>
            </a:r>
            <a:r>
              <a:rPr lang="hu-HU" sz="1600" b="1" dirty="0" smtClean="0"/>
              <a:t>az eljárás megindulásának napján kezdődik.</a:t>
            </a:r>
          </a:p>
          <a:p>
            <a:pPr algn="just"/>
            <a:endParaRPr lang="hu-HU" sz="1600" dirty="0" smtClean="0"/>
          </a:p>
          <a:p>
            <a:endParaRPr lang="hu-HU"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s-ES" b="1" dirty="0" smtClean="0"/>
              <a:t>Sommás eljárás és teljes eljárás</a:t>
            </a:r>
            <a:r>
              <a:rPr lang="hu-HU" b="1" dirty="0" smtClean="0"/>
              <a:t> </a:t>
            </a:r>
            <a:br>
              <a:rPr lang="hu-HU" b="1" dirty="0" smtClean="0"/>
            </a:br>
            <a:r>
              <a:rPr lang="hu-HU" b="1" dirty="0" err="1" smtClean="0"/>
              <a:t>Ákr</a:t>
            </a:r>
            <a:r>
              <a:rPr lang="hu-HU" b="1" dirty="0" smtClean="0"/>
              <a:t>. 39. §-43. §</a:t>
            </a:r>
            <a:endParaRPr lang="es-ES" b="1" dirty="0"/>
          </a:p>
        </p:txBody>
      </p:sp>
      <p:sp>
        <p:nvSpPr>
          <p:cNvPr id="3" name="Tartalom helye 2"/>
          <p:cNvSpPr>
            <a:spLocks noGrp="1"/>
          </p:cNvSpPr>
          <p:nvPr>
            <p:ph idx="1"/>
          </p:nvPr>
        </p:nvSpPr>
        <p:spPr>
          <a:xfrm>
            <a:off x="457200" y="1600200"/>
            <a:ext cx="8291264" cy="4925144"/>
          </a:xfrm>
        </p:spPr>
        <p:txBody>
          <a:bodyPr>
            <a:normAutofit/>
          </a:bodyPr>
          <a:lstStyle/>
          <a:p>
            <a:pPr algn="just"/>
            <a:r>
              <a:rPr lang="hu-HU" sz="1200" b="1" dirty="0" smtClean="0"/>
              <a:t>Automatikus döntéshozatali </a:t>
            </a:r>
            <a:r>
              <a:rPr lang="hu-HU" sz="1200" dirty="0" smtClean="0"/>
              <a:t>eljárás akkor alkalmazható, ha a döntés mérlegelést nem igényel, nincs ellenérdekű ügyfél, minden - a döntéshez szükséges - adat rendelkezésre áll, és azt törvény vagy kormányrendelet lehetővé teszi.</a:t>
            </a:r>
          </a:p>
          <a:p>
            <a:pPr algn="just"/>
            <a:endParaRPr lang="hu-HU" sz="1200" dirty="0" smtClean="0"/>
          </a:p>
          <a:p>
            <a:pPr algn="just"/>
            <a:r>
              <a:rPr lang="hu-HU" sz="1200" dirty="0" smtClean="0"/>
              <a:t>A </a:t>
            </a:r>
            <a:r>
              <a:rPr lang="hu-HU" sz="1200" b="1" dirty="0" smtClean="0"/>
              <a:t>sommás eljárás</a:t>
            </a:r>
            <a:r>
              <a:rPr lang="hu-HU" sz="1200" dirty="0" smtClean="0"/>
              <a:t> lehetősége minden ügyben adott, amelyben a döntés minden jogszabályi feltétele (kérelem, előírt mellékletek és a hatóság által hozzáférhető más adatok) rendelkezésre áll, s így a tényállás tisztázott, a döntést nyolc napon belül meg kell hozni.</a:t>
            </a:r>
          </a:p>
          <a:p>
            <a:pPr algn="just">
              <a:buNone/>
            </a:pPr>
            <a:endParaRPr lang="hu-HU" sz="1200" dirty="0" smtClean="0"/>
          </a:p>
          <a:p>
            <a:pPr algn="just"/>
            <a:r>
              <a:rPr lang="hu-HU" sz="1200" dirty="0" smtClean="0"/>
              <a:t>Ha bármelyik feltétel hiányzik, a hatóság </a:t>
            </a:r>
            <a:r>
              <a:rPr lang="hu-HU" sz="1200" b="1" dirty="0" smtClean="0"/>
              <a:t>teljes eljárást </a:t>
            </a:r>
            <a:r>
              <a:rPr lang="hu-HU" sz="1200" dirty="0" smtClean="0"/>
              <a:t>folytat le, s ennek keretében függő hatályú döntést hoz (a lentebb részletezettek szerint), avagy más, a függő hatályú döntést kizáró döntést hoz (például megszünteti az eljárást, felfüggeszti az eljárást stb.).</a:t>
            </a:r>
          </a:p>
          <a:p>
            <a:pPr algn="just">
              <a:buNone/>
            </a:pPr>
            <a:r>
              <a:rPr lang="hu-HU" sz="1200" dirty="0" smtClean="0"/>
              <a:t> </a:t>
            </a:r>
          </a:p>
          <a:p>
            <a:pPr algn="just"/>
            <a:r>
              <a:rPr lang="hu-HU" sz="1200" dirty="0" smtClean="0"/>
              <a:t>A hatóság az eljárás megindításától számított </a:t>
            </a:r>
            <a:r>
              <a:rPr lang="hu-HU" sz="1200" b="1" dirty="0" smtClean="0"/>
              <a:t>nyolc napon </a:t>
            </a:r>
            <a:r>
              <a:rPr lang="hu-HU" sz="1200" dirty="0" smtClean="0"/>
              <a:t>belül függő hatályú döntést hoz.</a:t>
            </a:r>
          </a:p>
          <a:p>
            <a:pPr algn="just">
              <a:buNone/>
            </a:pPr>
            <a:endParaRPr lang="hu-HU" sz="1200" dirty="0" smtClean="0"/>
          </a:p>
          <a:p>
            <a:pPr algn="just"/>
            <a:r>
              <a:rPr lang="hu-HU" sz="1200" dirty="0" smtClean="0"/>
              <a:t>A </a:t>
            </a:r>
            <a:r>
              <a:rPr lang="hu-HU" sz="1200" b="1" dirty="0" smtClean="0"/>
              <a:t>függő hatályú döntés meghozatalát mellőzi</a:t>
            </a:r>
            <a:r>
              <a:rPr lang="hu-HU" sz="1200" dirty="0" smtClean="0"/>
              <a:t> a hatóság, ha nyolc napon belül érdemben dönt, a kérelmet visszautasítja, az eljárást megszünteti, vagy az eljárást felfüggeszti, a beadvány elintézését függőben tartja vagy az eljárás szünetel. Amennyiben függő hatályú döntés meghozatalának nincs helye, továbbá nem kerül sor az ügy érdemi lezárására, avagy a teljes eljárást kizáró döntés meghozatalára, úgy </a:t>
            </a:r>
            <a:r>
              <a:rPr lang="hu-HU" sz="1200" b="1" dirty="0" smtClean="0"/>
              <a:t>a hatóság köteles teljes eljárást lefolytatni</a:t>
            </a:r>
            <a:r>
              <a:rPr lang="hu-HU" sz="1200" dirty="0" smtClean="0"/>
              <a:t>, de nyolc napon belül meg kell hoznia azon döntéseket, amelyek az eljárást „előre lendítik”; így szükség esetén szakhatóságot keres meg, intézkedik a szükséges eljárási cselekményekről, hiánypótlást bocsát ki, és tájékoztatást ad az ügyintézési határidő túllépésének törvény erejénél fogva (nem pedig hatósági döntés alapján) beálló jogkövetkezményeiről .</a:t>
            </a:r>
          </a:p>
          <a:p>
            <a:pPr algn="just">
              <a:buNone/>
            </a:pPr>
            <a:r>
              <a:rPr lang="hu-HU" sz="1200" dirty="0" smtClean="0"/>
              <a:t>	</a:t>
            </a:r>
          </a:p>
          <a:p>
            <a:r>
              <a:rPr lang="hu-HU" sz="1200" dirty="0" smtClean="0"/>
              <a:t>Fontos újítás, hogy automatikus döntéshozatali eljárás és sommás eljárás esetén az ügyfél a döntés közlését követően </a:t>
            </a:r>
            <a:r>
              <a:rPr lang="hu-HU" sz="1200" b="1" dirty="0" smtClean="0"/>
              <a:t>öt napon belül </a:t>
            </a:r>
            <a:r>
              <a:rPr lang="hu-HU" sz="1200" dirty="0" smtClean="0"/>
              <a:t>kérheti, hogy a hatóság kérelmét ismételten </a:t>
            </a:r>
            <a:r>
              <a:rPr lang="hu-HU" sz="1200" b="1" dirty="0" smtClean="0"/>
              <a:t>teljes eljárásban bírálja 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ényűz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1862</TotalTime>
  <Words>4050</Words>
  <Application>Microsoft Office PowerPoint</Application>
  <PresentationFormat>Diavetítés a képernyőre (4:3 oldalarány)</PresentationFormat>
  <Paragraphs>433</Paragraphs>
  <Slides>65</Slides>
  <Notes>2</Notes>
  <HiddenSlides>0</HiddenSlides>
  <MMClips>0</MMClips>
  <ScaleCrop>false</ScaleCrop>
  <HeadingPairs>
    <vt:vector size="4" baseType="variant">
      <vt:variant>
        <vt:lpstr>Téma</vt:lpstr>
      </vt:variant>
      <vt:variant>
        <vt:i4>1</vt:i4>
      </vt:variant>
      <vt:variant>
        <vt:lpstr>Diacímek</vt:lpstr>
      </vt:variant>
      <vt:variant>
        <vt:i4>65</vt:i4>
      </vt:variant>
    </vt:vector>
  </HeadingPairs>
  <TitlesOfParts>
    <vt:vector size="66" baseType="lpstr">
      <vt:lpstr>Office-téma</vt:lpstr>
      <vt:lpstr>A 2018. évi jogszabályi és eljárási változások az élelmiszerlánc-felügyeleti hatóságnál, kiemelt tekintettel az elektronikus ügyintézésre   2018. május 28.    Borsod Abaúj-Zemplén Megyei Kereskedelmi és Iparkamara </vt:lpstr>
      <vt:lpstr>Élelmiszerlánc-felügyeleti hatóság :    A földművelésügyi hatósági és igazgatási feladatokat ellátó szervek kijelöléséről szóló 383/2016. (XII. 2.) Korm. rendelet   13. § A Kormány élelmiszerlánc-felügyeleti szervként a) a minisztert, b) az országos főállatorvost, c) a NÉBIH-et, d) a Pest Megyei Kormányhivatalt, e) az élelmiszerlánc-biztonsági és állategészségügyi hatáskörben eljáró megyei kormányhivatalt, f) a megyei kormányhivatal növény- és talajvédelmi hatáskörében eljáró megyeszékhely szerinti járási hivatalát (a továbbiakban: növény- és talajvédelmi hatáskörben eljáró járási hivatal), g) a megyei kormányhivatal élelmiszerlánc-biztonsági és állategészségügyi hatáskörben eljáró járási hivatalát (a továbbiakban: élelmiszerlánc-biztonsági és állategészségügyi hatáskörben eljáró járási hivatal), h) a jegyzőt, i) a megyei kormányhivatal borászati hatáskörben eljáró megyeszékhely szerinti járási hivatalát, j) a megyei kormányhivatal pálinkaellenőrző hatóságként eljáró megyeszékhely szerinti járási hivatalát jelöli ki. </vt:lpstr>
      <vt:lpstr>Az élelmiszerlánc-biztonsági és állategészségügyi szakmai irányítás és illetékesség 2017. január 01-től </vt:lpstr>
      <vt:lpstr>Élelmiszerlánc-felügyeleti szerv </vt:lpstr>
      <vt:lpstr>2018. január 1-től hatályba lépett,  jelen előadásban ismertetett élelmiszerlánc-felügyeleti hatósági tevékenységhez kapcsolódó főbb jogszabályok</vt:lpstr>
      <vt:lpstr> Az általános közigazgatási rendtartásról szóló 2016. évi CL. törvény (továbbiakban: Ákr.)</vt:lpstr>
      <vt:lpstr>Kérelem</vt:lpstr>
      <vt:lpstr>Az ügyintézési határidő</vt:lpstr>
      <vt:lpstr>Sommás eljárás és teljes eljárás  Ákr. 39. §-43. §</vt:lpstr>
      <vt:lpstr>Függő hatályú döntés Ákr. 43. § (2)</vt:lpstr>
      <vt:lpstr>Hatósági ellenőrzés Ákr. 98. §-102. §</vt:lpstr>
      <vt:lpstr>Hatósági ellenőrzés helye szerepe</vt:lpstr>
      <vt:lpstr>Hatósági ellenőrzés  </vt:lpstr>
      <vt:lpstr>Folyamatmodell</vt:lpstr>
      <vt:lpstr>Folyamatmodell</vt:lpstr>
      <vt:lpstr>Ellenőrzési terv</vt:lpstr>
      <vt:lpstr>Ellenőrzés lefolytatása kérelemre  Ákr. 100. § (2)</vt:lpstr>
      <vt:lpstr>Jogok , kötelezettségek</vt:lpstr>
      <vt:lpstr>Jogok , kötelezettségek</vt:lpstr>
      <vt:lpstr>Jogok , kötelezettségek</vt:lpstr>
      <vt:lpstr> Ellenőrzés akadályozása</vt:lpstr>
      <vt:lpstr> Ellenőrzés lezárása</vt:lpstr>
      <vt:lpstr>Elektronikus ügyintézés</vt:lpstr>
      <vt:lpstr> Vonatkozó fontosabb jogszabályok: </vt:lpstr>
      <vt:lpstr>Az elektronikus ügyintézés bevezetésének folyamata </vt:lpstr>
      <vt:lpstr>Az elektronikus ügyintézés szintjei  </vt:lpstr>
      <vt:lpstr>Az elektronikus ügyintézés szintjei</vt:lpstr>
      <vt:lpstr>Az elektronikus ügyintézés szintjei</vt:lpstr>
      <vt:lpstr>Az elektronikus ügyintézés szintjei</vt:lpstr>
      <vt:lpstr>Az elektronikus ügyintézés szintjei</vt:lpstr>
      <vt:lpstr>Az elektronikus közigazgatás jelenlegi magyarországi helyzete és a további szintek várható teljesülése</vt:lpstr>
      <vt:lpstr>Az elektronikus ügyintézés szintjei</vt:lpstr>
      <vt:lpstr>Az elektronikus ügyintézés igénybevétele  </vt:lpstr>
      <vt:lpstr>Az elektronikus ügyintézés biztosítása  </vt:lpstr>
      <vt:lpstr>35. dia</vt:lpstr>
      <vt:lpstr>Az elektronikus ügyintézés általános folyamata az ügyfél oldaláról  </vt:lpstr>
      <vt:lpstr>Elektronikus kapcsolattartás</vt:lpstr>
      <vt:lpstr>Elektronikus közigazgatás az élelmiszerlánc-felügyeleti szerveknél</vt:lpstr>
      <vt:lpstr>39. dia</vt:lpstr>
      <vt:lpstr>https://upr.nebih.gov.hu/ng/ugykatalogus</vt:lpstr>
      <vt:lpstr>Kormányhivatalok</vt:lpstr>
      <vt:lpstr>Ügyfél tájékoztatók</vt:lpstr>
      <vt:lpstr>Ügyfél tájékoztatók</vt:lpstr>
      <vt:lpstr>Ügyfél tájékoztatók</vt:lpstr>
      <vt:lpstr>Kérelmek</vt:lpstr>
      <vt:lpstr>Kérelmek</vt:lpstr>
      <vt:lpstr>Kérelmek</vt:lpstr>
      <vt:lpstr>Kérelmek</vt:lpstr>
      <vt:lpstr>28/2017. (V. 30.) FM rendelet az élelmiszer-vállalkozások által működtetendő önellenőrzési rendszerre vonatkozó  követelményekről 2018.január 1-től.</vt:lpstr>
      <vt:lpstr>28/2017. (V. 30.) FM rendelet</vt:lpstr>
      <vt:lpstr>Élelmiszer-vállalkozás</vt:lpstr>
      <vt:lpstr> Éltv. 22. § (1) bekezdés b)</vt:lpstr>
      <vt:lpstr>Önellenőrzési terv</vt:lpstr>
      <vt:lpstr>Önellenőrzési terv</vt:lpstr>
      <vt:lpstr>Önellenőrzési terv</vt:lpstr>
      <vt:lpstr>Önellenőrzési terv</vt:lpstr>
      <vt:lpstr>Önellenőrzési módszer </vt:lpstr>
      <vt:lpstr>Dokumentumok</vt:lpstr>
      <vt:lpstr>Dokumentumok</vt:lpstr>
      <vt:lpstr>Együttműködési megállapodás a NÉBIH-el </vt:lpstr>
      <vt:lpstr>Együttműködési megállapodás a NÉBIH-el </vt:lpstr>
      <vt:lpstr>Előfeltételi programok</vt:lpstr>
      <vt:lpstr>Előfeltételi programok</vt:lpstr>
      <vt:lpstr>Források:</vt:lpstr>
      <vt:lpstr>Köszönöm a figyelmet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Megyei továbbképző értekezlet  2017. február 22.</dc:title>
  <dc:creator>kozmanen</dc:creator>
  <cp:lastModifiedBy>zelenakk</cp:lastModifiedBy>
  <cp:revision>334</cp:revision>
  <dcterms:created xsi:type="dcterms:W3CDTF">2017-02-21T12:44:30Z</dcterms:created>
  <dcterms:modified xsi:type="dcterms:W3CDTF">2018-06-05T13:46:44Z</dcterms:modified>
</cp:coreProperties>
</file>