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291" r:id="rId29"/>
    <p:sldId id="293" r:id="rId30"/>
    <p:sldId id="290" r:id="rId31"/>
    <p:sldId id="289" r:id="rId32"/>
    <p:sldId id="279" r:id="rId33"/>
    <p:sldId id="278" r:id="rId34"/>
    <p:sldId id="282" r:id="rId35"/>
    <p:sldId id="257" r:id="rId3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706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0461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2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785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934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621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517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574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89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406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38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202A-20B1-45E5-8551-B3BC20DC62FC}" type="datetimeFigureOut">
              <a:rPr lang="hu-HU" smtClean="0"/>
              <a:t>2018. 05. 24.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78340-104E-44A5-9C85-203EB1238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108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kik.hu/" TargetMode="External"/><Relationship Id="rId2" Type="http://schemas.openxmlformats.org/officeDocument/2006/relationships/hyperlink" Target="https://ginop617.nive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kik.hu/upload/mkik/felnottkepzes/vegleges_felnottkepzesi_kezikonyv.pdf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ginop617@mkik.hu" TargetMode="External"/><Relationship Id="rId2" Type="http://schemas.openxmlformats.org/officeDocument/2006/relationships/hyperlink" Target="mailto:ginop617@nive.h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bari.imre@mkik.hu" TargetMode="External"/><Relationship Id="rId4" Type="http://schemas.openxmlformats.org/officeDocument/2006/relationships/hyperlink" Target="mailto:farkas.evelin@mkik.hu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ekerekített téglalap 5"/>
          <p:cNvSpPr/>
          <p:nvPr/>
        </p:nvSpPr>
        <p:spPr>
          <a:xfrm>
            <a:off x="60612" y="44624"/>
            <a:ext cx="4871428" cy="2016224"/>
          </a:xfrm>
          <a:prstGeom prst="roundRect">
            <a:avLst/>
          </a:prstGeom>
          <a:solidFill>
            <a:schemeClr val="bg1"/>
          </a:solidFill>
          <a:ln>
            <a:solidFill>
              <a:srgbClr val="1B5C9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Cím 1"/>
          <p:cNvSpPr txBox="1">
            <a:spLocks/>
          </p:cNvSpPr>
          <p:nvPr/>
        </p:nvSpPr>
        <p:spPr>
          <a:xfrm>
            <a:off x="1439652" y="2708920"/>
            <a:ext cx="6264696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Felnőttképzési követelmények a GINOP-6. prioritású pályázatok kapcsán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150622" y="200542"/>
            <a:ext cx="45653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itchFamily="34" charset="0"/>
              </a:rPr>
              <a:t>GINOP-6.1.7-17-2018-00001</a:t>
            </a:r>
          </a:p>
          <a:p>
            <a:pPr algn="just"/>
            <a:r>
              <a:rPr lang="hu-HU" b="1" dirty="0" smtClean="0">
                <a:latin typeface="Arial" pitchFamily="34" charset="0"/>
              </a:rPr>
              <a:t>„</a:t>
            </a:r>
            <a:r>
              <a:rPr lang="hu-HU" dirty="0">
                <a:latin typeface="Arial" panose="020B0604020202020204" pitchFamily="34" charset="0"/>
                <a:ea typeface="Calibri" panose="020F0502020204030204" pitchFamily="34" charset="0"/>
              </a:rPr>
              <a:t>Munkahelyi képzések támogatása mikro-, kis- és középvállalatok és nagyvállalatok munkavállalói számára indított képzések szakmai támogató programja</a:t>
            </a:r>
            <a:r>
              <a:rPr lang="hu-HU" b="1" dirty="0" smtClean="0">
                <a:latin typeface="Arial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57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Képzések formája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egyéni felkészítés (nem definiált),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csoportos képzés (nem definiált),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távoktatás (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2.§ 27.)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kontaktórás </a:t>
            </a:r>
            <a:r>
              <a:rPr lang="hu-H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u-HU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blended</a:t>
            </a:r>
            <a:r>
              <a:rPr lang="hu-H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képzés)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konzultációs,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34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38722"/>
            <a:ext cx="8064896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formája – Távoktatás 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sz="16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51%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egyedül, önállóan, a távoktatási tananyagba épített iránymutatás mellett tanul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49%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konzultációkon vagy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távoktatás vegyes képzési módszerrel történő megvalósulása (a kontaktórás képzés és a távoktatás módszereinek kombinált alkalmazása) esetén hagyományos tanórákon vesz részt,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és</a:t>
            </a:r>
          </a:p>
        </p:txBody>
      </p:sp>
    </p:spTree>
    <p:extLst>
      <p:ext uri="{BB962C8B-B14F-4D97-AF65-F5344CB8AC3E}">
        <p14:creationId xmlns:p14="http://schemas.microsoft.com/office/powerpoint/2010/main" val="203497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71821"/>
            <a:ext cx="806489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formája – Távoktatás</a:t>
            </a:r>
            <a:endParaRPr lang="hu-HU" sz="1600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endParaRPr lang="hu-HU" sz="16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elsajátítási folyamat önálló megvalósításához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szükséges</a:t>
            </a: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tananyaghordozó,</a:t>
            </a: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felmérő és</a:t>
            </a: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útmutató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anyagokat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tartalmazó</a:t>
            </a:r>
          </a:p>
          <a:p>
            <a:pPr lvl="1" algn="just">
              <a:lnSpc>
                <a:spcPct val="130000"/>
              </a:lnSpc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tanulócsomagot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képző intézmény bocsátja rendelkezésére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konzultációkon, amelyek a kapcsolattartás bármely formájában – különösen személyes megbeszélés, internet, telefon – megvalósulhatnak, a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résztvevők</a:t>
            </a: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önállóan szerzett ismereteiket pontosítják,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illetve</a:t>
            </a: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elmélyítik;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távoktatás minden fázisát infokommunikációs technológiai adathordozók felhasználása is segítheti.</a:t>
            </a:r>
            <a:endParaRPr lang="hu-HU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53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44824"/>
            <a:ext cx="806489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Képzések </a:t>
            </a: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megvalósításának típusai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saját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munkavállalók esetében az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2.§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pontja szerinti </a:t>
            </a: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belső </a:t>
            </a: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képzés,</a:t>
            </a:r>
            <a:endParaRPr lang="hu-HU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vásárolt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szolgáltatásként megvalósuló </a:t>
            </a: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külső </a:t>
            </a: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(engedélyezett vagy ágazati jogszabály szerinti)</a:t>
            </a: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hu-HU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saját </a:t>
            </a: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teljesítés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keretében az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szerint engedélyezett, vagy ágazati jogszabály szerint megvalósított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</a:t>
            </a: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322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belső képzés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munkáltató által szervezett,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saját munkavállalói, kkv partner vagy kapcsolt vállalkozás részre,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 üzletszerűen,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költségvetési vagy szakképzési forrás terhére szervezett.</a:t>
            </a:r>
          </a:p>
          <a:p>
            <a:pPr algn="just">
              <a:lnSpc>
                <a:spcPct val="150000"/>
              </a:lnSpc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Egyszerűsített követelményei a pályázatok megvalósítása során: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jelenléti ív,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haladási napló,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egyszerűsített (felnőtt)képzési szerződés,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OSAP jelentés.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24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</a:t>
            </a:r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elemei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külső képzés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munkáltató által vásárolt,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külső szolgáltató hajtja végre,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engedélyezett vagy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ágazati jogszabály szerint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megvalósított (pl. hatósági) képzés.</a:t>
            </a:r>
          </a:p>
        </p:txBody>
      </p:sp>
    </p:spTree>
    <p:extLst>
      <p:ext uri="{BB962C8B-B14F-4D97-AF65-F5344CB8AC3E}">
        <p14:creationId xmlns:p14="http://schemas.microsoft.com/office/powerpoint/2010/main" val="390433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szerint engedélyezett képzés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által meghatározott eljárás során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előírt szempontoknak megfelelő és minősített program,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jogszabályban előírt személyi, tárgyi és működési feltételek szerint kialakított,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hatósági szemle során ellenőrzött,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hatósági döntés után engedélyszámmal, jegyzékben rögzített</a:t>
            </a:r>
          </a:p>
          <a:p>
            <a:pPr algn="just">
              <a:lnSpc>
                <a:spcPct val="150000"/>
              </a:lnSpc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képzés.</a:t>
            </a:r>
          </a:p>
          <a:p>
            <a:pPr algn="just">
              <a:lnSpc>
                <a:spcPct val="150000"/>
              </a:lnSpc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engedély korlátlan ideig hatályos. Visszavonás által szűnik meg (jegyzék).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77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Ágazati jogszabály szerinti képzés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1.§ (5)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GINOP-ban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h)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és </a:t>
            </a:r>
            <a:r>
              <a:rPr lang="hu-H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m) pontok,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h) a hatósági jellegű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képzések (nincs teljes lista – igényt célszerű beazonosítani),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m)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közbeszerzési tárgyú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képzések,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így különösen a felelős akkreditált közbeszerzési szaktanácsadói tevékenység végzéséhez, illetve az akkreditáció megszerzéséhez szükséges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képzések.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3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405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Hatósági képzés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jogszabályban szabályozott tartalmú és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célú,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Országos Képzési Jegyzékben (a továbbiakban: OKJ) nem szereplő képesítés megszerzésére irányuló képzés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eredményeként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dokumentum kiadására kerül sor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dokumentum hiányában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jogszabályban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meghatározott tevékenység,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munkakör nem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folytatható, nem tölthető be, 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képzést megelőző szakmai szinthez képest magasabb követelményeknek megfelelően folytatható, tölthető be, </a:t>
            </a: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képzést megelőző állapothoz képest többletjogosultságot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biztosít.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60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további elemei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képző adatai,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képzések óraszáma,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alkalmak száma, adatai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tervezett időpontok: kezdés, befejezés, alkalmak,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résztvevők tervezett száma és összetétele (indikátorhoz kapcsolódóan),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tervezett helyszíne(i),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tervezett költségei (a pályázat teljes költségének része),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0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520788" y="1340768"/>
            <a:ext cx="610242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u-HU" sz="2400" b="1" dirty="0">
                <a:solidFill>
                  <a:srgbClr val="1B5C96"/>
                </a:solidFill>
                <a:latin typeface="Arial" pitchFamily="34" charset="0"/>
                <a:cs typeface="Arial" pitchFamily="34" charset="0"/>
              </a:rPr>
              <a:t>Előadó: </a:t>
            </a:r>
          </a:p>
          <a:p>
            <a:pPr algn="ctr">
              <a:defRPr/>
            </a:pPr>
            <a:r>
              <a:rPr lang="hu-HU" sz="2400" b="1" dirty="0" smtClean="0">
                <a:latin typeface="Arial" pitchFamily="34" charset="0"/>
                <a:cs typeface="Arial" pitchFamily="34" charset="0"/>
              </a:rPr>
              <a:t>Sulyok Tamás</a:t>
            </a:r>
            <a:endParaRPr lang="hu-HU" sz="24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hu-HU" b="1" dirty="0" smtClean="0">
                <a:latin typeface="Arial" pitchFamily="34" charset="0"/>
                <a:cs typeface="Arial" pitchFamily="34" charset="0"/>
              </a:rPr>
              <a:t>szakmai vezető</a:t>
            </a:r>
            <a:endParaRPr lang="hu-HU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hu-HU" b="1" dirty="0"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Nemzeti Szakképzési és Felnőttképzési Hivatal</a:t>
            </a:r>
          </a:p>
          <a:p>
            <a:pPr marL="0" lvl="1" algn="ctr">
              <a:defRPr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GINOP-6.1.7-17-2018-00001</a:t>
            </a:r>
            <a:endParaRPr lang="hu-HU" sz="2000" dirty="0"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endParaRPr lang="hu-HU" sz="2000" dirty="0"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r>
              <a:rPr lang="hu-HU" sz="2000" dirty="0">
                <a:latin typeface="Arial" pitchFamily="34" charset="0"/>
                <a:cs typeface="Arial" pitchFamily="34" charset="0"/>
              </a:rPr>
              <a:t>E-mail cím: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Sulyok.Tamas@nive.hu</a:t>
            </a:r>
            <a:endParaRPr lang="hu-HU" sz="2000" dirty="0"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r>
              <a:rPr lang="hu-HU" sz="2000" dirty="0">
                <a:latin typeface="Arial" pitchFamily="34" charset="0"/>
                <a:cs typeface="Arial" pitchFamily="34" charset="0"/>
              </a:rPr>
              <a:t>Telefonszám: +36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30 359 4040</a:t>
            </a:r>
            <a:endParaRPr lang="hu-HU" sz="2000" dirty="0"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endParaRPr lang="hu-HU" sz="2000" dirty="0"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r>
              <a:rPr lang="hu-HU" sz="2000" b="1" dirty="0" smtClean="0">
                <a:solidFill>
                  <a:srgbClr val="1B5C96"/>
                </a:solidFill>
                <a:latin typeface="Arial" pitchFamily="34" charset="0"/>
                <a:cs typeface="Arial" pitchFamily="34" charset="0"/>
              </a:rPr>
              <a:t>„Munkahelyi képzések pályázati támogatással – információs nap”</a:t>
            </a:r>
            <a:endParaRPr lang="hu-HU" sz="2000" b="1" dirty="0">
              <a:solidFill>
                <a:srgbClr val="1B5C96"/>
              </a:solidFill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2018.05.24.</a:t>
            </a:r>
            <a:endParaRPr lang="hu-HU" sz="2000" dirty="0"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r>
              <a:rPr lang="hu-HU" sz="2000" dirty="0" smtClean="0">
                <a:latin typeface="Arial" pitchFamily="34" charset="0"/>
                <a:cs typeface="Arial" pitchFamily="34" charset="0"/>
              </a:rPr>
              <a:t>–</a:t>
            </a:r>
          </a:p>
          <a:p>
            <a:pPr marL="0" lvl="1" algn="ctr">
              <a:defRPr/>
            </a:pPr>
            <a:r>
              <a:rPr lang="hu-H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u-H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Borsod-Abaúj-Zemplén </a:t>
            </a:r>
            <a:r>
              <a:rPr lang="hu-H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megyei </a:t>
            </a:r>
            <a:r>
              <a:rPr lang="hu-H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Kereskedelmi és Iparkamara </a:t>
            </a:r>
          </a:p>
          <a:p>
            <a:pPr marL="0" lvl="1" algn="ctr">
              <a:defRPr/>
            </a:pPr>
            <a:r>
              <a:rPr lang="pl-PL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3525 Miskolc, Szentpáli u. </a:t>
            </a:r>
            <a:r>
              <a:rPr lang="pl-PL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endParaRPr lang="hu-H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72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365104"/>
            <a:ext cx="7772400" cy="1362075"/>
          </a:xfrm>
        </p:spPr>
        <p:txBody>
          <a:bodyPr/>
          <a:lstStyle/>
          <a:p>
            <a:r>
              <a:rPr lang="hu-HU" dirty="0" smtClean="0"/>
              <a:t>További követelmények </a:t>
            </a:r>
            <a:r>
              <a:rPr lang="hu-HU" smtClean="0"/>
              <a:t>és dokumentumok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pályázat megvalósításához kapcsolódó követelmények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3937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követelmények és dokumentumok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403244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program (</a:t>
            </a:r>
            <a:r>
              <a:rPr lang="hu-HU" b="1" cap="al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12.§)</a:t>
            </a:r>
          </a:p>
          <a:p>
            <a:pPr algn="just">
              <a:lnSpc>
                <a:spcPct val="150000"/>
              </a:lnSpc>
            </a:pP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megnevezése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azonosító száma, nyilvántartási száma,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célja, célcsoportja,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megszerezhető kompetenciák,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bekapcsolódás feltételei,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részvétel feltételei,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tervezett képzési idő,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formája,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4788024" y="1851788"/>
            <a:ext cx="403244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hu-HU" b="1" cap="al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tananyagegység bemutatása,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maximális csoportlétszám,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értékelési rendszere,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zárás feltételei,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végrehajtás személyi, tárgyi és speciális feltételei.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u-HU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kiemelt a belső képzések esetén is szükségesek.</a:t>
            </a:r>
            <a:endParaRPr lang="hu-HU" b="1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70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követelmények és dokumentumok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Előzetes tudás mérése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képzésre jelentkező esetében méri,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 során elsajátítandó tananyagegység követelményeinek teljesítését,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 dokumentumokkal nem igazolható (ha igazolható: beszámítás),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megszerzett gyakorlati tapasztalatok (pl. munka során),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 alapján felmentést kell adni a tananyagegység alól.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Mérés – tartalmi egységek. Mekkora megfelelés fogadható el?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Felmentés – a tartalommal történő megfeleltetés (tanegység, óraszám)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29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követelmények és dokumentumok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Elégedettségmérés</a:t>
            </a:r>
            <a:endParaRPr lang="hu-HU" b="1" cap="all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képzést követően valósul meg („A” és „B” esetében a vizsga után, „C” és „D” esetében az utolsó órán),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képzéssel kapcsolatos kérdések (393/2013-as 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Korm.rend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3. melléklet)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kérdőíves formában,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résztvevő tölti ki,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anonim módon.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követelmények és dokumentumok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felnőttképzési </a:t>
            </a: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szerződés</a:t>
            </a: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felnőttképzést folytató intézmény és a képzésben részt vevő felnőtt – a polgári jog általános szabályai szerint – kötött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szerződés (1).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írásban (2)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13.§</a:t>
            </a:r>
            <a:r>
              <a:rPr lang="hu-H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alapján.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Belső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esetén képzési szerződés: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Fktv.13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.§ (1), (2) és (3) b), c), e-g), j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43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követelmények és dokumentumok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4376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kötelezően vezetendő </a:t>
            </a: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(egységes) dokumentumok</a:t>
            </a:r>
          </a:p>
          <a:p>
            <a:pPr algn="just">
              <a:lnSpc>
                <a:spcPct val="13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jelenléti ív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(belső)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résztvevő személyi adatait és belépés feltételeit igazoló dokumentumok (bizonyítványok, bemeneti kompetencia mérések, előzetes tudásmérés)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felnőttképzési szerződés, képzési program és a szerinti megvalósulást igazoló dokumentum (pl. gyakorlati napló, vizsgajegyzőkönyvek), haladási napló, 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végzést igazoló dokumentum (vizsgaigazolás, tanúsítvány, átvételi jegyzék),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személyi és tárgyi feltételek igazolása (szerződések, ),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OSAP (belső)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63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követelmények és dokumentumok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OSAP adatszolgáltatási kötelezettség</a:t>
            </a:r>
            <a:endParaRPr lang="hu-HU" b="1" cap="al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iskolarendszeren kívüli képzési tevékenységet folytató, az 1. § (1) bekezdés c) pontjában meghatározott jogalany tevékenységéről – az (5) bekezdésben foglalt kivétellel – az OSAP szerint statisztikai célú adatszolgáltatásra kötelezett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 </a:t>
            </a:r>
            <a:r>
              <a:rPr lang="hu-H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Fktv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szerinti képzésben a 388/2017. (XII. 13.) Korm. rendelet az Országos Statisztikai Adatfelvételi Program kötelező adatszolgáltatásairól rendeli el.</a:t>
            </a:r>
          </a:p>
        </p:txBody>
      </p:sp>
    </p:spTree>
    <p:extLst>
      <p:ext uri="{BB962C8B-B14F-4D97-AF65-F5344CB8AC3E}">
        <p14:creationId xmlns:p14="http://schemas.microsoft.com/office/powerpoint/2010/main" val="30523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Elminősítés és monitoring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Támogatás és feltárás a </a:t>
            </a:r>
            <a:r>
              <a:rPr lang="hu-HU" smtClean="0"/>
              <a:t>megvalósítás során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324088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Előminősítési eljárás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467544" y="1851789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GINOP-6.1.8-17 esetében</a:t>
            </a:r>
          </a:p>
          <a:p>
            <a:pPr algn="just"/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Feltétele a pályázat beadásának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Előkészítő szakaszban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NSZFH szakértői értékelik a dokumentumokat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tárgyalásos eljárásban kialakítják a végleges formátumot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Tanúsítvány kerül kiadásra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1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eljárás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467544" y="1851789"/>
            <a:ext cx="8064896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monitoring tevékenység célja</a:t>
            </a:r>
          </a:p>
          <a:p>
            <a:pPr algn="just"/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működési helyzet, a megvalósítás és vállalás összhangjának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feltárása a támogatott intézmények körében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pályázat megvalósításának aktív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szakaszában történik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Minél több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megvalósított képzés (min. 20%)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Előre egyeztetett időpontban – NEM ELLENŐRZÉS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Átfogóan, de szúrópróba szerűen valósul meg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Támogató megoldások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megtalálása a sikeres megvalósítás érdekében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34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felnőttképzés – alapfogalmak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Általános meghatározások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277409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eljárás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467544" y="1851789"/>
            <a:ext cx="80648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monitoring tevékenység célja</a:t>
            </a:r>
          </a:p>
          <a:p>
            <a:pPr algn="just"/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pályázat időarányos megvalósításának megfelelősége (pl. mérföldkövek, vállalt képzések aránya, résztvevők aránya)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Megfelelés a pályázati kiírás szakmai és 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jogszabályi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követelményeinek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képzések megvalósítása, dokumentálása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indikátorok időarányos teljesülése, vagy a jövőbeni teljesülés lehetősége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feltárt eltérések esetén megoldási javaslatok megfogalmazása</a:t>
            </a:r>
          </a:p>
        </p:txBody>
      </p:sp>
    </p:spTree>
    <p:extLst>
      <p:ext uri="{BB962C8B-B14F-4D97-AF65-F5344CB8AC3E}">
        <p14:creationId xmlns:p14="http://schemas.microsoft.com/office/powerpoint/2010/main" val="318472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Jogszabályok, források, kapcsolat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További információk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56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Jogszabályok, források, információk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20891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Főbb alkalmazott jogszabályok</a:t>
            </a:r>
          </a:p>
          <a:p>
            <a:pPr algn="just">
              <a:lnSpc>
                <a:spcPct val="150000"/>
              </a:lnSpc>
            </a:pPr>
            <a:endParaRPr lang="hu-HU" b="1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/>
              <a:t>2013. évi LXXVII. törvény a </a:t>
            </a:r>
            <a:r>
              <a:rPr lang="hu-HU" dirty="0" smtClean="0"/>
              <a:t>felnőttképzésről</a:t>
            </a:r>
            <a:endParaRPr lang="hu-HU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/>
              <a:t>393/2013. (XI. 12.) Korm. rendelet a felnőttképzési tevékenység folytatásához szükséges engedélyezési eljárásra és követelményrendszerre, a felnőttképzést folytató intézmények nyilvántartásának vezetésére, valamint a felnőttképzést folytató intézmények ellenőrzésére vonatkozó részletes </a:t>
            </a:r>
            <a:r>
              <a:rPr lang="hu-HU" dirty="0" smtClean="0"/>
              <a:t>szabályokról</a:t>
            </a:r>
            <a:endParaRPr lang="hu-HU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/>
              <a:t>388/2017. (XII. 13.) Korm. rendelet az Országos Statisztikai Adatfelvételi Program kötelező </a:t>
            </a:r>
            <a:r>
              <a:rPr lang="hu-HU" dirty="0" smtClean="0"/>
              <a:t>adatszolgáltatásairól</a:t>
            </a:r>
            <a:endParaRPr lang="hu-HU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/>
              <a:t>2004. évi XXXIV. törvény a kis- és középvállalkozásokról, fejlődésük támogatásáról (3-5</a:t>
            </a:r>
            <a:r>
              <a:rPr lang="hu-HU" dirty="0" smtClean="0"/>
              <a:t>.§)</a:t>
            </a:r>
          </a:p>
          <a:p>
            <a:pPr algn="ctr"/>
            <a:r>
              <a:rPr lang="hu-HU" u="sng" dirty="0" smtClean="0">
                <a:hlinkClick r:id="rId2"/>
              </a:rPr>
              <a:t>http</a:t>
            </a:r>
            <a:r>
              <a:rPr lang="hu-HU" u="sng" dirty="0">
                <a:hlinkClick r:id="rId2"/>
              </a:rPr>
              <a:t>://</a:t>
            </a:r>
            <a:r>
              <a:rPr lang="hu-HU" u="sng" dirty="0" smtClean="0">
                <a:hlinkClick r:id="rId2"/>
              </a:rPr>
              <a:t>njt.hu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375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Jogszabályok, források, információk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20891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Források</a:t>
            </a:r>
          </a:p>
          <a:p>
            <a:pPr algn="just">
              <a:lnSpc>
                <a:spcPct val="150000"/>
              </a:lnSpc>
            </a:pPr>
            <a:endParaRPr lang="hu-HU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GINOP-6.1.5-17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GINOP-6.1.6-17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GINOP-6.1.8-17 Pályázati kiírások és dokumentumai.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NSZFH pályázati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oldala: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https://ginop617.nive.hu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(hamarosan további támogató </a:t>
            </a:r>
            <a:r>
              <a:rPr lang="hu-H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infrmációk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MKIK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pályázati információs oldala: </a:t>
            </a:r>
            <a:r>
              <a:rPr lang="hu-H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www.mkik.hu/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GINOP-6.1.7-17 link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Farkas – Henczi: A felnőttképzés új szabályozása, Felnőttképzési kézikönyv, Budapest, MKIK, 2014. 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http://www.mkik.hu/upload/mkik/felnottkepzes/vegleges_felnottkepzesi_kezikonyv.pdf</a:t>
            </a:r>
            <a:r>
              <a:rPr lang="hu-H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59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467544" y="1851789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További információk</a:t>
            </a:r>
          </a:p>
          <a:p>
            <a:pPr algn="just">
              <a:lnSpc>
                <a:spcPct val="150000"/>
              </a:lnSpc>
            </a:pPr>
            <a:endParaRPr lang="hu-HU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u-HU" cap="all" dirty="0">
                <a:latin typeface="Arial" panose="020B0604020202020204" pitchFamily="34" charset="0"/>
                <a:cs typeface="Arial" panose="020B0604020202020204" pitchFamily="34" charset="0"/>
              </a:rPr>
              <a:t>NSZFH </a:t>
            </a:r>
            <a:r>
              <a:rPr lang="hu-HU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GINOP-6.1.7-17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kiemelt projekt: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ginop617@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nive.hu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hu-HU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u-HU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MKIK </a:t>
            </a:r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központi ügyfélszolgálat: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info.ginop617@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mkik.hu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valamint a megyei </a:t>
            </a:r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ügyfélszolgálati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munkatársak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(Borsod-Abaúj-Zemplén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megye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519238" algn="l"/>
                <a:tab pos="3952875" algn="l"/>
                <a:tab pos="6099175" algn="l"/>
              </a:tabLst>
            </a:pP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referens</a:t>
            </a:r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Tóthné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Farkas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Evelin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farkas.evelin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mkik.hu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	+3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20 777 3124</a:t>
            </a:r>
            <a:endParaRPr lang="hu-H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1519238" algn="l"/>
                <a:tab pos="3952875" algn="l"/>
                <a:tab pos="6099175" algn="l"/>
              </a:tabLst>
            </a:pPr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tanácsadó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Bári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Imre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bari.imre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@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mkik.hu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	+3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70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636 6368</a:t>
            </a:r>
            <a:endParaRPr lang="hu-H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tabLst>
                <a:tab pos="1608138" algn="l"/>
                <a:tab pos="3230563" algn="l"/>
                <a:tab pos="5826125" algn="l"/>
              </a:tabLst>
            </a:pP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tabLst>
                <a:tab pos="1608138" algn="l"/>
                <a:tab pos="3230563" algn="l"/>
                <a:tab pos="5826125" algn="l"/>
              </a:tabLst>
            </a:pP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Fogalomtár és dokumentumok jegyzéke a honlapon.</a:t>
            </a: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Jogszabályok, források, információk</a:t>
            </a:r>
          </a:p>
        </p:txBody>
      </p:sp>
    </p:spTree>
    <p:extLst>
      <p:ext uri="{BB962C8B-B14F-4D97-AF65-F5344CB8AC3E}">
        <p14:creationId xmlns:p14="http://schemas.microsoft.com/office/powerpoint/2010/main" val="196877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899592" y="1628800"/>
            <a:ext cx="7560840" cy="2016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KÖSZÖNÖM A FIGYELMET!</a:t>
            </a:r>
          </a:p>
          <a:p>
            <a:r>
              <a:rPr lang="hu-H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Sulyok.Tamas@nive.hu</a:t>
            </a:r>
            <a:endParaRPr lang="hu-H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7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 – alapfogalmak 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44824"/>
            <a:ext cx="806489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felnőttképzés a célja szerint </a:t>
            </a: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lehet</a:t>
            </a:r>
          </a:p>
          <a:p>
            <a:pPr algn="just">
              <a:lnSpc>
                <a:spcPct val="150000"/>
              </a:lnSpc>
            </a:pPr>
            <a:endParaRPr lang="hu-HU" b="1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munkaerőpiaci-képzés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(munkahely megszerzésére, megtartására irányuló, általában szakképesítést biztosító szakmai képzések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>
              <a:lnSpc>
                <a:spcPct val="150000"/>
              </a:lnSpc>
            </a:pPr>
            <a:endParaRPr lang="hu-HU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általános </a:t>
            </a: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és nyelvi képzés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(alapvetően készség- és kompetenciafejlesztő képzések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>
              <a:lnSpc>
                <a:spcPct val="150000"/>
              </a:lnSpc>
            </a:pPr>
            <a:endParaRPr lang="hu-HU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szabadidős</a:t>
            </a: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hobbi célú képzések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(pl. sport, zene, varrás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…).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51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 </a:t>
            </a:r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alapfogalmak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44824"/>
            <a:ext cx="806489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Felnőttképzési </a:t>
            </a: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tevékenység</a:t>
            </a:r>
          </a:p>
          <a:p>
            <a:pPr algn="just">
              <a:lnSpc>
                <a:spcPct val="150000"/>
              </a:lnSpc>
            </a:pPr>
            <a:endParaRPr lang="hu-HU" b="1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szakmai megfogalmazás</a:t>
            </a:r>
          </a:p>
          <a:p>
            <a:pPr marL="265113" algn="just">
              <a:lnSpc>
                <a:spcPct val="150000"/>
              </a:lnSpc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felnőttek céltudatos és tervszerű fejlesztésére irányuló tevékenységek egysége, melynek célja meghatározott kompetenciák kifejlesztése.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jogszabályi megfogalmazás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OKJ szerinti szakképesítés,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támogatott egyéb szakmai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(támogatott általános nyelvi képzés), támogatott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egyéb nyelvi képzés és támogatott kombinált nyelvi képzés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támogatott egyéb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képzés.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73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 </a:t>
            </a:r>
            <a:r>
              <a:rPr lang="hu-H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alapfogalmak</a:t>
            </a:r>
            <a:endParaRPr lang="hu-H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44824"/>
            <a:ext cx="806489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Felnőttképzést folytató </a:t>
            </a: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intézmény</a:t>
            </a:r>
          </a:p>
          <a:p>
            <a:pPr algn="just">
              <a:lnSpc>
                <a:spcPct val="150000"/>
              </a:lnSpc>
            </a:pPr>
            <a:endParaRPr lang="hu-HU" b="1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Jogszabályi </a:t>
            </a: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megfogalmazás</a:t>
            </a: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§ (1) bekezdés c) pontja szerinti jogalany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1. § (2) bekezdésében meghatározott képzésre irányuló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tevékenységet</a:t>
            </a:r>
          </a:p>
          <a:p>
            <a:pPr lvl="1" algn="just">
              <a:lnSpc>
                <a:spcPct val="150000"/>
              </a:lnSpc>
            </a:pPr>
            <a:r>
              <a:rPr lang="hu-H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hu-H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törvény szerint kiadott engedély alapján folytatja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176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képzési terv és elemei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pályázat során kialakítandó képzési dokumentumok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9570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</a:t>
            </a:r>
          </a:p>
          <a:p>
            <a:pPr algn="just">
              <a:lnSpc>
                <a:spcPct val="150000"/>
              </a:lnSpc>
            </a:pPr>
            <a:endParaRPr lang="hu-HU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szervezet humán-erőforrásának tervszerű fejlesztési programja, amely tartalmazza 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tervezett képzéseket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azok főbb adatait (elnevezés, forma, módszer, óraszám…)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képzések célcsoportját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célcsoport jellemzőit,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finanszírozás forrásait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összetételét, mértékét,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képzésekhez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szükséges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személyi, tárgyi és működési feltételek </a:t>
            </a:r>
            <a:r>
              <a:rPr lang="hu-H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biztosításának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módját, jellemzőit.</a:t>
            </a:r>
          </a:p>
        </p:txBody>
      </p:sp>
    </p:spTree>
    <p:extLst>
      <p:ext uri="{BB962C8B-B14F-4D97-AF65-F5344CB8AC3E}">
        <p14:creationId xmlns:p14="http://schemas.microsoft.com/office/powerpoint/2010/main" val="134610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467544" y="157200"/>
            <a:ext cx="7848872" cy="926976"/>
          </a:xfrm>
        </p:spPr>
        <p:txBody>
          <a:bodyPr>
            <a:normAutofit/>
          </a:bodyPr>
          <a:lstStyle/>
          <a:p>
            <a:pPr algn="l"/>
            <a:r>
              <a:rPr lang="hu-H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és elemei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67544" y="1851789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</a:t>
            </a:r>
          </a:p>
          <a:p>
            <a:pPr algn="just">
              <a:lnSpc>
                <a:spcPct val="150000"/>
              </a:lnSpc>
            </a:pPr>
            <a:endParaRPr lang="hu-HU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Jelen pályázatban további elvárások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kiemelt programok és ágazati kapcsolódások (Ipar4.0, Irinyi-terv)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digitális kompetenciafejlesztés megjelenése,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speciális célcsoportok (hátrányos helyzet, nem foglalkoztatottak) bevonása,</a:t>
            </a:r>
            <a:endParaRPr lang="hu-H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képzési terv eredményességének mérése (mérési eljárás kialakítása).</a:t>
            </a:r>
          </a:p>
        </p:txBody>
      </p:sp>
    </p:spTree>
    <p:extLst>
      <p:ext uri="{BB962C8B-B14F-4D97-AF65-F5344CB8AC3E}">
        <p14:creationId xmlns:p14="http://schemas.microsoft.com/office/powerpoint/2010/main" val="78792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1660</Words>
  <Application>Microsoft Office PowerPoint</Application>
  <PresentationFormat>Diavetítés a képernyőre (4:3 oldalarány)</PresentationFormat>
  <Paragraphs>271</Paragraphs>
  <Slides>35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6" baseType="lpstr">
      <vt:lpstr>Office-téma</vt:lpstr>
      <vt:lpstr>PowerPoint bemutató</vt:lpstr>
      <vt:lpstr>PowerPoint bemutató</vt:lpstr>
      <vt:lpstr>felnőttképzés – alapfogalmak</vt:lpstr>
      <vt:lpstr>Felnőttképzés – alapfogalmak </vt:lpstr>
      <vt:lpstr>Felnőttképzés – alapfogalmak</vt:lpstr>
      <vt:lpstr>Felnőttképzés – alapfogalmak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A képzési terv és elemei</vt:lpstr>
      <vt:lpstr>További követelmények és dokumentumok</vt:lpstr>
      <vt:lpstr>További követelmények és dokumentumok</vt:lpstr>
      <vt:lpstr>További követelmények és dokumentumok</vt:lpstr>
      <vt:lpstr>További követelmények és dokumentumok</vt:lpstr>
      <vt:lpstr>További követelmények és dokumentumok</vt:lpstr>
      <vt:lpstr>További követelmények és dokumentumok</vt:lpstr>
      <vt:lpstr>További követelmények és dokumentumok</vt:lpstr>
      <vt:lpstr>Elminősítés és monitoring</vt:lpstr>
      <vt:lpstr>Előminősítési eljárás</vt:lpstr>
      <vt:lpstr>Monitoring eljárás</vt:lpstr>
      <vt:lpstr>Monitoring eljárás</vt:lpstr>
      <vt:lpstr>Jogszabályok, források, kapcsolat</vt:lpstr>
      <vt:lpstr>Jogszabályok, források, információk</vt:lpstr>
      <vt:lpstr>Jogszabályok, források, információk</vt:lpstr>
      <vt:lpstr>Jogszabályok, források, információk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Ellandi</dc:creator>
  <cp:lastModifiedBy>Sulyok Tamás</cp:lastModifiedBy>
  <cp:revision>158</cp:revision>
  <dcterms:created xsi:type="dcterms:W3CDTF">2014-10-09T08:53:55Z</dcterms:created>
  <dcterms:modified xsi:type="dcterms:W3CDTF">2018-05-23T23:07:04Z</dcterms:modified>
</cp:coreProperties>
</file>