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1" r:id="rId2"/>
    <p:sldMasterId id="2147483682" r:id="rId3"/>
  </p:sldMasterIdLst>
  <p:notesMasterIdLst>
    <p:notesMasterId r:id="rId30"/>
  </p:notesMasterIdLst>
  <p:handoutMasterIdLst>
    <p:handoutMasterId r:id="rId31"/>
  </p:handoutMasterIdLst>
  <p:sldIdLst>
    <p:sldId id="292" r:id="rId4"/>
    <p:sldId id="293" r:id="rId5"/>
    <p:sldId id="294" r:id="rId6"/>
    <p:sldId id="261" r:id="rId7"/>
    <p:sldId id="289" r:id="rId8"/>
    <p:sldId id="295" r:id="rId9"/>
    <p:sldId id="260" r:id="rId10"/>
    <p:sldId id="262" r:id="rId11"/>
    <p:sldId id="281" r:id="rId12"/>
    <p:sldId id="282" r:id="rId13"/>
    <p:sldId id="263" r:id="rId14"/>
    <p:sldId id="276" r:id="rId15"/>
    <p:sldId id="296" r:id="rId16"/>
    <p:sldId id="264" r:id="rId17"/>
    <p:sldId id="288" r:id="rId18"/>
    <p:sldId id="266" r:id="rId19"/>
    <p:sldId id="272" r:id="rId20"/>
    <p:sldId id="297" r:id="rId21"/>
    <p:sldId id="287" r:id="rId22"/>
    <p:sldId id="300" r:id="rId23"/>
    <p:sldId id="285" r:id="rId24"/>
    <p:sldId id="271" r:id="rId25"/>
    <p:sldId id="280" r:id="rId26"/>
    <p:sldId id="278" r:id="rId27"/>
    <p:sldId id="279" r:id="rId28"/>
    <p:sldId id="299" r:id="rId29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6" autoAdjust="0"/>
    <p:restoredTop sz="94629" autoAdjust="0"/>
  </p:normalViewPr>
  <p:slideViewPr>
    <p:cSldViewPr>
      <p:cViewPr varScale="1">
        <p:scale>
          <a:sx n="74" d="100"/>
          <a:sy n="74" d="100"/>
        </p:scale>
        <p:origin x="1668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ABF0C-814A-4D07-B6BC-09F9510197D8}" type="datetimeFigureOut">
              <a:rPr lang="hu-HU" smtClean="0"/>
              <a:t>2018.05.23.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9EADC-3F6A-4360-883E-2BD840C94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7269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12181-62B8-4F73-82F6-21B5F7BDB4EF}" type="datetimeFigureOut">
              <a:rPr lang="hu-HU" smtClean="0"/>
              <a:t>2018.05.23.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1470E-0107-452E-9608-B94BBE6475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554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323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573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D3178F9-5178-4AEC-BBCE-77076E1B9FEF}" type="slidenum">
              <a:rPr lang="hu-H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15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1470E-0107-452E-9608-B94BBE64757D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9801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1470E-0107-452E-9608-B94BBE64757D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8151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1470E-0107-452E-9608-B94BBE64757D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5794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1470E-0107-452E-9608-B94BBE64757D}" type="slidenum">
              <a:rPr lang="hu-HU" smtClean="0">
                <a:solidFill>
                  <a:prstClr val="black"/>
                </a:solidFill>
              </a:rPr>
              <a:pPr/>
              <a:t>15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53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1470E-0107-452E-9608-B94BBE64757D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7757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1470E-0107-452E-9608-B94BBE64757D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8686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1470E-0107-452E-9608-B94BBE64757D}" type="slidenum">
              <a:rPr lang="hu-HU" smtClean="0">
                <a:solidFill>
                  <a:prstClr val="black"/>
                </a:solidFill>
              </a:rPr>
              <a:pPr/>
              <a:t>18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47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1470E-0107-452E-9608-B94BBE64757D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2352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1470E-0107-452E-9608-B94BBE64757D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627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1470E-0107-452E-9608-B94BBE64757D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9512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1470E-0107-452E-9608-B94BBE64757D}" type="slidenum">
              <a:rPr lang="hu-HU" smtClean="0">
                <a:solidFill>
                  <a:prstClr val="black"/>
                </a:solidFill>
              </a:rPr>
              <a:pPr/>
              <a:t>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02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1470E-0107-452E-9608-B94BBE64757D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571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317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6861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2BAA49C-B42C-4684-9D0F-AA2D76214C0B}" type="slidenum">
              <a:rPr lang="hu-HU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47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1470E-0107-452E-9608-B94BBE64757D}" type="slidenum">
              <a:rPr lang="hu-HU" smtClean="0">
                <a:solidFill>
                  <a:prstClr val="black"/>
                </a:solidFill>
              </a:rPr>
              <a:pPr/>
              <a:t>3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87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1470E-0107-452E-9608-B94BBE64757D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4707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1470E-0107-452E-9608-B94BBE64757D}" type="slidenum">
              <a:rPr lang="hu-HU" smtClean="0">
                <a:solidFill>
                  <a:prstClr val="black"/>
                </a:solidFill>
              </a:rPr>
              <a:pPr/>
              <a:t>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69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1470E-0107-452E-9608-B94BBE64757D}" type="slidenum">
              <a:rPr lang="hu-HU" smtClean="0">
                <a:solidFill>
                  <a:prstClr val="black"/>
                </a:solidFill>
              </a:rPr>
              <a:pPr/>
              <a:t>6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94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1470E-0107-452E-9608-B94BBE64757D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0320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1470E-0107-452E-9608-B94BBE64757D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4240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1470E-0107-452E-9608-B94BBE64757D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618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C915-B535-461C-BD2D-95ADAF436DF0}" type="datetime1">
              <a:rPr lang="hu-HU" smtClean="0"/>
              <a:t>2018.05.23.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8340-104E-44A5-9C85-203EB1238E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706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74DEB-801F-4C36-987D-12B361D66D94}" type="datetime1">
              <a:rPr lang="hu-HU" smtClean="0"/>
              <a:t>2018.05.23.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8340-104E-44A5-9C85-203EB1238E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046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D879-32CE-400E-B489-8B25B6E1B2D3}" type="datetime1">
              <a:rPr lang="hu-HU" smtClean="0"/>
              <a:t>2018.05.23.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8340-104E-44A5-9C85-203EB1238E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251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D3288-1F0F-4382-9900-8F5EB31A9014}" type="datetimeFigureOut">
              <a:rPr lang="hu-HU"/>
              <a:pPr>
                <a:defRPr/>
              </a:pPr>
              <a:t>2018.05.23.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1E515-63C3-49FD-9682-530A994B1B1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0725910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E7E0-7EE1-4250-88F6-C3308447D5FD}" type="datetimeFigureOut">
              <a:rPr lang="hu-HU"/>
              <a:pPr>
                <a:defRPr/>
              </a:pPr>
              <a:t>2018.05.23.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9F4E1-6E2D-4371-B1F7-3B6347FD4B5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6011801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BC1D7-9106-4F39-B7BD-4944238A2D93}" type="datetimeFigureOut">
              <a:rPr lang="hu-HU"/>
              <a:pPr>
                <a:defRPr/>
              </a:pPr>
              <a:t>2018.05.23.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012CE-1179-42D8-9D72-81338484E13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2697039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BEFD2-B47C-46C3-843E-504AE0BC9303}" type="datetimeFigureOut">
              <a:rPr lang="hu-HU"/>
              <a:pPr>
                <a:defRPr/>
              </a:pPr>
              <a:t>2018.05.23.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7CAA2-900F-4BBF-9ED1-7EF685A989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6001884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488A7-5EA8-4A70-BC62-A0A75452C578}" type="datetimeFigureOut">
              <a:rPr lang="hu-HU"/>
              <a:pPr>
                <a:defRPr/>
              </a:pPr>
              <a:t>2018.05.23.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ED5FD-E780-4512-8D58-E3ED2B0F1E1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1961265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5F62B-0F0F-4253-9F28-E83484F8AB8B}" type="datetimeFigureOut">
              <a:rPr lang="hu-HU"/>
              <a:pPr>
                <a:defRPr/>
              </a:pPr>
              <a:t>2018.05.23.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8B2A0-CBF8-4DD5-BB32-BEBAAF786D7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4854104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87061-F11D-483C-8849-645C300BB07C}" type="datetimeFigureOut">
              <a:rPr lang="hu-HU"/>
              <a:pPr>
                <a:defRPr/>
              </a:pPr>
              <a:t>2018.05.23.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6958C-6E49-41F4-9D19-9D99155CE8C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303991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0C86D-465A-43E4-B744-E3E62B14CA99}" type="datetimeFigureOut">
              <a:rPr lang="hu-HU"/>
              <a:pPr>
                <a:defRPr/>
              </a:pPr>
              <a:t>2018.05.23.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D0F36-D368-4EB0-A642-9BCB774437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1052750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DEFD-47A8-41BA-A783-AF658D3C1DE8}" type="datetime1">
              <a:rPr lang="hu-HU" smtClean="0"/>
              <a:t>2018.05.23.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8340-104E-44A5-9C85-203EB1238E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7858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FF86A-418B-4866-A8D3-20E5404E8B6E}" type="datetimeFigureOut">
              <a:rPr lang="hu-HU"/>
              <a:pPr>
                <a:defRPr/>
              </a:pPr>
              <a:t>2018.05.23.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EA39C-0E6A-4EE4-9909-EA1D0543CD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2082601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DB784-B26A-4AA0-80B1-7DDCA9AEA2B7}" type="datetimeFigureOut">
              <a:rPr lang="hu-HU"/>
              <a:pPr>
                <a:defRPr/>
              </a:pPr>
              <a:t>2018.05.23.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6FC9E-471B-4742-B5C7-20E3357285F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9253185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85E88-F5A7-49B0-9F19-8A434CB0AD91}" type="datetimeFigureOut">
              <a:rPr lang="hu-HU"/>
              <a:pPr>
                <a:defRPr/>
              </a:pPr>
              <a:t>2018.05.23.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A96F4-FCFD-4FE7-BEBC-2DABBE2AC8B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5593470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rezentacio_2020_borito_bg_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Mintacím szerkesztése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3886200"/>
            <a:ext cx="4343400" cy="914400"/>
          </a:xfrm>
        </p:spPr>
        <p:txBody>
          <a:bodyPr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Mintaszöveg szerkesztése</a:t>
            </a:r>
          </a:p>
          <a:p>
            <a:pPr lvl="1"/>
            <a:r>
              <a:rPr lang="en-US" dirty="0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1718615161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86221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hu-HU" sz="2400" b="1" cap="all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68528-F753-496E-8D57-7A6D2593192C}" type="datetimeFigureOut">
              <a:rPr lang="en-US"/>
              <a:pPr>
                <a:defRPr/>
              </a:pPr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9F455-A2D7-4E29-803C-EE7298A56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67657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E7B8B-F44A-410A-9E30-0983179E5C39}" type="datetimeFigureOut">
              <a:rPr lang="hu-HU"/>
              <a:pPr>
                <a:defRPr/>
              </a:pPr>
              <a:t>2018.05.23.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6255814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9C3621B-4DCE-4A56-8A17-31A18E93191C}" type="datetimeFigureOut">
              <a:rPr lang="hu-HU"/>
              <a:pPr>
                <a:defRPr/>
              </a:pPr>
              <a:t>2018.05.23.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5751572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6BE35E0-68D9-4605-8E1F-46ECB27DDFD6}" type="datetimeFigureOut">
              <a:rPr lang="hu-HU"/>
              <a:pPr>
                <a:defRPr/>
              </a:pPr>
              <a:t>2018.05.23.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8287197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1"/>
          <p:cNvSpPr>
            <a:spLocks noGrp="1"/>
          </p:cNvSpPr>
          <p:nvPr>
            <p:ph type="sldNum" sz="quarter" idx="10"/>
          </p:nvPr>
        </p:nvSpPr>
        <p:spPr bwMode="auto">
          <a:xfrm>
            <a:off x="6740525" y="6421438"/>
            <a:ext cx="2133600" cy="2460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7" tIns="45717" rIns="45717" bIns="45717" numCol="1" anchorCtr="0" compatLnSpc="1">
            <a:prstTxWarp prst="textNoShape">
              <a:avLst/>
            </a:prstTxWarp>
            <a:spAutoFit/>
          </a:bodyPr>
          <a:lstStyle>
            <a:lvl1pPr defTabSz="64135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pPr>
              <a:defRPr/>
            </a:pPr>
            <a:fld id="{8CBD97B5-E051-40A6-9102-DD42C58A2A9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7197796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A545-02D1-4186-86F6-A86EC531C0A6}" type="datetime1">
              <a:rPr lang="hu-HU" smtClean="0"/>
              <a:t>2018.05.23.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8340-104E-44A5-9C85-203EB1238E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9341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Click to edit Master text styles</a:t>
            </a:r>
          </a:p>
          <a:p>
            <a:pPr lvl="1"/>
            <a:r>
              <a:rPr lang="hu-HU" dirty="0"/>
              <a:t>Second level</a:t>
            </a:r>
          </a:p>
          <a:p>
            <a:pPr lvl="2"/>
            <a:r>
              <a:rPr lang="hu-HU" dirty="0"/>
              <a:t>Third level</a:t>
            </a:r>
          </a:p>
          <a:p>
            <a:pPr lvl="3"/>
            <a:r>
              <a:rPr lang="hu-HU" dirty="0"/>
              <a:t>Fourth level</a:t>
            </a:r>
          </a:p>
          <a:p>
            <a:pPr lvl="4"/>
            <a:r>
              <a:rPr lang="hu-HU" dirty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20639865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lköszönő 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6099175" y="428625"/>
            <a:ext cx="2522538" cy="5826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2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63491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3FB46-FAC2-4008-B907-37D766CF4CE5}" type="datetimeFigureOut">
              <a:rPr lang="hu-HU"/>
              <a:pPr>
                <a:defRPr/>
              </a:pPr>
              <a:t>2018.05.23.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AB8D6-8231-4A8B-8053-E5F423F3E0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9342498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7B88B-EB47-46CD-8B55-4B93B38FF82C}" type="datetimeFigureOut">
              <a:rPr lang="hu-HU"/>
              <a:pPr>
                <a:defRPr/>
              </a:pPr>
              <a:t>2018.05.23.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F46C3-F606-4658-986D-B3BC7DF697C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3534457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80C6F-6E28-4E2C-BA13-76377CD92AAE}" type="datetimeFigureOut">
              <a:rPr lang="hu-HU"/>
              <a:pPr>
                <a:defRPr/>
              </a:pPr>
              <a:t>2018.05.23.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BA7A-80C3-4EA8-88ED-817D690FE0A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9021471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B6D6C-76D8-433B-A1C2-CB61B793AA19}" type="datetimeFigureOut">
              <a:rPr lang="hu-HU"/>
              <a:pPr>
                <a:defRPr/>
              </a:pPr>
              <a:t>2018.05.23.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80036-62CD-4ACA-BED1-2DD9FDB203B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4121949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AA4DC-51A6-4619-9061-BBB6969AF554}" type="datetimeFigureOut">
              <a:rPr lang="hu-HU"/>
              <a:pPr>
                <a:defRPr/>
              </a:pPr>
              <a:t>2018.05.23.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A713E-9A6F-4140-BC7E-A4E39060640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645759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24EF5-7821-4C1F-80F4-C7F47BB9219E}" type="datetimeFigureOut">
              <a:rPr lang="hu-HU"/>
              <a:pPr>
                <a:defRPr/>
              </a:pPr>
              <a:t>2018.05.23.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149D3-413D-4EEA-ADF4-21AC2EEA914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7572230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AF601-B446-427A-8CE4-0C91DD3C08A6}" type="datetimeFigureOut">
              <a:rPr lang="hu-HU"/>
              <a:pPr>
                <a:defRPr/>
              </a:pPr>
              <a:t>2018.05.23.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01B7-97D6-4360-B3CF-089346D6599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6236606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11EF4-8153-46EC-9952-A1CBB4705629}" type="datetimeFigureOut">
              <a:rPr lang="hu-HU"/>
              <a:pPr>
                <a:defRPr/>
              </a:pPr>
              <a:t>2018.05.23.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BCA61-6A55-450E-9262-4745292E1D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426471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E58D-FED3-40F0-9A3F-B3D553C4EAC8}" type="datetime1">
              <a:rPr lang="hu-HU" smtClean="0"/>
              <a:t>2018.05.23.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8340-104E-44A5-9C85-203EB1238E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6214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AE6FE-414B-40D2-BFE9-F36D269BB5CC}" type="datetimeFigureOut">
              <a:rPr lang="hu-HU"/>
              <a:pPr>
                <a:defRPr/>
              </a:pPr>
              <a:t>2018.05.23.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797FD-698F-4F85-9583-0635E0AA3C8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3519395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5B972-B0AA-4F29-95B9-E95F65FC8A83}" type="datetimeFigureOut">
              <a:rPr lang="hu-HU"/>
              <a:pPr>
                <a:defRPr/>
              </a:pPr>
              <a:t>2018.05.23.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9ABDC-B11A-4BBC-83BB-99F405ADC53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8811378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CABE5-F467-4ADF-9204-566254E37DC9}" type="datetimeFigureOut">
              <a:rPr lang="hu-HU"/>
              <a:pPr>
                <a:defRPr/>
              </a:pPr>
              <a:t>2018.05.23.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7BBEB-F01B-4DAC-8487-1CAD32F6D15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4503363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rezentacio_2020_borito_bg_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Mintacím szerkesztése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3886200"/>
            <a:ext cx="4343400" cy="914400"/>
          </a:xfrm>
        </p:spPr>
        <p:txBody>
          <a:bodyPr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Mintaszöveg szerkesztése</a:t>
            </a:r>
          </a:p>
          <a:p>
            <a:pPr lvl="1"/>
            <a:r>
              <a:rPr lang="en-US" dirty="0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16121231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86205"/>
      </p:ext>
    </p:extLst>
  </p:cSld>
  <p:clrMapOvr>
    <a:masterClrMapping/>
  </p:clrMapOvr>
  <p:transition spd="slow">
    <p:cov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hu-HU" sz="2400" b="1" cap="all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03639-736E-41D7-A77C-A06F73659E1B}" type="datetimeFigureOut">
              <a:rPr lang="en-US"/>
              <a:pPr>
                <a:defRPr/>
              </a:pPr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7FAD6-5978-4C16-91BB-1AB171828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08057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C8D8-A632-4622-9635-9D33FEB857D0}" type="datetime1">
              <a:rPr lang="hu-HU" smtClean="0"/>
              <a:t>2018.05.23.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8340-104E-44A5-9C85-203EB1238E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5176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73AE-DAF0-40C0-B24D-D0E91587362A}" type="datetime1">
              <a:rPr lang="hu-HU" smtClean="0"/>
              <a:t>2018.05.23.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8340-104E-44A5-9C85-203EB1238E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574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D209-5461-4855-B516-25AA1A0245CB}" type="datetime1">
              <a:rPr lang="hu-HU" smtClean="0"/>
              <a:t>2018.05.23.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8340-104E-44A5-9C85-203EB1238E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89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C785-FB66-4DC6-A1FC-A8D5C86C5645}" type="datetime1">
              <a:rPr lang="hu-HU" smtClean="0"/>
              <a:t>2018.05.23.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8340-104E-44A5-9C85-203EB1238E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406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3D3E-94C3-4345-8B64-CA98F919F157}" type="datetime1">
              <a:rPr lang="hu-HU" smtClean="0"/>
              <a:t>2018.05.23.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8340-104E-44A5-9C85-203EB1238E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38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ED197-8C90-4B55-A70B-CB0C8E1FC2F6}" type="datetime1">
              <a:rPr lang="hu-HU" smtClean="0"/>
              <a:t>2018.05.23.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78340-104E-44A5-9C85-203EB1238E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108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614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67A12CF3-4844-43F0-904E-61CBF6F1AEBC}" type="datetimeFigureOut">
              <a:rPr lang="hu-HU"/>
              <a:pPr defTabSz="457200">
                <a:defRPr/>
              </a:pPr>
              <a:t>2018.05.23.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3B98CCF2-FEE9-4FAB-9D67-BF654F2D22B5}" type="slidenum">
              <a:rPr lang="hu-HU"/>
              <a:pPr defTabSz="457200">
                <a:defRPr/>
              </a:pPr>
              <a:t>‹#›</a:t>
            </a:fld>
            <a:endParaRPr lang="hu-HU"/>
          </a:p>
        </p:txBody>
      </p:sp>
      <p:pic>
        <p:nvPicPr>
          <p:cNvPr id="6151" name="Picture 8" descr="prezentacio_2020_beliv_bg_ME.jpg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14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2051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A0EFB799-2537-449D-B881-0EF9FA66CC65}" type="datetimeFigureOut">
              <a:rPr lang="hu-HU"/>
              <a:pPr defTabSz="457200">
                <a:defRPr/>
              </a:pPr>
              <a:t>2018.05.23.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7D980DF9-72C5-47D0-97AA-B04C214A55CC}" type="slidenum">
              <a:rPr lang="hu-HU"/>
              <a:pPr defTabSz="457200">
                <a:defRPr/>
              </a:pPr>
              <a:t>‹#›</a:t>
            </a:fld>
            <a:endParaRPr lang="hu-HU"/>
          </a:p>
        </p:txBody>
      </p:sp>
      <p:pic>
        <p:nvPicPr>
          <p:cNvPr id="2055" name="Picture 8" descr="prezentacio_2020_beliv_bg_ME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51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ations.europa.eu/hu/publication-detail/-/publication/79c0ce87-f4dc-11e6-8a35-01aa75ed71a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ations.europa.eu/hu/publication-detail/-/publication/79c0ce87-f4dc-11e6-8a35-01aa75ed71a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284663" y="692150"/>
            <a:ext cx="4716462" cy="2592388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3500" dirty="0">
                <a:latin typeface="Arial" pitchFamily="34" charset="0"/>
                <a:cs typeface="Arial" pitchFamily="34" charset="0"/>
              </a:rPr>
              <a:t/>
            </a:r>
            <a:br>
              <a:rPr lang="hu-HU" sz="3500" dirty="0">
                <a:latin typeface="Arial" pitchFamily="34" charset="0"/>
                <a:cs typeface="Arial" pitchFamily="34" charset="0"/>
              </a:rPr>
            </a:br>
            <a:r>
              <a:rPr lang="hu-HU" sz="3500" dirty="0">
                <a:latin typeface="Arial" pitchFamily="34" charset="0"/>
                <a:cs typeface="Arial" pitchFamily="34" charset="0"/>
              </a:rPr>
              <a:t/>
            </a:r>
            <a:br>
              <a:rPr lang="hu-HU" sz="3500" dirty="0">
                <a:latin typeface="Arial" pitchFamily="34" charset="0"/>
                <a:cs typeface="Arial" pitchFamily="34" charset="0"/>
              </a:rPr>
            </a:br>
            <a:endParaRPr lang="en-US" sz="2000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0771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959225" y="5297488"/>
            <a:ext cx="5184775" cy="1295400"/>
          </a:xfrm>
        </p:spPr>
        <p:txBody>
          <a:bodyPr/>
          <a:lstStyle/>
          <a:p>
            <a:pPr marL="0"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hu-HU" sz="1700" cap="none" dirty="0" smtClean="0">
                <a:latin typeface="Arial" pitchFamily="34" charset="0"/>
                <a:cs typeface="Arial" pitchFamily="34" charset="0"/>
              </a:rPr>
              <a:t>Dr. Bári Imre</a:t>
            </a:r>
            <a:endParaRPr lang="hu-HU" altLang="hu-HU" sz="1700" cap="none" dirty="0">
              <a:latin typeface="Arial" pitchFamily="34" charset="0"/>
              <a:cs typeface="Arial" pitchFamily="34" charset="0"/>
            </a:endParaRPr>
          </a:p>
          <a:p>
            <a:pPr marL="0"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hu-HU" sz="1700" b="1" cap="none" dirty="0" smtClean="0">
                <a:latin typeface="Arial" pitchFamily="34" charset="0"/>
                <a:cs typeface="Arial" pitchFamily="34" charset="0"/>
              </a:rPr>
              <a:t>Magyar </a:t>
            </a:r>
            <a:r>
              <a:rPr lang="hu-HU" altLang="hu-HU" sz="1700" b="1" cap="none" dirty="0">
                <a:latin typeface="Arial" pitchFamily="34" charset="0"/>
                <a:cs typeface="Arial" pitchFamily="34" charset="0"/>
              </a:rPr>
              <a:t>Kereskedelmi és Iparkamara</a:t>
            </a:r>
          </a:p>
          <a:p>
            <a:pPr marL="0"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hu-HU" sz="1700" cap="none" dirty="0" smtClean="0">
                <a:latin typeface="Arial" pitchFamily="34" charset="0"/>
                <a:cs typeface="Arial" pitchFamily="34" charset="0"/>
              </a:rPr>
              <a:t>Borsod-Abaúj-Zemplén Megyei</a:t>
            </a:r>
            <a:br>
              <a:rPr lang="hu-HU" altLang="hu-HU" sz="1700" cap="none" dirty="0" smtClean="0">
                <a:latin typeface="Arial" pitchFamily="34" charset="0"/>
                <a:cs typeface="Arial" pitchFamily="34" charset="0"/>
              </a:rPr>
            </a:br>
            <a:r>
              <a:rPr lang="hu-HU" altLang="hu-HU" sz="1700" cap="none" dirty="0" smtClean="0">
                <a:latin typeface="Arial" pitchFamily="34" charset="0"/>
                <a:cs typeface="Arial" pitchFamily="34" charset="0"/>
              </a:rPr>
              <a:t>Képzési tanácsadó</a:t>
            </a:r>
            <a:endParaRPr lang="hu-HU" altLang="hu-HU" sz="1700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4500563" y="2348880"/>
            <a:ext cx="4572000" cy="27956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3200" b="1" cap="all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GINOP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munkahelyi képzéseket támogató felhívások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GINOP-6.1.5-17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GINOP-6.1.6-17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GINOP-6.1.8-17</a:t>
            </a:r>
          </a:p>
          <a:p>
            <a:pPr algn="ctr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hu-HU" dirty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02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hu-HU" sz="2400" dirty="0">
                <a:solidFill>
                  <a:schemeClr val="bg1"/>
                </a:solidFill>
              </a:rPr>
              <a:t>GINOP-6.1.5-17 / GINOP-6.1.6-17 – Elszámolható költségek 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hu-HU" sz="1400" b="1" dirty="0">
                <a:solidFill>
                  <a:prstClr val="black"/>
                </a:solidFill>
              </a:rPr>
              <a:t>Képzési költségekhez kapcsolódó korlátok:</a:t>
            </a:r>
          </a:p>
          <a:p>
            <a:pPr marL="0" lvl="0" indent="0">
              <a:buNone/>
            </a:pPr>
            <a:endParaRPr lang="hu-HU" sz="1400" b="1" dirty="0">
              <a:solidFill>
                <a:prstClr val="black"/>
              </a:solidFill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prstClr val="black"/>
                </a:solidFill>
              </a:rPr>
              <a:t>Képzésben résztvevőnként </a:t>
            </a:r>
            <a:r>
              <a:rPr lang="hu-HU" sz="1400" b="1" dirty="0">
                <a:solidFill>
                  <a:prstClr val="black"/>
                </a:solidFill>
              </a:rPr>
              <a:t>580.000</a:t>
            </a:r>
            <a:r>
              <a:rPr lang="hu-HU" sz="1400" dirty="0">
                <a:solidFill>
                  <a:prstClr val="black"/>
                </a:solidFill>
              </a:rPr>
              <a:t> Ft/fő költség, valamint a </a:t>
            </a:r>
            <a:r>
              <a:rPr lang="hu-HU" sz="1400" b="1" dirty="0">
                <a:solidFill>
                  <a:prstClr val="black"/>
                </a:solidFill>
              </a:rPr>
              <a:t>4000</a:t>
            </a:r>
            <a:r>
              <a:rPr lang="hu-HU" sz="1400" dirty="0">
                <a:solidFill>
                  <a:prstClr val="black"/>
                </a:solidFill>
              </a:rPr>
              <a:t> Ft/fő súlyozott átlagos óradíj.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prstClr val="black"/>
                </a:solidFill>
              </a:rPr>
              <a:t>Képzéshez kapcsolódó költségek + Képzésbe bevont saját munkavállalók személyi jellegű ráfordításai esetében az igényelt támogatás együttesen nem haladhatja meg a támogatást igénylő vállalkozás támogatási kérelem benyújtását megelőző utolsó lezárt, teljes üzleti évben fizetett </a:t>
            </a:r>
            <a:r>
              <a:rPr lang="hu-HU" sz="1400" b="1" u="sng" dirty="0">
                <a:solidFill>
                  <a:prstClr val="black"/>
                </a:solidFill>
              </a:rPr>
              <a:t>személyi jellegű ráfordításainak a 25%-át.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prstClr val="black"/>
                </a:solidFill>
              </a:rPr>
              <a:t>A képzésbe bevont saját munkavállalók személyi jellegű ráfordítása nem haladhatja meg </a:t>
            </a:r>
            <a:r>
              <a:rPr lang="hu-HU" sz="1400" b="1" u="sng" dirty="0">
                <a:solidFill>
                  <a:prstClr val="black"/>
                </a:solidFill>
              </a:rPr>
              <a:t>a projekt összköltségének 30%-át.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8340-104E-44A5-9C85-203EB1238EB0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397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hu-HU" sz="2400" dirty="0">
                <a:solidFill>
                  <a:schemeClr val="bg1"/>
                </a:solidFill>
              </a:rPr>
              <a:t>GINOP-6.1.5-17 /GINOP-6.1.6-17 – Főbb </a:t>
            </a:r>
            <a:r>
              <a:rPr lang="hu-HU" sz="2400" dirty="0" smtClean="0">
                <a:solidFill>
                  <a:schemeClr val="bg1"/>
                </a:solidFill>
              </a:rPr>
              <a:t>elvárások/Képzések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8340-104E-44A5-9C85-203EB1238EB0}" type="slidenum">
              <a:rPr lang="hu-HU" smtClean="0"/>
              <a:t>11</a:t>
            </a:fld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1800" b="1" dirty="0"/>
              <a:t>Felhívás 3.4.1.1. pontjában foglalt rendelkezések </a:t>
            </a:r>
            <a:r>
              <a:rPr lang="hu-HU" sz="1600" dirty="0"/>
              <a:t>– részletesen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1400" b="1" u="sng" dirty="0"/>
              <a:t>Képzések</a:t>
            </a:r>
          </a:p>
          <a:p>
            <a:pPr>
              <a:lnSpc>
                <a:spcPct val="150000"/>
              </a:lnSpc>
            </a:pPr>
            <a:r>
              <a:rPr lang="hu-HU" sz="1300" dirty="0"/>
              <a:t>Képzések min. </a:t>
            </a:r>
            <a:r>
              <a:rPr lang="hu-HU" sz="1300" b="1" dirty="0"/>
              <a:t>80%</a:t>
            </a:r>
            <a:r>
              <a:rPr lang="hu-HU" sz="1300" dirty="0"/>
              <a:t>-a külső és/vagy saját teljesítés keretében </a:t>
            </a:r>
            <a:r>
              <a:rPr lang="hu-HU" sz="1300" dirty="0" err="1"/>
              <a:t>Fktv</a:t>
            </a:r>
            <a:r>
              <a:rPr lang="hu-HU" sz="1300" dirty="0"/>
              <a:t>. szerint engedélyezett vagy ágazati jogszabály szerint megvalósított képzés</a:t>
            </a:r>
          </a:p>
          <a:p>
            <a:pPr>
              <a:lnSpc>
                <a:spcPct val="150000"/>
              </a:lnSpc>
            </a:pPr>
            <a:r>
              <a:rPr lang="hu-HU" sz="1300" dirty="0"/>
              <a:t>Egyéb </a:t>
            </a:r>
            <a:r>
              <a:rPr lang="hu-HU" sz="1300" b="1" dirty="0"/>
              <a:t>nyelvi </a:t>
            </a:r>
            <a:r>
              <a:rPr lang="hu-HU" sz="1300" dirty="0"/>
              <a:t>képzés, kombinált nyelvi képzés </a:t>
            </a:r>
            <a:r>
              <a:rPr lang="hu-HU" sz="1300" b="1" dirty="0" err="1"/>
              <a:t>max</a:t>
            </a:r>
            <a:r>
              <a:rPr lang="hu-HU" sz="1300" b="1" dirty="0"/>
              <a:t>. aránya 15% </a:t>
            </a:r>
            <a:r>
              <a:rPr lang="hu-HU" sz="1300" dirty="0"/>
              <a:t>(alapja:  összes képzési óraszám)</a:t>
            </a:r>
          </a:p>
          <a:p>
            <a:pPr>
              <a:lnSpc>
                <a:spcPct val="150000"/>
              </a:lnSpc>
            </a:pPr>
            <a:r>
              <a:rPr lang="hu-HU" sz="1300" dirty="0" err="1"/>
              <a:t>Fktv</a:t>
            </a:r>
            <a:r>
              <a:rPr lang="hu-HU" sz="1300" dirty="0"/>
              <a:t>. 2.§ </a:t>
            </a:r>
            <a:r>
              <a:rPr lang="hu-HU" sz="1300" dirty="0" err="1"/>
              <a:t>2</a:t>
            </a:r>
            <a:r>
              <a:rPr lang="hu-HU" sz="1300" dirty="0"/>
              <a:t>. pont szerinti </a:t>
            </a:r>
            <a:r>
              <a:rPr lang="hu-HU" sz="1300" b="1" dirty="0"/>
              <a:t>belső </a:t>
            </a:r>
            <a:r>
              <a:rPr lang="hu-HU" sz="1300" dirty="0"/>
              <a:t>képzés aránya </a:t>
            </a:r>
            <a:r>
              <a:rPr lang="hu-HU" sz="1300" dirty="0" err="1"/>
              <a:t>max</a:t>
            </a:r>
            <a:r>
              <a:rPr lang="hu-HU" sz="1300" dirty="0"/>
              <a:t>. 20%-a</a:t>
            </a:r>
          </a:p>
          <a:p>
            <a:pPr>
              <a:lnSpc>
                <a:spcPct val="150000"/>
              </a:lnSpc>
            </a:pPr>
            <a:r>
              <a:rPr lang="hu-HU" sz="1300" dirty="0"/>
              <a:t>Képzések minimum időtartama: </a:t>
            </a:r>
            <a:r>
              <a:rPr lang="hu-HU" sz="1300" b="1" dirty="0"/>
              <a:t>20 óra</a:t>
            </a:r>
          </a:p>
          <a:p>
            <a:pPr>
              <a:lnSpc>
                <a:spcPct val="150000"/>
              </a:lnSpc>
            </a:pPr>
            <a:r>
              <a:rPr lang="hu-HU" sz="1300" b="1" dirty="0"/>
              <a:t>Felhívás  2. sz. melléklet</a:t>
            </a:r>
            <a:r>
              <a:rPr lang="hu-HU" sz="1300" dirty="0"/>
              <a:t>:Irinyi Tervben kiemelt fejlesztendő ágazatok listája: jelen felhívásban  egyes ágazatokhoz  kapcsolódó képzések nem támogathatóak  </a:t>
            </a:r>
          </a:p>
          <a:p>
            <a:pPr>
              <a:lnSpc>
                <a:spcPct val="150000"/>
              </a:lnSpc>
            </a:pPr>
            <a:r>
              <a:rPr lang="hu-HU" sz="1300" b="1" dirty="0">
                <a:solidFill>
                  <a:prstClr val="black"/>
                </a:solidFill>
              </a:rPr>
              <a:t>Képzések rögzítési kötelezettsége </a:t>
            </a:r>
            <a:r>
              <a:rPr lang="hu-HU" sz="1300" dirty="0">
                <a:solidFill>
                  <a:prstClr val="black"/>
                </a:solidFill>
              </a:rPr>
              <a:t>(OKJ-s képzések és hatósági jellegű képzések kivételével):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300" dirty="0">
                <a:solidFill>
                  <a:prstClr val="black"/>
                </a:solidFill>
              </a:rPr>
              <a:t>Képzési irányonként és csoportonként egyidejű, a képzés teljes időtartama alatt képzési alkalmanként mozgóképet hangrögzítéssel vagy óránként fényképfelvételt és hanganyagot szükséges rögzíteni.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300" dirty="0">
                <a:solidFill>
                  <a:prstClr val="black"/>
                </a:solidFill>
              </a:rPr>
              <a:t>Cél: a felvételek rendelkezésre állása ellenőrzések (Támogató, ellenőrző szervek) /monitoring  (NSZFH) látogatások  alkalmából.</a:t>
            </a:r>
          </a:p>
          <a:p>
            <a:pPr>
              <a:lnSpc>
                <a:spcPct val="150000"/>
              </a:lnSpc>
            </a:pPr>
            <a:endParaRPr lang="hu-HU" sz="1200" dirty="0"/>
          </a:p>
          <a:p>
            <a:pPr marL="457200" lvl="1" indent="0">
              <a:buNone/>
            </a:pP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930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0946"/>
            <a:ext cx="8229600" cy="1143000"/>
          </a:xfrm>
        </p:spPr>
        <p:txBody>
          <a:bodyPr/>
          <a:lstStyle/>
          <a:p>
            <a:pPr algn="l"/>
            <a:r>
              <a:rPr lang="hu-HU" sz="2400" dirty="0">
                <a:solidFill>
                  <a:schemeClr val="bg1"/>
                </a:solidFill>
              </a:rPr>
              <a:t>GINOP-6.1.5-17 / GINOP-6.1.6-17– Főbb </a:t>
            </a:r>
            <a:r>
              <a:rPr lang="hu-HU" sz="2400" dirty="0" smtClean="0">
                <a:solidFill>
                  <a:schemeClr val="bg1"/>
                </a:solidFill>
              </a:rPr>
              <a:t>elvárások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/Képzésben résztvevők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8340-104E-44A5-9C85-203EB1238EB0}" type="slidenum">
              <a:rPr lang="hu-HU" smtClean="0"/>
              <a:t>12</a:t>
            </a:fld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4300" b="1" u="sng" dirty="0"/>
              <a:t>Képzésben résztvevők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hu-HU" sz="4300" b="1" dirty="0"/>
              <a:t>Képzésbe bevonható munkavállalók </a:t>
            </a:r>
            <a:r>
              <a:rPr lang="hu-HU" sz="4300" dirty="0"/>
              <a:t>bruttó bére nem haladja meg a támogatási kérelem benyújtását megelőző hat hónap átlagában a 405 459 Ft-ot (GINOP-6.1.5-17: 10%-os mértékig eltérés, azaz : bruttó bére nem haladja meg a 600.000 Ft-ot)   (alátámasztás kifizetés igénylés során)  </a:t>
            </a:r>
          </a:p>
          <a:p>
            <a:pPr>
              <a:lnSpc>
                <a:spcPct val="120000"/>
              </a:lnSpc>
            </a:pPr>
            <a:r>
              <a:rPr lang="hu-HU" sz="4300" b="1" dirty="0"/>
              <a:t>Külső, a bevonás pillanatában nem foglalkoztatott személyek bevonása</a:t>
            </a:r>
            <a:r>
              <a:rPr lang="hu-HU" sz="4300" dirty="0"/>
              <a:t>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4300" dirty="0"/>
              <a:t>         GINOP-6.1.5-17 : min.10%; GINOP-6.1.6-17-ben csak lehetőség </a:t>
            </a:r>
          </a:p>
          <a:p>
            <a:pPr>
              <a:lnSpc>
                <a:spcPct val="120000"/>
              </a:lnSpc>
            </a:pPr>
            <a:r>
              <a:rPr lang="hu-HU" sz="4300" b="1" dirty="0"/>
              <a:t>Hátrányos helyzetű munkavállalók bevonása: (13.dia 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4300" b="1" dirty="0"/>
              <a:t>          </a:t>
            </a:r>
            <a:r>
              <a:rPr lang="hu-HU" sz="4300" dirty="0"/>
              <a:t>képzésbe vont saját munkavállalók min.5%-a (GINOP-6.1.5-17 és  GINOP-6.1.6-17  csak </a:t>
            </a:r>
            <a:r>
              <a:rPr lang="hu-HU" sz="4300" dirty="0" smtClean="0"/>
              <a:t>a</a:t>
            </a:r>
            <a:br>
              <a:rPr lang="hu-HU" sz="4300" dirty="0" smtClean="0"/>
            </a:br>
            <a:r>
              <a:rPr lang="hu-HU" sz="4300" dirty="0" smtClean="0"/>
              <a:t>          középvállalkozások </a:t>
            </a:r>
            <a:r>
              <a:rPr lang="hu-HU" sz="4300" dirty="0"/>
              <a:t>esetében)</a:t>
            </a:r>
          </a:p>
          <a:p>
            <a:pPr marL="0" indent="0">
              <a:buNone/>
            </a:pPr>
            <a:endParaRPr lang="hu-HU" sz="4300" b="1" dirty="0"/>
          </a:p>
          <a:p>
            <a:pPr marL="0" indent="0">
              <a:buNone/>
            </a:pPr>
            <a:endParaRPr lang="hu-HU" sz="4300" b="1" u="sng" dirty="0"/>
          </a:p>
          <a:p>
            <a:pPr marL="0" indent="0">
              <a:buNone/>
            </a:pPr>
            <a:endParaRPr lang="hu-HU" sz="4300" b="1" u="sng" dirty="0"/>
          </a:p>
          <a:p>
            <a:pPr marL="0" indent="0">
              <a:buNone/>
            </a:pPr>
            <a:r>
              <a:rPr lang="hu-HU" sz="4300" b="1" u="sng" dirty="0"/>
              <a:t>Képzési költségek alátámasztására referenciadokumentum benyújtása</a:t>
            </a:r>
          </a:p>
          <a:p>
            <a:pPr>
              <a:spcBef>
                <a:spcPts val="1200"/>
              </a:spcBef>
            </a:pPr>
            <a:r>
              <a:rPr lang="hu-HU" sz="4300" dirty="0"/>
              <a:t>csak a képzési költségek esetében az árajánlatok helyett</a:t>
            </a:r>
          </a:p>
          <a:p>
            <a:r>
              <a:rPr lang="hu-HU" sz="4300" dirty="0"/>
              <a:t>képzőintézmény </a:t>
            </a:r>
            <a:r>
              <a:rPr lang="hu-HU" sz="4300" b="1" dirty="0"/>
              <a:t>(min. 5 lezárt üzleti évvel rendelkező képzőintézmények; utolsó 3 üzleti évben értékesítés nettó árbevétel meghaladja a 300 millió Ft-ot; adózás előtti eredmény minden évben pozitív)</a:t>
            </a:r>
          </a:p>
          <a:p>
            <a:r>
              <a:rPr lang="hu-HU" sz="4300" dirty="0"/>
              <a:t>projekt keretében megvalósítani kívánt képzések</a:t>
            </a:r>
          </a:p>
          <a:p>
            <a:r>
              <a:rPr lang="hu-HU" sz="4300" dirty="0"/>
              <a:t>a projekt keretében megvalósítani kívánt képzések alátámasztására szolgáló referenciák: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hu-HU" sz="4300" dirty="0"/>
              <a:t>képzés adatai (résztvevők, forma, engedély stb.)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hu-HU" sz="4300" dirty="0"/>
              <a:t>egy főre jutó képzési költség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hu-HU" sz="4300" dirty="0" err="1"/>
              <a:t>max</a:t>
            </a:r>
            <a:r>
              <a:rPr lang="hu-HU" sz="4300" dirty="0"/>
              <a:t>. 5 referencia megadása</a:t>
            </a:r>
          </a:p>
          <a:p>
            <a:pPr marL="914400" lvl="2" indent="0">
              <a:buNone/>
            </a:pPr>
            <a:endParaRPr lang="hu-HU" sz="3400" dirty="0"/>
          </a:p>
          <a:p>
            <a:endParaRPr lang="hu-HU" sz="3400" dirty="0"/>
          </a:p>
          <a:p>
            <a:pPr lvl="1"/>
            <a:endParaRPr lang="hu-HU" sz="1000" dirty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220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0946"/>
            <a:ext cx="8229600" cy="1143000"/>
          </a:xfrm>
        </p:spPr>
        <p:txBody>
          <a:bodyPr/>
          <a:lstStyle/>
          <a:p>
            <a:pPr algn="l"/>
            <a:r>
              <a:rPr lang="hu-HU" sz="2400" dirty="0">
                <a:solidFill>
                  <a:schemeClr val="bg1"/>
                </a:solidFill>
              </a:rPr>
              <a:t>GINOP-6.1.5-17 / GINOP-6.1.6-17– Főbb </a:t>
            </a:r>
            <a:r>
              <a:rPr lang="hu-HU" sz="2400" dirty="0" smtClean="0">
                <a:solidFill>
                  <a:schemeClr val="bg1"/>
                </a:solidFill>
              </a:rPr>
              <a:t>elvárások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/Képzésben résztvevők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8340-104E-44A5-9C85-203EB1238EB0}" type="slidenum">
              <a:rPr lang="hu-HU" smtClean="0"/>
              <a:t>13</a:t>
            </a:fld>
            <a:endParaRPr lang="hu-HU"/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xmlns="" id="{67F33A2C-2930-4BA4-B093-374C822E1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hu-HU" dirty="0"/>
              <a:t>A 272/2014. (XI. 5.) Korm. Rendelet 5. melléklet NEMZETI SZABÁLYOZÁS AZ ELSZÁMOLHATÓ KÖLTSÉGEKRŐL 4.5.3 pontja</a:t>
            </a:r>
          </a:p>
          <a:p>
            <a:r>
              <a:rPr lang="hu-HU" dirty="0"/>
              <a:t>alapján hátrányos helyzetű munkavállalónak az alábbi személyek számítanak:</a:t>
            </a:r>
          </a:p>
          <a:p>
            <a:endParaRPr lang="hu-HU" dirty="0"/>
          </a:p>
          <a:p>
            <a:r>
              <a:rPr lang="hu-HU" dirty="0"/>
              <a:t>- az alacsony iskolai végzettséggel rendelkezők, akik nem szereztek középfokú végzettséget vagy szakképesítést (ISCED 3),</a:t>
            </a:r>
          </a:p>
          <a:p>
            <a:r>
              <a:rPr lang="hu-HU" dirty="0"/>
              <a:t>- az 50 éven felüli életkorú személyek,</a:t>
            </a:r>
          </a:p>
          <a:p>
            <a:r>
              <a:rPr lang="hu-HU" dirty="0"/>
              <a:t>- a megváltozott munkaképességűek,</a:t>
            </a:r>
          </a:p>
          <a:p>
            <a:r>
              <a:rPr lang="hu-HU" dirty="0"/>
              <a:t>- a gyermekgondozást segítő ellátásról, a gyermekgondozási díjról, a gyermeknevelési támogatásról, ápolási díjról visszatérők,</a:t>
            </a:r>
          </a:p>
          <a:p>
            <a:r>
              <a:rPr lang="hu-HU" dirty="0"/>
              <a:t>- a pályakezdő, vagy 25 év alatti életkorú fiatalok,</a:t>
            </a:r>
          </a:p>
          <a:p>
            <a:r>
              <a:rPr lang="hu-HU" dirty="0"/>
              <a:t>- az egy vagy több eltartottal egyedül élő felnőttek,</a:t>
            </a:r>
          </a:p>
          <a:p>
            <a:r>
              <a:rPr lang="hu-HU" dirty="0"/>
              <a:t>- az olyan ágazatban vagy szakmában dolgozó személyek, amelyben 25%-kal nagyobb a nemi egyensúlyhiány, mint a valamennyi</a:t>
            </a:r>
          </a:p>
          <a:p>
            <a:r>
              <a:rPr lang="hu-HU" dirty="0"/>
              <a:t>gazdasági ágazatra jellemző átlagos egyensúlyhiány, és ezen személyek az </a:t>
            </a:r>
            <a:r>
              <a:rPr lang="hu-HU" dirty="0" err="1"/>
              <a:t>alulreprezentált</a:t>
            </a:r>
            <a:r>
              <a:rPr lang="hu-HU" dirty="0"/>
              <a:t> nemi csoportba tartoznak, vagy</a:t>
            </a:r>
          </a:p>
          <a:p>
            <a:r>
              <a:rPr lang="hu-HU" dirty="0"/>
              <a:t>- az etnikai kisebbséghez tartozó személyek, akiknek szakmai, nyelvi képzésük vagy szakmai tapasztalatuk megerősítésére van</a:t>
            </a:r>
          </a:p>
          <a:p>
            <a:r>
              <a:rPr lang="hu-HU" dirty="0"/>
              <a:t>szükségük ahhoz, hogy javuljanak munkába állási esélyeik egy biztos munkahelyen.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009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/>
          <a:lstStyle/>
          <a:p>
            <a:pPr algn="l"/>
            <a:r>
              <a:rPr lang="hu-HU" sz="2400" dirty="0">
                <a:solidFill>
                  <a:schemeClr val="bg1"/>
                </a:solidFill>
              </a:rPr>
              <a:t>GINOP-6.1.5-17/GINOP-6.1.6-17 – Kötelező vállalások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8340-104E-44A5-9C85-203EB1238EB0}" type="slidenum">
              <a:rPr lang="hu-HU" smtClean="0"/>
              <a:t>14</a:t>
            </a:fld>
            <a:endParaRPr lang="hu-HU"/>
          </a:p>
        </p:txBody>
      </p:sp>
      <p:graphicFrame>
        <p:nvGraphicFramePr>
          <p:cNvPr id="6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511420"/>
              </p:ext>
            </p:extLst>
          </p:nvPr>
        </p:nvGraphicFramePr>
        <p:xfrm>
          <a:off x="395536" y="1556792"/>
          <a:ext cx="8460432" cy="4860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76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0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Kötelező vállalás 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638" marR="606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Célérték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638" marR="606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Teljesítés időpontja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638" marR="6063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2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Képzésben résztvevők száma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638" marR="606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hu-HU" sz="12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GINOP-6.1.5-17: min. 17 fő ,  </a:t>
                      </a:r>
                      <a:r>
                        <a:rPr lang="hu-HU" sz="12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Arial" panose="020B0604020202020204" pitchFamily="34" charset="0"/>
                        </a:rPr>
                        <a:t>GINOP-6.1.6-17:min.</a:t>
                      </a:r>
                      <a:r>
                        <a:rPr lang="hu-HU" sz="1200" b="1" baseline="0" dirty="0">
                          <a:effectLst/>
                          <a:latin typeface="Calibri" panose="020F0502020204030204" pitchFamily="34" charset="0"/>
                          <a:ea typeface="Times New Roman"/>
                          <a:cs typeface="Arial" panose="020B0604020202020204" pitchFamily="34" charset="0"/>
                        </a:rPr>
                        <a:t> 3 fő</a:t>
                      </a:r>
                      <a:endParaRPr lang="hu-HU" sz="1200" b="1" dirty="0">
                        <a:effectLst/>
                        <a:latin typeface="Calibri" panose="020F0502020204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638" marR="606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 projekt fizikai befejezése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638" marR="6063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2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Képzésbe bevont munkavállalók száma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638" marR="606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hu-HU" sz="12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GINOP-6.1.5-17: min. 15 fő   , </a:t>
                      </a:r>
                      <a:r>
                        <a:rPr lang="hu-HU" sz="12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Arial" panose="020B0604020202020204" pitchFamily="34" charset="0"/>
                        </a:rPr>
                        <a:t>GINOP-6.1.6-17:</a:t>
                      </a:r>
                      <a:r>
                        <a:rPr lang="hu-HU" sz="1200" b="1" baseline="0" dirty="0">
                          <a:effectLst/>
                          <a:latin typeface="Calibri" panose="020F0502020204030204" pitchFamily="34" charset="0"/>
                          <a:ea typeface="Times New Roman"/>
                          <a:cs typeface="Arial" panose="020B0604020202020204" pitchFamily="34" charset="0"/>
                        </a:rPr>
                        <a:t> megadott vállalás</a:t>
                      </a:r>
                      <a:endParaRPr lang="hu-HU" sz="1200" b="1" dirty="0">
                        <a:effectLst/>
                        <a:latin typeface="Calibri" panose="020F0502020204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638" marR="606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 projekt fizikai befejezése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638" marR="6063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7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Külső (a bevonás időpontjában nem foglalkozatott ) személyek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638" marR="606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GINOP-6.1.5-17: a képzésbe vont saját munkavállalók min.10%-a,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de legalább 2 fő   ,  </a:t>
                      </a:r>
                      <a:r>
                        <a:rPr lang="hu-HU" sz="12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Arial" panose="020B0604020202020204" pitchFamily="34" charset="0"/>
                        </a:rPr>
                        <a:t>GINOP-6.1.6-17: ha van ilyen vállalása</a:t>
                      </a:r>
                    </a:p>
                  </a:txBody>
                  <a:tcPr marL="60638" marR="606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 projekt fizikai befejezése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638" marR="6063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12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 képzésben résztvevők közül a felhívás 3.4.1.1 a) 7. pontjában meghatározott hátrányos helyzetű saját munkavállalók aránya 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638" marR="606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 képzésbe vont saját munkavállalók min. 5%, de legalább 2 fő</a:t>
                      </a:r>
                      <a:r>
                        <a:rPr lang="hu-HU" sz="1200" b="1" baseline="300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baseline="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(csak középvállalkozások esetén)</a:t>
                      </a:r>
                      <a:endParaRPr lang="hu-HU" sz="1200" b="1" dirty="0">
                        <a:effectLst/>
                        <a:latin typeface="Calibri" panose="020F0502020204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638" marR="606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 projekt fizikai befejezése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638" marR="6063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 képzés során tanúsítványt vagy bizonyítványt szerző résztvevők aránya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638" marR="606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 képzésen résztvevők min. 80%-a, amennyiben a képzésben résztvevők  között a hátrányos helyzetű munkavállalók aránya eléri a 25%-ot,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min. 60%</a:t>
                      </a:r>
                    </a:p>
                  </a:txBody>
                  <a:tcPr marL="60638" marR="606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 projekt fizikai befejezése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638" marR="6063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832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 Felhívás 4.4.2 Kiválasztási kritériumok 7. értékelési szempont alapján tett, a fenntartási időszakra vonatkozó vállalás teljesítése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638" marR="606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 szakképzésről szóló 2011. évi CLXXXVII. törvény (Szt.) szerinti érvényes tanulószerződésben, együttműködési megállapodásban (amely alapján gyakorlati képzésben részesít tanulókat) foglalt tanulói létszám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638" marR="606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hu-HU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fenntartási idő vége</a:t>
                      </a:r>
                      <a:endParaRPr lang="hu-HU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638" marR="60638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9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l"/>
            <a:r>
              <a:rPr lang="hu-HU" sz="2400" dirty="0">
                <a:solidFill>
                  <a:schemeClr val="bg1"/>
                </a:solidFill>
              </a:rPr>
              <a:t>GINOP-6.1.8-17 Vállalati képzőközpontok  rendszerének kialakítása és működtetése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49685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sz="1500" b="1" dirty="0"/>
              <a:t>Pályázók köre: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400" dirty="0"/>
              <a:t>nagyvállalatok (nem minősülnek </a:t>
            </a:r>
            <a:r>
              <a:rPr lang="hu-HU" sz="1400" dirty="0" err="1"/>
              <a:t>KKV-nek</a:t>
            </a:r>
            <a:r>
              <a:rPr lang="hu-HU" sz="1400" dirty="0"/>
              <a:t> a 651/2014/EU rendelet I. Melléklete alapján)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400" dirty="0"/>
              <a:t>amelyek átlagos statisztikai állományi létszáma elérte a 250 főt a benyújtást megelőző legutolsó három teljes, lezárt üzleti év mindegyikében  </a:t>
            </a:r>
            <a:r>
              <a:rPr lang="hu-HU" sz="1400" b="1" u="sng" dirty="0">
                <a:solidFill>
                  <a:srgbClr val="FF0000"/>
                </a:solidFill>
              </a:rPr>
              <a:t>ÉS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400" dirty="0"/>
              <a:t>amelyek éves nettó árbevétele a benyújtást megelőző legutolsó három teljes, lezárt üzleti év egyikében elérte a 150 000 </a:t>
            </a:r>
            <a:r>
              <a:rPr lang="hu-HU" sz="1400" dirty="0" err="1"/>
              <a:t>000</a:t>
            </a:r>
            <a:r>
              <a:rPr lang="hu-HU" sz="1400" dirty="0"/>
              <a:t> </a:t>
            </a:r>
            <a:r>
              <a:rPr lang="hu-HU" sz="1400" dirty="0" err="1"/>
              <a:t>000</a:t>
            </a:r>
            <a:r>
              <a:rPr lang="hu-HU" sz="1400" dirty="0"/>
              <a:t> Ft-ot.  (Ezen elvárás vizsgálatakor a támogatást igénylő éves nettó árbevétele mellett figyelembe vehető az igénylő partner- és/vagy kapcsolt vállalkozásainak éves nettó árbevétele.)</a:t>
            </a:r>
          </a:p>
          <a:p>
            <a:pPr marL="457200" lvl="1" indent="0">
              <a:buNone/>
            </a:pPr>
            <a:endParaRPr lang="hu-HU" sz="1200" dirty="0"/>
          </a:p>
          <a:p>
            <a:pPr marL="0" indent="0">
              <a:buNone/>
            </a:pPr>
            <a:r>
              <a:rPr lang="hu-HU" sz="1500" b="1" dirty="0"/>
              <a:t>Kapcsolt/partnervállalkozások konzorciumi formában pályázhatnak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400" dirty="0"/>
              <a:t>Kapcsolt/partnervállalkozás meghatározás, KKK minősítéshez segédlet: </a:t>
            </a:r>
            <a:r>
              <a:rPr lang="hu-HU" sz="1400" dirty="0">
                <a:hlinkClick r:id="rId3"/>
              </a:rPr>
              <a:t>https://publications.europa.eu/hu/publication-detail/-/publication/79c0ce87-f4dc-11e6-8a35-01aa75ed71a1</a:t>
            </a:r>
            <a:r>
              <a:rPr lang="hu-HU" sz="1400" dirty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400" dirty="0"/>
              <a:t>A kötelező vállalásokat minden konzorciumi tagnak teljesítenie kell.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400" b="1" dirty="0"/>
              <a:t>Értékelés  konzorciumi forma esetén:</a:t>
            </a:r>
            <a:endParaRPr lang="hu-HU" sz="1400" dirty="0"/>
          </a:p>
          <a:p>
            <a:pPr marL="457200" lvl="1" indent="0">
              <a:buNone/>
            </a:pPr>
            <a:r>
              <a:rPr lang="hu-HU" sz="1400" u="sng" dirty="0"/>
              <a:t>Főszabály:</a:t>
            </a:r>
            <a:r>
              <a:rPr lang="hu-HU" sz="1400" dirty="0"/>
              <a:t>  az értékelési szempontrendszer pontjait, a feltételeket konzorciumi tagonként szükséges teljesíteni, a támogatási kérelemre adható pontszám a konzorciumi tagok esetében egyenként elért pontszámok átlagaként (a matematika szabályai szerint egész számra kerekítve) kerül meghatározásra. </a:t>
            </a:r>
            <a:r>
              <a:rPr lang="hu-HU" sz="1400" u="sng" dirty="0"/>
              <a:t>Kivétel:</a:t>
            </a:r>
            <a:r>
              <a:rPr lang="hu-HU" sz="1400" dirty="0"/>
              <a:t> a projekt megvalósítási helyszínére vonatkozó szempont esetében, valamint a Munkahelyi képzésben résztvevők száma szempontnál a konzorcium egésze tekintetében adható a pontszám</a:t>
            </a:r>
          </a:p>
          <a:p>
            <a:endParaRPr lang="hu-HU" sz="1400" dirty="0"/>
          </a:p>
          <a:p>
            <a:r>
              <a:rPr lang="hu-HU" sz="1500" dirty="0"/>
              <a:t>GINOP-6.1.5-17 és GINOP-6.1.8-17 kapcsolata: csak az egyik keretében rendelkezhet hatályos támogatói okirattal/támogatási szerződéssel</a:t>
            </a:r>
          </a:p>
          <a:p>
            <a:endParaRPr lang="hu-HU" sz="1500" dirty="0"/>
          </a:p>
          <a:p>
            <a:pPr marL="457200" lvl="1" indent="0">
              <a:buNone/>
            </a:pPr>
            <a:endParaRPr lang="hu-HU" sz="1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8340-104E-44A5-9C85-203EB1238E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920880" cy="922114"/>
          </a:xfrm>
        </p:spPr>
        <p:txBody>
          <a:bodyPr>
            <a:normAutofit/>
          </a:bodyPr>
          <a:lstStyle/>
          <a:p>
            <a:pPr algn="l"/>
            <a:r>
              <a:rPr lang="hu-HU" sz="2400" dirty="0">
                <a:solidFill>
                  <a:schemeClr val="bg1"/>
                </a:solidFill>
              </a:rPr>
              <a:t>GINOP-6.1.8-17: </a:t>
            </a:r>
            <a:r>
              <a:rPr lang="hu-HU" sz="2400" dirty="0" smtClean="0">
                <a:solidFill>
                  <a:schemeClr val="bg1"/>
                </a:solidFill>
              </a:rPr>
              <a:t>Elszámolható </a:t>
            </a:r>
            <a:r>
              <a:rPr lang="hu-HU" sz="2400" dirty="0">
                <a:solidFill>
                  <a:schemeClr val="bg1"/>
                </a:solidFill>
              </a:rPr>
              <a:t>költségek</a:t>
            </a:r>
            <a:endParaRPr lang="hu-HU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8340-104E-44A5-9C85-203EB1238EB0}" type="slidenum">
              <a:rPr lang="hu-HU" smtClean="0"/>
              <a:t>16</a:t>
            </a:fld>
            <a:endParaRPr lang="hu-HU"/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hu-HU" sz="1400" dirty="0"/>
              <a:t>Részletesen: felhívás 3.4.1.1. pontjában foglalt rendelkezések</a:t>
            </a:r>
          </a:p>
          <a:p>
            <a:pPr marL="0" indent="0">
              <a:lnSpc>
                <a:spcPct val="130000"/>
              </a:lnSpc>
              <a:buNone/>
            </a:pPr>
            <a:endParaRPr lang="hu-HU" sz="1400" b="1" dirty="0"/>
          </a:p>
          <a:p>
            <a:pPr marL="0" indent="0">
              <a:lnSpc>
                <a:spcPct val="130000"/>
              </a:lnSpc>
              <a:buNone/>
            </a:pPr>
            <a:r>
              <a:rPr lang="hu-HU" sz="1500" b="1" dirty="0"/>
              <a:t>Képzések</a:t>
            </a:r>
          </a:p>
          <a:p>
            <a:pPr>
              <a:lnSpc>
                <a:spcPct val="130000"/>
              </a:lnSpc>
            </a:pPr>
            <a:r>
              <a:rPr lang="hu-HU" sz="1400" dirty="0"/>
              <a:t>Képzések min. 60%-a külső és/vagy saját teljesítés keretében OKJ szerinti szakképzésnek és/vagy egyéb szakmai képzésnek kell lennie;</a:t>
            </a:r>
          </a:p>
          <a:p>
            <a:pPr>
              <a:lnSpc>
                <a:spcPct val="130000"/>
              </a:lnSpc>
            </a:pPr>
            <a:r>
              <a:rPr lang="hu-HU" sz="1400" dirty="0"/>
              <a:t>Egyéb </a:t>
            </a:r>
            <a:r>
              <a:rPr lang="hu-HU" sz="1400" b="1" dirty="0"/>
              <a:t>nyelvi </a:t>
            </a:r>
            <a:r>
              <a:rPr lang="hu-HU" sz="1400" dirty="0"/>
              <a:t>képzés, kombinált nyelvi képzés, egyéb képzés vagy belső képzés </a:t>
            </a:r>
            <a:r>
              <a:rPr lang="hu-HU" sz="1400" dirty="0" err="1"/>
              <a:t>max</a:t>
            </a:r>
            <a:r>
              <a:rPr lang="hu-HU" sz="1400" dirty="0"/>
              <a:t>. aránya  40% lehet (alap összes képzési óraszám);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hu-HU" sz="1400" dirty="0"/>
              <a:t>Képzések minimum időtartama: 20 óra;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hu-HU" sz="1400" b="1" dirty="0"/>
              <a:t>Képzések rögzítési kötelezettsége </a:t>
            </a:r>
            <a:r>
              <a:rPr lang="hu-HU" sz="1400" dirty="0"/>
              <a:t>(OKJ-s képzések és hatósági jellegű képzések kivételével) (ld. 615/616).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hu-HU" sz="1500" b="1" dirty="0"/>
              <a:t>Kötelező vállalás – képzési engedély legalább egy képzésre vonatkozóan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hu-HU" sz="1400" dirty="0"/>
              <a:t>Legalább egy képzés esetében a </a:t>
            </a:r>
            <a:r>
              <a:rPr lang="hu-HU" sz="1400" dirty="0" err="1"/>
              <a:t>Fktv</a:t>
            </a:r>
            <a:r>
              <a:rPr lang="hu-HU" sz="1400" dirty="0"/>
              <a:t>. alapján kiállított képzési engedéllyel  kell rendelkezni az adott képzés megkezdésének időpontjáig, de legkésőbb a TSZ megkötését követő 12. hónap végéig azzal, hogy engedélyköteles képzés folytatására a konstrukció keretében kizárólag az </a:t>
            </a:r>
            <a:r>
              <a:rPr lang="hu-HU" sz="1400" dirty="0" err="1"/>
              <a:t>Fktv</a:t>
            </a:r>
            <a:r>
              <a:rPr lang="hu-HU" sz="1400" dirty="0"/>
              <a:t>. szerinti engedély birtokában van mód és lehetőség.   (Konzorciumi forma esetében minden konzorciumi tagnak meg kell felelnie ennek a feltételnek.)</a:t>
            </a:r>
          </a:p>
        </p:txBody>
      </p:sp>
    </p:spTree>
    <p:extLst>
      <p:ext uri="{BB962C8B-B14F-4D97-AF65-F5344CB8AC3E}">
        <p14:creationId xmlns:p14="http://schemas.microsoft.com/office/powerpoint/2010/main" val="306556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l"/>
            <a:r>
              <a:rPr lang="hu-HU" sz="2400" dirty="0">
                <a:solidFill>
                  <a:schemeClr val="bg1"/>
                </a:solidFill>
              </a:rPr>
              <a:t>GINOP-6.1.8-17 – Választható támogatható tevékenységek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8340-104E-44A5-9C85-203EB1238EB0}" type="slidenum">
              <a:rPr lang="hu-HU" smtClean="0"/>
              <a:t>17</a:t>
            </a:fld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hu-HU" sz="1500" b="1" u="sng" dirty="0"/>
              <a:t>Képzésben résztvevők</a:t>
            </a:r>
          </a:p>
          <a:p>
            <a:pPr>
              <a:lnSpc>
                <a:spcPct val="130000"/>
              </a:lnSpc>
            </a:pPr>
            <a:r>
              <a:rPr lang="hu-HU" sz="1300" b="1" dirty="0"/>
              <a:t>Képzésbe bevonható munkavállalók: </a:t>
            </a:r>
            <a:r>
              <a:rPr lang="hu-HU" sz="1300" dirty="0"/>
              <a:t>bruttó bére nem haladja meg a támogatási kérelem benyújtását megelőző 6 hat hónap átlagában a 405 459 Ft-ot. 10%-os mértékig eltérés - bruttó bér nem haladja meg a 600.000 Ft-ot.  Alátámasztása  a kifizetés igénylés során) szükséges.  </a:t>
            </a:r>
          </a:p>
          <a:p>
            <a:pPr>
              <a:lnSpc>
                <a:spcPct val="130000"/>
              </a:lnSpc>
            </a:pPr>
            <a:r>
              <a:rPr lang="hu-HU" sz="1300" b="1" dirty="0"/>
              <a:t>külső munkavállalók és/vagy a bevonás időpontjában nem foglalkoztatott személyek bevonása:</a:t>
            </a:r>
            <a:r>
              <a:rPr lang="hu-HU" sz="1300" dirty="0"/>
              <a:t> min.20% </a:t>
            </a:r>
          </a:p>
          <a:p>
            <a:pPr>
              <a:lnSpc>
                <a:spcPct val="130000"/>
              </a:lnSpc>
            </a:pPr>
            <a:r>
              <a:rPr lang="hu-HU" sz="1300" b="1" dirty="0"/>
              <a:t>hátrányos helyzetű munkavállalók bevonása</a:t>
            </a:r>
            <a:r>
              <a:rPr lang="hu-HU" sz="1300" dirty="0"/>
              <a:t>:  képzésbe vont saját munkavállalók min.5%-a az elvárás</a:t>
            </a:r>
          </a:p>
          <a:p>
            <a:endParaRPr lang="hu-HU" sz="1500" u="sng" dirty="0"/>
          </a:p>
          <a:p>
            <a:pPr marL="0" indent="0">
              <a:buNone/>
            </a:pPr>
            <a:r>
              <a:rPr lang="hu-HU" sz="1500" b="1" u="sng" dirty="0"/>
              <a:t>Képzési költségek alátámasztására referenciadokumentum benyújtása</a:t>
            </a:r>
          </a:p>
          <a:p>
            <a:r>
              <a:rPr lang="hu-HU" sz="1300" dirty="0"/>
              <a:t>csak a képzési költségek esetében az árajánlatok helyett</a:t>
            </a:r>
          </a:p>
          <a:p>
            <a:r>
              <a:rPr lang="hu-HU" sz="1300" dirty="0"/>
              <a:t>képzőintézmény ( min. 5 lezárt üzleti évvel rendelkező képzőintézmények; utolsó 3 üzleti évben értékesítés nettó </a:t>
            </a:r>
            <a:r>
              <a:rPr lang="hu-HU" sz="1300" dirty="0" err="1"/>
              <a:t>árbev</a:t>
            </a:r>
            <a:r>
              <a:rPr lang="hu-HU" sz="1300" dirty="0"/>
              <a:t>. meghaladja a 300 millió Ft-ot; adózás előtti eredmény minden évben pozitív)</a:t>
            </a:r>
          </a:p>
          <a:p>
            <a:r>
              <a:rPr lang="hu-HU" sz="1300" dirty="0"/>
              <a:t>projekt keretében megvalósítani kívánt képzések</a:t>
            </a:r>
          </a:p>
          <a:p>
            <a:r>
              <a:rPr lang="hu-HU" sz="1300" dirty="0"/>
              <a:t>a projekt keretében megvalósítani kívánt képzések alátámasztására szolgáló referenciák: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hu-HU" sz="1300" dirty="0"/>
              <a:t>képzés adatai(résztvevők, forma, engedély </a:t>
            </a:r>
            <a:r>
              <a:rPr lang="hu-HU" sz="1300" dirty="0" err="1"/>
              <a:t>stb</a:t>
            </a:r>
            <a:r>
              <a:rPr lang="hu-HU" sz="1300" dirty="0"/>
              <a:t>),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hu-HU" sz="1300" dirty="0"/>
              <a:t>egy főre jutó képzési költség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hu-HU" sz="1300" dirty="0" err="1"/>
              <a:t>max</a:t>
            </a:r>
            <a:r>
              <a:rPr lang="hu-HU" sz="1300" dirty="0"/>
              <a:t>. 5 referencia megadása</a:t>
            </a:r>
          </a:p>
          <a:p>
            <a:pPr marL="0" indent="0">
              <a:buNone/>
            </a:pPr>
            <a:endParaRPr lang="hu-HU" sz="1500" b="1" dirty="0"/>
          </a:p>
          <a:p>
            <a:pPr marL="0" indent="0">
              <a:buNone/>
            </a:pPr>
            <a:r>
              <a:rPr lang="hu-HU" sz="1500" b="1" dirty="0"/>
              <a:t>Megjegyzés: </a:t>
            </a:r>
            <a:r>
              <a:rPr lang="hu-HU" sz="1500" dirty="0"/>
              <a:t>A Képzési terv nem része a kitöltő programnak (vs. GINOP615/616), </a:t>
            </a:r>
          </a:p>
          <a:p>
            <a:pPr marL="0" indent="0">
              <a:buNone/>
            </a:pPr>
            <a:r>
              <a:rPr lang="hu-HU" sz="1500" dirty="0"/>
              <a:t>	külön kell benyújtani (előminősítést GINOP-6.1.7-17 kedvezményezett végzi)</a:t>
            </a:r>
          </a:p>
          <a:p>
            <a:pPr lvl="1"/>
            <a:endParaRPr lang="hu-HU" sz="1000" dirty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6772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0815"/>
            <a:ext cx="8229600" cy="1156990"/>
          </a:xfrm>
        </p:spPr>
        <p:txBody>
          <a:bodyPr/>
          <a:lstStyle/>
          <a:p>
            <a:r>
              <a:rPr lang="hu-HU" sz="2400" dirty="0">
                <a:solidFill>
                  <a:schemeClr val="bg1"/>
                </a:solidFill>
              </a:rPr>
              <a:t>GINOP-6.1.8-17: </a:t>
            </a:r>
            <a:r>
              <a:rPr lang="hu-HU" sz="2400" dirty="0" smtClean="0">
                <a:solidFill>
                  <a:schemeClr val="bg1"/>
                </a:solidFill>
              </a:rPr>
              <a:t>Kötelező </a:t>
            </a:r>
            <a:r>
              <a:rPr lang="hu-HU" sz="2400" dirty="0">
                <a:solidFill>
                  <a:schemeClr val="bg1"/>
                </a:solidFill>
              </a:rPr>
              <a:t>vállalások</a:t>
            </a:r>
            <a:endParaRPr lang="hu-HU" dirty="0">
              <a:solidFill>
                <a:schemeClr val="bg1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/>
          </p:nvPr>
        </p:nvGraphicFramePr>
        <p:xfrm>
          <a:off x="107506" y="1268761"/>
          <a:ext cx="8784975" cy="52100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6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219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1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Kötelező vállalás 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638" marR="606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Célérték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638" marR="606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Teljesítés időpontja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638" marR="6063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9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Képzésben résztvevők száma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638" marR="606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Saját munkavállaló: 112 fő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Külső</a:t>
                      </a:r>
                      <a:r>
                        <a:rPr lang="hu-HU" sz="1200" b="1" baseline="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munkavállalók, vagy a bevonás időpontjában nem foglalkoztatott személyek: min. 20%, min.23 fő.</a:t>
                      </a:r>
                      <a:endParaRPr lang="hu-HU" sz="1200" b="1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38" marR="606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 projekt fizikai befejezése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638" marR="6063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4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 képzésben résztvevők közül a hátrányos helyzetű munkavállalók</a:t>
                      </a:r>
                      <a:r>
                        <a:rPr lang="hu-HU" sz="1200" baseline="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aránya 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638" marR="606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 képzésben résztvevők min. 5%-a</a:t>
                      </a:r>
                      <a:endParaRPr lang="hu-HU" sz="1200" b="1" dirty="0">
                        <a:effectLst/>
                        <a:latin typeface="Calibri" panose="020F0502020204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638" marR="606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 projekt fizikai befejezése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638" marR="6063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66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 képzés során tanúsítványt vagy bizonyítványt szerző résztvevők aránya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638" marR="606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  képzésen résztvevők min. 80%-a, amennyiben a képzésben résztvevők  között a hátrányos helyzetű munkavállalók aránya eléri a 25%-ot,            min. 60%.</a:t>
                      </a:r>
                    </a:p>
                  </a:txBody>
                  <a:tcPr marL="60638" marR="606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 projekt fizikai befejezése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638" marR="6063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23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 Felhívás 4.4.2 Kiválasztási kritériumok 6. értékelési szempont alapján tett, a fenntartási időszakra vonatkozó vállalás teljesítése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638" marR="606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 szakképzésről szóló 2011. évi CLXXXVII. törvény (Szt.) szerinti érvényes tanulószerződésben, együttműködési megállapodásban (amely alapján gyakorlati képzésben részesít tanulókat) foglalt tanulói létszám.</a:t>
                      </a:r>
                      <a:endParaRPr lang="hu-HU" sz="1200" b="1" dirty="0">
                        <a:effectLst/>
                        <a:latin typeface="Calibri" panose="020F0502020204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638" marR="606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fenntartási idő vége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638" marR="6063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423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  <a:latin typeface="Calibri" panose="020F0502020204030204" pitchFamily="34" charset="0"/>
                          <a:ea typeface="Times New Roman"/>
                          <a:cs typeface="Arial" panose="020B0604020202020204" pitchFamily="34" charset="0"/>
                        </a:rPr>
                        <a:t>Az </a:t>
                      </a:r>
                      <a:r>
                        <a:rPr lang="hu-HU" sz="1200" dirty="0" err="1">
                          <a:effectLst/>
                          <a:latin typeface="Calibri" panose="020F0502020204030204" pitchFamily="34" charset="0"/>
                          <a:ea typeface="Times New Roman"/>
                          <a:cs typeface="Arial" panose="020B0604020202020204" pitchFamily="34" charset="0"/>
                        </a:rPr>
                        <a:t>Fktv</a:t>
                      </a:r>
                      <a:r>
                        <a:rPr lang="hu-HU" sz="1200" dirty="0">
                          <a:effectLst/>
                          <a:latin typeface="Calibri" panose="020F0502020204030204" pitchFamily="34" charset="0"/>
                          <a:ea typeface="Times New Roman"/>
                          <a:cs typeface="Arial" panose="020B0604020202020204" pitchFamily="34" charset="0"/>
                        </a:rPr>
                        <a:t>. alapján kiállított</a:t>
                      </a:r>
                      <a:r>
                        <a:rPr lang="hu-HU" sz="1200" baseline="0" dirty="0">
                          <a:effectLst/>
                          <a:latin typeface="Calibri" panose="020F0502020204030204" pitchFamily="34" charset="0"/>
                          <a:ea typeface="Times New Roman"/>
                          <a:cs typeface="Arial" panose="020B0604020202020204" pitchFamily="34" charset="0"/>
                        </a:rPr>
                        <a:t> képzési engedély legalább egy képzésre vonatkozóan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638" marR="606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Arial" panose="020B0604020202020204" pitchFamily="34" charset="0"/>
                        </a:rPr>
                        <a:t>Képzési engedély</a:t>
                      </a:r>
                    </a:p>
                  </a:txBody>
                  <a:tcPr marL="60638" marR="606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  <a:latin typeface="Calibri" panose="020F0502020204030204" pitchFamily="34" charset="0"/>
                          <a:ea typeface="Times New Roman"/>
                          <a:cs typeface="Arial" panose="020B0604020202020204" pitchFamily="34" charset="0"/>
                        </a:rPr>
                        <a:t>TSZ kötést követő 12.</a:t>
                      </a:r>
                      <a:r>
                        <a:rPr lang="hu-HU" sz="1200" baseline="0" dirty="0">
                          <a:effectLst/>
                          <a:latin typeface="Calibri" panose="020F0502020204030204" pitchFamily="34" charset="0"/>
                          <a:ea typeface="Times New Roman"/>
                          <a:cs typeface="Arial" panose="020B0604020202020204" pitchFamily="34" charset="0"/>
                        </a:rPr>
                        <a:t> hónap vége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638" marR="6063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8340-104E-44A5-9C85-203EB1238E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1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301006"/>
          </a:xfrm>
        </p:spPr>
        <p:txBody>
          <a:bodyPr/>
          <a:lstStyle/>
          <a:p>
            <a:pPr algn="l"/>
            <a:r>
              <a:rPr lang="hu-HU" sz="2400" dirty="0">
                <a:solidFill>
                  <a:schemeClr val="bg1"/>
                </a:solidFill>
              </a:rPr>
              <a:t>GINOP-6.1.5-17 / GINOP-6.1.6-17/ GINOP-6.1.8-17</a:t>
            </a:r>
            <a:br>
              <a:rPr lang="hu-HU" sz="2400" dirty="0">
                <a:solidFill>
                  <a:schemeClr val="bg1"/>
                </a:solidFill>
              </a:rPr>
            </a:br>
            <a:r>
              <a:rPr lang="hu-HU" sz="2400" dirty="0">
                <a:solidFill>
                  <a:schemeClr val="bg1"/>
                </a:solidFill>
              </a:rPr>
              <a:t>Módosítás a projektek megvalósítása során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sz="2800" b="1" dirty="0"/>
              <a:t>Főbb közös  szabályok:</a:t>
            </a:r>
          </a:p>
          <a:p>
            <a:pPr marL="0" indent="0">
              <a:buNone/>
            </a:pPr>
            <a:endParaRPr lang="hu-HU" sz="2800" b="1" dirty="0"/>
          </a:p>
          <a:p>
            <a:pPr lvl="0"/>
            <a:r>
              <a:rPr lang="hu-HU" sz="2800" dirty="0">
                <a:solidFill>
                  <a:prstClr val="black"/>
                </a:solidFill>
              </a:rPr>
              <a:t>Amennyiben a projekt megvalósítása során nem a projekt értékelésekor figyelembe vett árajánlatot adó képzőintézmény valósítja meg a képzést, továbbá az értékelési szempontokat érintő egyéb módosítás kezdeményezése esetében a támogatási okirat módosítása szükséges.</a:t>
            </a:r>
          </a:p>
          <a:p>
            <a:pPr lvl="0"/>
            <a:endParaRPr lang="hu-HU" sz="2800" dirty="0">
              <a:solidFill>
                <a:prstClr val="black"/>
              </a:solidFill>
            </a:endParaRPr>
          </a:p>
          <a:p>
            <a:pPr lvl="0"/>
            <a:r>
              <a:rPr lang="hu-HU" sz="2800" dirty="0">
                <a:solidFill>
                  <a:prstClr val="black"/>
                </a:solidFill>
              </a:rPr>
              <a:t>A támogatási okirat módosítása során az irányító hatóság megvizsgálja, hogy a változás a projekt támogathatóságát befolyásolja-e.</a:t>
            </a:r>
          </a:p>
          <a:p>
            <a:pPr lvl="0"/>
            <a:endParaRPr lang="hu-HU" sz="2800" dirty="0">
              <a:solidFill>
                <a:prstClr val="black"/>
              </a:solidFill>
            </a:endParaRPr>
          </a:p>
          <a:p>
            <a:pPr lvl="0"/>
            <a:r>
              <a:rPr lang="hu-HU" sz="2800" dirty="0">
                <a:solidFill>
                  <a:prstClr val="black"/>
                </a:solidFill>
              </a:rPr>
              <a:t>Amennyiben a projekt a módosítást követően a támogatási okiratban és felhívásban foglalt feltételek alapján már nem támogatható, az irányító hatóság a 272/2014. (XI.5) Kormányrendelet szerinti jogkövetkezményeket alkalmazhatja. </a:t>
            </a:r>
          </a:p>
          <a:p>
            <a:pPr lvl="0"/>
            <a:endParaRPr lang="hu-HU" sz="2800" dirty="0">
              <a:solidFill>
                <a:prstClr val="black"/>
              </a:solidFill>
            </a:endParaRPr>
          </a:p>
          <a:p>
            <a:pPr lvl="0"/>
            <a:r>
              <a:rPr lang="hu-HU" sz="2800" dirty="0">
                <a:solidFill>
                  <a:prstClr val="black"/>
                </a:solidFill>
              </a:rPr>
              <a:t>A támogatási kérelemben a felhívás 4.4.2. Tartalmai értékelés pontjában foglalt szempontrendszer pontjaihoz kapcsolódó vállalások teljesítése szerződéses kötelezettségnek minősül.</a:t>
            </a:r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8340-104E-44A5-9C85-203EB1238EB0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70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8340-104E-44A5-9C85-203EB1238E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34303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prstClr val="white"/>
                </a:solidFill>
              </a:rPr>
              <a:t>GINOP munkahelyi képzéseket támogató </a:t>
            </a:r>
            <a:r>
              <a:rPr lang="hu-HU" sz="2400" dirty="0" smtClean="0">
                <a:solidFill>
                  <a:prstClr val="white"/>
                </a:solidFill>
              </a:rPr>
              <a:t>pályázatok legfontosabb </a:t>
            </a:r>
            <a:r>
              <a:rPr lang="hu-HU" sz="2400" dirty="0">
                <a:solidFill>
                  <a:prstClr val="white"/>
                </a:solidFill>
              </a:rPr>
              <a:t>szakmai </a:t>
            </a:r>
            <a:r>
              <a:rPr lang="hu-HU" sz="2400" dirty="0" smtClean="0">
                <a:solidFill>
                  <a:prstClr val="white"/>
                </a:solidFill>
              </a:rPr>
              <a:t>elvárásai</a:t>
            </a:r>
            <a:endParaRPr lang="hu-HU" sz="2400" dirty="0"/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u-HU" sz="1600" b="1" dirty="0"/>
              <a:t>Valós igényeken alapuló</a:t>
            </a:r>
            <a:r>
              <a:rPr lang="hu-HU" sz="1600" dirty="0"/>
              <a:t>, versenyképesség növelését támogató  </a:t>
            </a:r>
            <a:r>
              <a:rPr lang="hu-HU" sz="1600" b="1" dirty="0"/>
              <a:t>képzések támogatása, </a:t>
            </a:r>
            <a:r>
              <a:rPr lang="hu-HU" sz="1600" dirty="0"/>
              <a:t>amelyek mikro- és kisvállalkozások esetében arányban állnak a működési eredményekkel  - személyi jellegű ráfordításhoz igazodó támogatási mérték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hu-HU" sz="1600" b="1" dirty="0"/>
              <a:t>Alacsony iskolai végzettségűek képzésbe vonásának ösztönzése</a:t>
            </a:r>
            <a:r>
              <a:rPr lang="hu-HU" sz="1600" dirty="0"/>
              <a:t> –  bevonási bérküszöb alkalmazása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hu-HU" sz="1600" b="1" dirty="0"/>
              <a:t>Új szakmai képzések</a:t>
            </a:r>
            <a:r>
              <a:rPr lang="hu-HU" sz="1600" dirty="0"/>
              <a:t> </a:t>
            </a:r>
            <a:r>
              <a:rPr lang="hu-HU" sz="1600" b="1" dirty="0"/>
              <a:t>megvalósításának támogatása </a:t>
            </a:r>
            <a:r>
              <a:rPr lang="hu-HU" sz="1600" dirty="0"/>
              <a:t>(megvalósítást megelőző engedélyezés lehetősége) – engedélynek a képzés megkezdését megelőzően kell rendelkezésre állnia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hu-HU" sz="1600" b="1" dirty="0"/>
              <a:t>Vállalati képzési potenciál erősítése</a:t>
            </a:r>
            <a:r>
              <a:rPr lang="hu-HU" sz="1600" dirty="0"/>
              <a:t> – beszállítók, kapcsolt  és partner- vállalkozások, egyéb vállalkozások, munkaerő-tartalékból munkaerőhiány betöltése  (GINOP-6.1.8-17)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hu-HU" sz="1600" b="1" dirty="0"/>
              <a:t>Referenciával, stabil működéssel  rendelkező képzők előnyben részesítése</a:t>
            </a:r>
            <a:r>
              <a:rPr lang="hu-HU" sz="1600" dirty="0"/>
              <a:t> – kötelező tartalmi elvárás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hu-HU" sz="1600" b="1" dirty="0"/>
              <a:t>Képzési költségkorlátok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hu-HU" sz="1600" dirty="0"/>
              <a:t>Tényleges megvalósítás </a:t>
            </a:r>
            <a:r>
              <a:rPr lang="hu-HU" sz="1600" b="1" dirty="0"/>
              <a:t>ellenőrizhetőség</a:t>
            </a:r>
            <a:r>
              <a:rPr lang="hu-HU" sz="1600" dirty="0"/>
              <a:t>ének erősítése –  elektronikus rögzítési elvárások</a:t>
            </a:r>
          </a:p>
        </p:txBody>
      </p:sp>
    </p:spTree>
    <p:extLst>
      <p:ext uri="{BB962C8B-B14F-4D97-AF65-F5344CB8AC3E}">
        <p14:creationId xmlns:p14="http://schemas.microsoft.com/office/powerpoint/2010/main" val="274004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8340-104E-44A5-9C85-203EB1238EB0}" type="slidenum">
              <a:rPr lang="hu-HU" smtClean="0"/>
              <a:t>20</a:t>
            </a:fld>
            <a:endParaRPr lang="hu-HU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700" dirty="0">
                <a:solidFill>
                  <a:schemeClr val="bg1"/>
                </a:solidFill>
              </a:rPr>
              <a:t>A GINOP </a:t>
            </a:r>
            <a:br>
              <a:rPr lang="hu-HU" sz="2700" dirty="0">
                <a:solidFill>
                  <a:schemeClr val="bg1"/>
                </a:solidFill>
              </a:rPr>
            </a:br>
            <a:r>
              <a:rPr lang="hu-HU" sz="2700" dirty="0">
                <a:solidFill>
                  <a:schemeClr val="bg1"/>
                </a:solidFill>
              </a:rPr>
              <a:t>munkahelyi képzéseket támogató felhívásai</a:t>
            </a:r>
            <a:br>
              <a:rPr lang="hu-HU" sz="2700" dirty="0">
                <a:solidFill>
                  <a:schemeClr val="bg1"/>
                </a:solidFill>
              </a:rPr>
            </a:br>
            <a:r>
              <a:rPr lang="hu-HU" sz="2700" dirty="0">
                <a:solidFill>
                  <a:schemeClr val="bg1"/>
                </a:solidFill>
              </a:rPr>
              <a:t>ELŐREHALADÁSOK </a:t>
            </a:r>
            <a:r>
              <a:rPr lang="hu-HU" sz="1800" dirty="0">
                <a:solidFill>
                  <a:schemeClr val="bg1"/>
                </a:solidFill>
              </a:rPr>
              <a:t>(2018.május 4.)</a:t>
            </a:r>
            <a:r>
              <a:rPr lang="hu-HU" sz="2400" dirty="0">
                <a:solidFill>
                  <a:schemeClr val="bg1"/>
                </a:solidFill>
              </a:rPr>
              <a:t/>
            </a:r>
            <a:br>
              <a:rPr lang="hu-HU" sz="2400" dirty="0">
                <a:solidFill>
                  <a:schemeClr val="bg1"/>
                </a:solidFill>
              </a:rPr>
            </a:br>
            <a:endParaRPr lang="hu-HU" sz="2400" dirty="0">
              <a:solidFill>
                <a:schemeClr val="bg1"/>
              </a:solidFill>
            </a:endParaRPr>
          </a:p>
        </p:txBody>
      </p:sp>
      <p:graphicFrame>
        <p:nvGraphicFramePr>
          <p:cNvPr id="6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468062"/>
              </p:ext>
            </p:extLst>
          </p:nvPr>
        </p:nvGraphicFramePr>
        <p:xfrm>
          <a:off x="457200" y="1600200"/>
          <a:ext cx="8352929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4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78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04056">
                <a:tc gridSpan="2"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  <a:p>
                      <a:pPr algn="ctr"/>
                      <a:r>
                        <a:rPr lang="hu-HU" sz="1600" dirty="0"/>
                        <a:t>Felhívás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Aktuális  keret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Beadott támogatási kérelem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Megítélt támogatás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Szerződés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Kifizetés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5367">
                <a:tc>
                  <a:txBody>
                    <a:bodyPr/>
                    <a:lstStyle/>
                    <a:p>
                      <a:endParaRPr lang="hu-HU" sz="1600" dirty="0"/>
                    </a:p>
                    <a:p>
                      <a:r>
                        <a:rPr lang="hu-HU" sz="1600" dirty="0"/>
                        <a:t>GINOP-6.1.5-17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1500" b="1" dirty="0"/>
                        <a:t>Munkahelyi képzések támogatása nagyvállalatok munkavállalói számára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  <a:p>
                      <a:pPr algn="ctr"/>
                      <a:r>
                        <a:rPr lang="hu-HU" sz="1600" dirty="0"/>
                        <a:t>18,52</a:t>
                      </a:r>
                      <a:r>
                        <a:rPr lang="hu-HU" sz="1600" baseline="0" dirty="0"/>
                        <a:t> </a:t>
                      </a:r>
                    </a:p>
                    <a:p>
                      <a:pPr algn="ctr"/>
                      <a:r>
                        <a:rPr lang="hu-HU" sz="1600" baseline="0" dirty="0"/>
                        <a:t>Mrd Ft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  <a:p>
                      <a:pPr algn="ctr"/>
                      <a:r>
                        <a:rPr lang="hu-HU" sz="1600" dirty="0" smtClean="0"/>
                        <a:t>145 </a:t>
                      </a:r>
                      <a:r>
                        <a:rPr lang="hu-HU" sz="1600" dirty="0"/>
                        <a:t>db / </a:t>
                      </a:r>
                    </a:p>
                    <a:p>
                      <a:pPr algn="ctr"/>
                      <a:r>
                        <a:rPr lang="hu-H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5 899 929 495</a:t>
                      </a:r>
                      <a:r>
                        <a:rPr lang="hu-H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  <a:p>
                      <a:pPr algn="ctr"/>
                      <a:endParaRPr lang="hu-HU" sz="1600" dirty="0"/>
                    </a:p>
                    <a:p>
                      <a:pPr algn="ctr"/>
                      <a:r>
                        <a:rPr lang="hu-HU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  <a:p>
                      <a:pPr algn="ctr"/>
                      <a:endParaRPr lang="hu-HU" sz="1600" dirty="0"/>
                    </a:p>
                    <a:p>
                      <a:pPr algn="ctr"/>
                      <a:r>
                        <a:rPr lang="hu-HU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  <a:p>
                      <a:pPr algn="ctr"/>
                      <a:endParaRPr lang="hu-HU" sz="1600" dirty="0"/>
                    </a:p>
                    <a:p>
                      <a:pPr algn="ctr"/>
                      <a:r>
                        <a:rPr lang="hu-HU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endParaRPr lang="hu-HU" sz="1600" dirty="0"/>
                    </a:p>
                    <a:p>
                      <a:r>
                        <a:rPr lang="hu-HU" sz="1600" dirty="0"/>
                        <a:t>GINOP-6.1.6-17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1500" b="1" dirty="0"/>
                        <a:t>Munkahelyi képzések támogatása mikro-, kis-és középvállalatok munkavállalói számára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  <a:p>
                      <a:pPr algn="ctr"/>
                      <a:r>
                        <a:rPr lang="hu-HU" sz="1600" dirty="0"/>
                        <a:t>13,04 </a:t>
                      </a:r>
                    </a:p>
                    <a:p>
                      <a:pPr algn="ctr"/>
                      <a:r>
                        <a:rPr lang="hu-HU" sz="1600" dirty="0"/>
                        <a:t>Mrd 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  <a:p>
                      <a:pPr algn="ctr"/>
                      <a:r>
                        <a:rPr lang="hu-HU" sz="1600" dirty="0" smtClean="0"/>
                        <a:t>900 </a:t>
                      </a:r>
                      <a:r>
                        <a:rPr lang="hu-HU" sz="1600" dirty="0" smtClean="0"/>
                        <a:t>db / </a:t>
                      </a:r>
                      <a:r>
                        <a:rPr lang="hu-HU" sz="1600" dirty="0" smtClean="0"/>
                        <a:t/>
                      </a:r>
                      <a:br>
                        <a:rPr lang="hu-HU" sz="1600" dirty="0" smtClean="0"/>
                      </a:br>
                      <a:r>
                        <a:rPr lang="hu-H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hu-H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575 145 213 </a:t>
                      </a: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  <a:p>
                      <a:pPr algn="ctr"/>
                      <a:endParaRPr lang="hu-HU" sz="1600" dirty="0"/>
                    </a:p>
                    <a:p>
                      <a:pPr algn="ctr"/>
                      <a:r>
                        <a:rPr lang="hu-HU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  <a:p>
                      <a:pPr algn="ctr"/>
                      <a:endParaRPr lang="hu-HU" sz="1600" dirty="0"/>
                    </a:p>
                    <a:p>
                      <a:pPr algn="ctr"/>
                      <a:r>
                        <a:rPr lang="hu-HU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  <a:p>
                      <a:pPr algn="ctr"/>
                      <a:endParaRPr lang="hu-HU" sz="1600" dirty="0"/>
                    </a:p>
                    <a:p>
                      <a:pPr algn="ctr"/>
                      <a:r>
                        <a:rPr lang="hu-HU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3352">
                <a:tc>
                  <a:txBody>
                    <a:bodyPr/>
                    <a:lstStyle/>
                    <a:p>
                      <a:endParaRPr lang="hu-HU" sz="1600" dirty="0"/>
                    </a:p>
                    <a:p>
                      <a:r>
                        <a:rPr lang="hu-HU" sz="1600" dirty="0"/>
                        <a:t>GINOP-6.1.8-17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hu-HU" sz="1500" dirty="0"/>
                    </a:p>
                    <a:p>
                      <a:pPr algn="l"/>
                      <a:r>
                        <a:rPr lang="hu-HU" sz="1500" b="1" dirty="0"/>
                        <a:t>Vállalati Képző Központok rendszerének kialakítása és működtetése</a:t>
                      </a:r>
                      <a:r>
                        <a:rPr lang="hu-HU" sz="15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  <a:p>
                      <a:pPr algn="ctr"/>
                      <a:r>
                        <a:rPr lang="hu-HU" sz="1600" dirty="0"/>
                        <a:t>9 </a:t>
                      </a:r>
                    </a:p>
                    <a:p>
                      <a:pPr algn="ctr"/>
                      <a:r>
                        <a:rPr lang="hu-HU" sz="1600" dirty="0"/>
                        <a:t>Mrd 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  <a:p>
                      <a:pPr algn="ctr"/>
                      <a:endParaRPr lang="hu-HU" sz="1600" dirty="0"/>
                    </a:p>
                    <a:p>
                      <a:pPr algn="ctr"/>
                      <a:r>
                        <a:rPr lang="hu-HU" sz="1600" dirty="0" smtClean="0"/>
                        <a:t>………………… db / </a:t>
                      </a:r>
                    </a:p>
                    <a:p>
                      <a:pPr algn="ctr"/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……………………Ft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  <a:p>
                      <a:pPr algn="ctr"/>
                      <a:endParaRPr lang="hu-HU" sz="1600" dirty="0"/>
                    </a:p>
                    <a:p>
                      <a:pPr algn="ctr"/>
                      <a:r>
                        <a:rPr lang="hu-HU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  <a:p>
                      <a:pPr algn="ctr"/>
                      <a:endParaRPr lang="hu-HU" sz="1600" dirty="0"/>
                    </a:p>
                    <a:p>
                      <a:pPr algn="ctr"/>
                      <a:r>
                        <a:rPr lang="hu-HU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  <a:p>
                      <a:pPr algn="ctr"/>
                      <a:endParaRPr lang="hu-HU" sz="1600" dirty="0"/>
                    </a:p>
                    <a:p>
                      <a:pPr algn="ctr"/>
                      <a:r>
                        <a:rPr lang="hu-HU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56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hu-HU" sz="2400" dirty="0" smtClean="0">
                <a:solidFill>
                  <a:prstClr val="white"/>
                </a:solidFill>
              </a:rPr>
              <a:t>Gyakran ismételt </a:t>
            </a:r>
            <a:r>
              <a:rPr lang="hu-HU" sz="2400" dirty="0">
                <a:solidFill>
                  <a:prstClr val="white"/>
                </a:solidFill>
              </a:rPr>
              <a:t>kérdések (GYIK)</a:t>
            </a:r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8340-104E-44A5-9C85-203EB1238EB0}" type="slidenum">
              <a:rPr lang="hu-HU" smtClean="0"/>
              <a:t>21</a:t>
            </a:fld>
            <a:endParaRPr lang="hu-HU"/>
          </a:p>
        </p:txBody>
      </p:sp>
      <p:pic>
        <p:nvPicPr>
          <p:cNvPr id="1026" name="Picture 2" descr="https://kodu.hu/kurzus/pluginfile.php/357/course/overviewfiles/gyi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28" y="2320770"/>
            <a:ext cx="5302344" cy="334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08520" y="-99392"/>
            <a:ext cx="9361040" cy="1143000"/>
          </a:xfrm>
        </p:spPr>
        <p:txBody>
          <a:bodyPr>
            <a:normAutofit/>
          </a:bodyPr>
          <a:lstStyle/>
          <a:p>
            <a:pPr algn="l"/>
            <a:r>
              <a:rPr lang="hu-HU" sz="2400" dirty="0">
                <a:solidFill>
                  <a:schemeClr val="bg1"/>
                </a:solidFill>
              </a:rPr>
              <a:t>Eddig felmerült leggyakoribb </a:t>
            </a:r>
            <a:r>
              <a:rPr lang="hu-HU" sz="2400" dirty="0" smtClean="0">
                <a:solidFill>
                  <a:schemeClr val="bg1"/>
                </a:solidFill>
              </a:rPr>
              <a:t>kérdések  </a:t>
            </a:r>
            <a:r>
              <a:rPr lang="hu-HU" sz="2400" dirty="0">
                <a:solidFill>
                  <a:schemeClr val="bg1"/>
                </a:solidFill>
              </a:rPr>
              <a:t>- GINOP-6.1.5-17 / GINOP-6.1.6-17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8340-104E-44A5-9C85-203EB1238EB0}" type="slidenum">
              <a:rPr lang="hu-HU" smtClean="0"/>
              <a:t>22</a:t>
            </a:fld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sz="1600" b="1" u="sng" dirty="0"/>
          </a:p>
          <a:p>
            <a:pPr marL="0" indent="0">
              <a:buNone/>
            </a:pPr>
            <a:r>
              <a:rPr lang="hu-HU" sz="1600" b="1" u="sng" dirty="0"/>
              <a:t>Képzésbe vonható munkavállalók /személyek</a:t>
            </a:r>
          </a:p>
          <a:p>
            <a:pPr marL="0" indent="0">
              <a:buNone/>
            </a:pPr>
            <a:endParaRPr lang="hu-HU" sz="1600" u="sng" dirty="0"/>
          </a:p>
          <a:p>
            <a:r>
              <a:rPr lang="hu-HU" sz="1500" dirty="0"/>
              <a:t>A képzésbe vont munkavállaló bruttó bére nem haladja meg a támogatási kérelem benyújtását megelőző hat hónap átlagában a </a:t>
            </a:r>
            <a:r>
              <a:rPr lang="hu-HU" sz="1500" b="1" dirty="0"/>
              <a:t>405 459 </a:t>
            </a:r>
            <a:r>
              <a:rPr lang="hu-HU" sz="1500" dirty="0"/>
              <a:t>Ft-ot (GINOP-6.1.5-17 és GINOP-6.1.8-17: a képzésbe vont saját munkavállalók </a:t>
            </a:r>
            <a:r>
              <a:rPr lang="hu-HU" sz="1500" b="1" dirty="0"/>
              <a:t>10%</a:t>
            </a:r>
            <a:r>
              <a:rPr lang="hu-HU" sz="1500" dirty="0"/>
              <a:t>-ának mértékéig olyan munkavállalók is bevonhatóak a támogatott képzésekbe, akik bruttó bére nem haladja meg a </a:t>
            </a:r>
            <a:r>
              <a:rPr lang="hu-HU" sz="1500" b="1" dirty="0"/>
              <a:t>600.000</a:t>
            </a:r>
            <a:r>
              <a:rPr lang="hu-HU" sz="1500" dirty="0"/>
              <a:t> Ft-ot)</a:t>
            </a:r>
          </a:p>
          <a:p>
            <a:endParaRPr lang="hu-HU" sz="1500" dirty="0"/>
          </a:p>
          <a:p>
            <a:r>
              <a:rPr lang="hu-HU" sz="1500" b="1" u="sng" dirty="0" smtClean="0"/>
              <a:t>Bruttó </a:t>
            </a:r>
            <a:r>
              <a:rPr lang="hu-HU" sz="1500" b="1" u="sng" dirty="0"/>
              <a:t>bér:</a:t>
            </a:r>
            <a:r>
              <a:rPr lang="hu-HU" sz="1500" b="1" dirty="0"/>
              <a:t>  </a:t>
            </a:r>
            <a:r>
              <a:rPr lang="hu-HU" sz="1500" dirty="0"/>
              <a:t>a KSH Útmutató a munkaügyi-statisztikai  adatszolgáltatáshoz c. tájékozatójában a kereset részeiként leírt alapbér/törzsbér, bérpótlékok, a kiegészítő fizetés,  a prémium, a jutalom és az egyéb bér (pl.13. havi bér) tartoznak bele, azaz a  statisztikai szempontból a keresetbe tartozó elemek, így  nem képezi a részét a </a:t>
            </a:r>
            <a:r>
              <a:rPr lang="hu-HU" sz="1500" dirty="0" err="1"/>
              <a:t>cafeteria</a:t>
            </a:r>
            <a:r>
              <a:rPr lang="hu-HU" sz="1500" dirty="0"/>
              <a:t> és az egyéb béren kívüli juttatások</a:t>
            </a:r>
            <a:r>
              <a:rPr lang="hu-HU" sz="1500" dirty="0" smtClean="0"/>
              <a:t>.</a:t>
            </a:r>
          </a:p>
          <a:p>
            <a:endParaRPr lang="hu-HU" sz="1500" dirty="0"/>
          </a:p>
          <a:p>
            <a:r>
              <a:rPr lang="hu-HU" sz="1500" b="1" dirty="0"/>
              <a:t>Fontos ! : Részmunkaidős foglalkoztatottak képzésbe vonása megengedett</a:t>
            </a:r>
            <a:r>
              <a:rPr lang="hu-HU" sz="1500" dirty="0"/>
              <a:t>.</a:t>
            </a:r>
          </a:p>
          <a:p>
            <a:endParaRPr lang="hu-HU" sz="1500" dirty="0"/>
          </a:p>
          <a:p>
            <a:r>
              <a:rPr lang="hu-HU" sz="1500" b="1" dirty="0" smtClean="0"/>
              <a:t>A </a:t>
            </a:r>
            <a:r>
              <a:rPr lang="hu-HU" sz="1500" b="1" dirty="0"/>
              <a:t>képzésbe vont, de közben távozó munkatárs pótlása a projekt végrehajtása során biztosítható.  A sikeres képzést követően távozó munkatárs beleszámítható a kötelező vállalás számértékébe és indikátorba.</a:t>
            </a:r>
          </a:p>
          <a:p>
            <a:endParaRPr lang="hu-HU" sz="1600" dirty="0"/>
          </a:p>
          <a:p>
            <a:pPr marL="0" indent="0">
              <a:buNone/>
            </a:pPr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891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/>
          <a:lstStyle/>
          <a:p>
            <a:pPr algn="l"/>
            <a:r>
              <a:rPr lang="hu-HU" sz="2400" dirty="0">
                <a:solidFill>
                  <a:schemeClr val="bg1"/>
                </a:solidFill>
              </a:rPr>
              <a:t>Eddig felmerült leggyakoribb </a:t>
            </a:r>
            <a:r>
              <a:rPr lang="hu-HU" sz="2400" dirty="0" smtClean="0">
                <a:solidFill>
                  <a:schemeClr val="bg1"/>
                </a:solidFill>
              </a:rPr>
              <a:t>kérdések GINOP-6.1.5-17 </a:t>
            </a:r>
            <a:r>
              <a:rPr lang="hu-HU" sz="2400" dirty="0">
                <a:solidFill>
                  <a:schemeClr val="bg1"/>
                </a:solidFill>
              </a:rPr>
              <a:t>/ GINOP-6.1.6-17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8340-104E-44A5-9C85-203EB1238EB0}" type="slidenum">
              <a:rPr lang="hu-HU" smtClean="0"/>
              <a:t>23</a:t>
            </a:fld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hu-HU" sz="1500" b="1" u="sng" dirty="0">
                <a:solidFill>
                  <a:prstClr val="black"/>
                </a:solidFill>
              </a:rPr>
              <a:t>Külső, a bevonás pillanatában nem foglalkoztatott személyek</a:t>
            </a:r>
          </a:p>
          <a:p>
            <a:pPr marL="0" lvl="0" indent="0">
              <a:buNone/>
            </a:pPr>
            <a:endParaRPr lang="hu-HU" sz="1400" u="sng" dirty="0">
              <a:solidFill>
                <a:prstClr val="black"/>
              </a:solidFill>
            </a:endParaRPr>
          </a:p>
          <a:p>
            <a:pPr lvl="0" algn="just"/>
            <a:r>
              <a:rPr lang="hu-HU" sz="1400" dirty="0">
                <a:solidFill>
                  <a:prstClr val="black"/>
                </a:solidFill>
              </a:rPr>
              <a:t>Az inaktív személyek közül a munkaképes korú, 16-64 év közötti személyek vonhatók be, köztük a foglalkoztatóval nem rendelkező </a:t>
            </a:r>
            <a:r>
              <a:rPr lang="hu-HU" sz="1400" dirty="0" err="1">
                <a:solidFill>
                  <a:prstClr val="black"/>
                </a:solidFill>
              </a:rPr>
              <a:t>GYES-en</a:t>
            </a:r>
            <a:r>
              <a:rPr lang="hu-HU" sz="1400" dirty="0">
                <a:solidFill>
                  <a:prstClr val="black"/>
                </a:solidFill>
              </a:rPr>
              <a:t>, </a:t>
            </a:r>
            <a:r>
              <a:rPr lang="hu-HU" sz="1400" dirty="0" err="1">
                <a:solidFill>
                  <a:prstClr val="black"/>
                </a:solidFill>
              </a:rPr>
              <a:t>GYED-en</a:t>
            </a:r>
            <a:r>
              <a:rPr lang="hu-HU" sz="1400" dirty="0">
                <a:solidFill>
                  <a:prstClr val="black"/>
                </a:solidFill>
              </a:rPr>
              <a:t>, </a:t>
            </a:r>
            <a:r>
              <a:rPr lang="hu-HU" sz="1400" dirty="0" err="1">
                <a:solidFill>
                  <a:prstClr val="black"/>
                </a:solidFill>
              </a:rPr>
              <a:t>GYET-en</a:t>
            </a:r>
            <a:r>
              <a:rPr lang="hu-HU" sz="1400" dirty="0">
                <a:solidFill>
                  <a:prstClr val="black"/>
                </a:solidFill>
              </a:rPr>
              <a:t>  lévők, az  eltartotti, háztartásbeli státuszban lévők, köztük a nem tanuló, nem dolgozó fiatalok tartoznak,  vagy olyan </a:t>
            </a:r>
            <a:r>
              <a:rPr lang="hu-HU" sz="1400" dirty="0" err="1">
                <a:solidFill>
                  <a:prstClr val="black"/>
                </a:solidFill>
              </a:rPr>
              <a:t>pénzbeni</a:t>
            </a:r>
            <a:r>
              <a:rPr lang="hu-HU" sz="1400" dirty="0">
                <a:solidFill>
                  <a:prstClr val="black"/>
                </a:solidFill>
              </a:rPr>
              <a:t> ellátásban részesülő személyek, akik teljes vagy részmunkaidős  munkavégzésének nincs elvi  jogszabályi akadálya (pl. a korhatár előtti ellátásban, szolgálati járandóságban részesülők, a rokkantsági  vagy rehabilitációs ellátásban részesülők ). </a:t>
            </a:r>
          </a:p>
          <a:p>
            <a:pPr lvl="0" algn="just"/>
            <a:endParaRPr lang="hu-HU" sz="1400" dirty="0">
              <a:solidFill>
                <a:prstClr val="black"/>
              </a:solidFill>
            </a:endParaRPr>
          </a:p>
          <a:p>
            <a:pPr lvl="0" algn="just"/>
            <a:r>
              <a:rPr lang="hu-HU" sz="1400" dirty="0">
                <a:solidFill>
                  <a:prstClr val="black"/>
                </a:solidFill>
              </a:rPr>
              <a:t>Szülési szabadságról, tartós táppénzről visszatérő  munkatárs nem minősül külső inaktív célcsoporttagnak, a saját dolgozók között vonható be a képzésbe.</a:t>
            </a:r>
          </a:p>
          <a:p>
            <a:pPr lvl="0" algn="just"/>
            <a:endParaRPr lang="hu-HU" sz="1400" dirty="0">
              <a:solidFill>
                <a:prstClr val="black"/>
              </a:solidFill>
            </a:endParaRPr>
          </a:p>
          <a:p>
            <a:pPr lvl="0" algn="just"/>
            <a:r>
              <a:rPr lang="hu-HU" sz="1400" dirty="0">
                <a:solidFill>
                  <a:prstClr val="black"/>
                </a:solidFill>
              </a:rPr>
              <a:t>Toborzás: módszerre vonatkozóan nincs előírás, több lehetőség (pl. Kormányhivatal megkereséses – célszerű a konkrét képzéssel; hirdetések, saját szervezésű toborzási kampányok stb.).</a:t>
            </a:r>
          </a:p>
          <a:p>
            <a:pPr lvl="0"/>
            <a:endParaRPr lang="hu-HU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hu-HU" sz="1500" b="1" u="sng" dirty="0">
                <a:solidFill>
                  <a:prstClr val="black"/>
                </a:solidFill>
              </a:rPr>
              <a:t>Munkaerő kölcsönzési rendszerben foglalkoztatottak képzésbe vonása</a:t>
            </a:r>
          </a:p>
          <a:p>
            <a:pPr lvl="0"/>
            <a:endParaRPr lang="hu-HU" sz="1500" u="sng" dirty="0">
              <a:solidFill>
                <a:prstClr val="black"/>
              </a:solidFill>
            </a:endParaRPr>
          </a:p>
          <a:p>
            <a:pPr lvl="0"/>
            <a:r>
              <a:rPr lang="hu-HU" sz="1400" b="1" dirty="0"/>
              <a:t>Feltétel:</a:t>
            </a:r>
            <a:r>
              <a:rPr lang="hu-HU" sz="1400" dirty="0"/>
              <a:t> a támogatást igénylőnek a képzést követően, </a:t>
            </a:r>
            <a:r>
              <a:rPr lang="hu-HU" sz="1400" b="1" dirty="0"/>
              <a:t>a képzést sikeresen elvégző kölcsönzött munkavállalókkal legalább egy évre szóló foglalkoztatási jogviszonyt kell létesítenie</a:t>
            </a:r>
          </a:p>
        </p:txBody>
      </p:sp>
    </p:spTree>
    <p:extLst>
      <p:ext uri="{BB962C8B-B14F-4D97-AF65-F5344CB8AC3E}">
        <p14:creationId xmlns:p14="http://schemas.microsoft.com/office/powerpoint/2010/main" val="2273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8340-104E-44A5-9C85-203EB1238EB0}" type="slidenum">
              <a:rPr lang="hu-HU" smtClean="0"/>
              <a:t>24</a:t>
            </a:fld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1600" b="1" u="sng" dirty="0"/>
              <a:t>Képzésbe vonási időpontja:</a:t>
            </a:r>
          </a:p>
          <a:p>
            <a:pPr marL="0" indent="0">
              <a:buNone/>
            </a:pPr>
            <a:endParaRPr lang="hu-HU" sz="1600" b="1" u="sng" dirty="0"/>
          </a:p>
          <a:p>
            <a:r>
              <a:rPr lang="hu-HU" sz="1500" dirty="0"/>
              <a:t>A képzésbe vonás időpontjának a felnőttképzési szerződés megkötésének időpontja számít a bevonás időpontjának (a képzésben való részvétel feltétele felnőttképzési szerződés kötése)</a:t>
            </a:r>
          </a:p>
          <a:p>
            <a:pPr marL="0" indent="0">
              <a:buNone/>
            </a:pPr>
            <a:endParaRPr lang="hu-HU" sz="1500" u="sng" dirty="0"/>
          </a:p>
          <a:p>
            <a:pPr marL="0" indent="0">
              <a:buNone/>
            </a:pPr>
            <a:r>
              <a:rPr lang="hu-HU" sz="1500" b="1" u="sng" dirty="0"/>
              <a:t>Területi korlátozás </a:t>
            </a:r>
            <a:r>
              <a:rPr lang="hu-HU" sz="1500" dirty="0"/>
              <a:t>(Képzésbe vonható munkavállalók/projektmenedzser; megvalósítási helyszín)</a:t>
            </a:r>
          </a:p>
          <a:p>
            <a:pPr marL="0" indent="0">
              <a:buNone/>
            </a:pPr>
            <a:endParaRPr lang="hu-HU" sz="1500" dirty="0"/>
          </a:p>
          <a:p>
            <a:pPr>
              <a:spcAft>
                <a:spcPts val="600"/>
              </a:spcAft>
            </a:pPr>
            <a:r>
              <a:rPr lang="hu-HU" sz="1400" u="sng" dirty="0"/>
              <a:t>munkavállaló </a:t>
            </a:r>
            <a:r>
              <a:rPr lang="hu-HU" sz="1400" dirty="0"/>
              <a:t>(projektmenedzser/szakmai megvalósító): munkaszerződésben rögzített munkavégzési helyszíne:  a támogatást igénylő kevésbé fejlett (Észak-magyarországi, Észak-alföldi, Dél-alföldi, Közép-dunántúli, Nyugat-dunántúli, Dél-dunántúli) régiók valamelyikében található székhelye vagy telephelye.</a:t>
            </a:r>
          </a:p>
          <a:p>
            <a:pPr>
              <a:spcAft>
                <a:spcPts val="600"/>
              </a:spcAft>
            </a:pPr>
            <a:r>
              <a:rPr lang="hu-HU" sz="1400" u="sng" dirty="0"/>
              <a:t>külső személy </a:t>
            </a:r>
            <a:r>
              <a:rPr lang="hu-HU" sz="1400" dirty="0"/>
              <a:t>(álláskereső, közfoglalkoztatott vagy inaktív személy): lakcímkártyával igazolt, bejelentett tartózkodási hellyel rendelkezik a kevésbé fejlett (Észak-magyarországi, Észak-alföldi, Dél-alföldi, Közép-dunántúli, Nyugat-dunántúli, Dél-dunántúli) régiók valamelyikében.</a:t>
            </a:r>
          </a:p>
          <a:p>
            <a:r>
              <a:rPr lang="hu-HU" sz="1400" dirty="0"/>
              <a:t>A </a:t>
            </a:r>
            <a:r>
              <a:rPr lang="hu-HU" sz="1400" u="sng" dirty="0"/>
              <a:t>fejlesztés megvalósulásának helyszíne</a:t>
            </a:r>
            <a:r>
              <a:rPr lang="hu-HU" sz="1400" dirty="0"/>
              <a:t> a támogatást igénylő bejegyzett magyarországi székhelye, telephelye vagy fióktelepe lehet.</a:t>
            </a:r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500" u="sng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/>
          <a:lstStyle/>
          <a:p>
            <a:pPr algn="l"/>
            <a:r>
              <a:rPr lang="hu-HU" sz="2400" dirty="0">
                <a:solidFill>
                  <a:schemeClr val="bg1"/>
                </a:solidFill>
              </a:rPr>
              <a:t>Eddig felmerült leggyakoribb </a:t>
            </a:r>
            <a:r>
              <a:rPr lang="hu-HU" sz="2400" dirty="0" smtClean="0">
                <a:solidFill>
                  <a:schemeClr val="bg1"/>
                </a:solidFill>
              </a:rPr>
              <a:t>kérdések GINOP-6.1.5-17 </a:t>
            </a:r>
            <a:r>
              <a:rPr lang="hu-HU" sz="2400" dirty="0">
                <a:solidFill>
                  <a:schemeClr val="bg1"/>
                </a:solidFill>
              </a:rPr>
              <a:t>/ GINOP-6.1.6-17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8340-104E-44A5-9C85-203EB1238EB0}" type="slidenum">
              <a:rPr lang="hu-HU" smtClean="0"/>
              <a:t>25</a:t>
            </a:fld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57200" y="1667941"/>
            <a:ext cx="8229600" cy="47133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sz="1800" b="1" u="sng" dirty="0"/>
              <a:t>Tanulószerződés/együttműködési megállapodás</a:t>
            </a:r>
          </a:p>
          <a:p>
            <a:pPr marL="0" indent="0">
              <a:buNone/>
            </a:pPr>
            <a:endParaRPr lang="hu-HU" sz="1800" u="sng" dirty="0"/>
          </a:p>
          <a:p>
            <a:r>
              <a:rPr lang="hu-HU" sz="1800" dirty="0"/>
              <a:t>Cél ösztönözni a tanulószerződések számának további növelését;</a:t>
            </a:r>
          </a:p>
          <a:p>
            <a:r>
              <a:rPr lang="hu-HU" sz="1800" dirty="0"/>
              <a:t>A jövőre irányuló vállalás esetén a tanulószerződés/ együttműködési megállapodás megléte szükséges, nem elegendő a kamarai nyilvántartásba vétel;</a:t>
            </a:r>
          </a:p>
          <a:p>
            <a:r>
              <a:rPr lang="hu-HU" sz="1800" dirty="0"/>
              <a:t>A tanulók gyakorlati idejére vonatkozóan nincs előírás a felhívásban;</a:t>
            </a:r>
          </a:p>
          <a:p>
            <a:r>
              <a:rPr lang="hu-HU" sz="1800" dirty="0"/>
              <a:t>Csak a Szakképzésről szóló tv. alapján kötött tanulószerződés fogadható el, felsőfokú  szakképzésben hallgatói szakmai gyakorlatra irányuló megállapodás nem. </a:t>
            </a:r>
          </a:p>
          <a:p>
            <a:endParaRPr lang="hu-HU" sz="1800" dirty="0"/>
          </a:p>
          <a:p>
            <a:pPr marL="0" indent="0">
              <a:buNone/>
            </a:pPr>
            <a:r>
              <a:rPr lang="hu-HU" sz="1800" b="1" u="sng" dirty="0"/>
              <a:t>Projektek megkezdése/elszámolhatóság</a:t>
            </a:r>
          </a:p>
          <a:p>
            <a:pPr marL="0" indent="0">
              <a:buNone/>
            </a:pPr>
            <a:endParaRPr lang="hu-HU" sz="1800" u="sng" dirty="0"/>
          </a:p>
          <a:p>
            <a:r>
              <a:rPr lang="hu-HU" sz="1800" dirty="0" smtClean="0"/>
              <a:t>Benyújtást </a:t>
            </a:r>
            <a:r>
              <a:rPr lang="hu-HU" sz="1800" dirty="0"/>
              <a:t>követő naptól kezdhetőek meg a projektek;</a:t>
            </a:r>
          </a:p>
          <a:p>
            <a:pPr marL="0" indent="0">
              <a:buNone/>
            </a:pPr>
            <a:r>
              <a:rPr lang="hu-HU" sz="1800" dirty="0"/>
              <a:t>        Kivétel! : projekt előkészítési költségek a pályázat megjelenését követő naptól elszámolhatóak.</a:t>
            </a:r>
          </a:p>
          <a:p>
            <a:pPr marL="0" indent="0">
              <a:buNone/>
            </a:pPr>
            <a:endParaRPr lang="hu-HU" sz="1800" u="sng" dirty="0"/>
          </a:p>
          <a:p>
            <a:pPr marL="0" indent="0">
              <a:buNone/>
            </a:pPr>
            <a:r>
              <a:rPr lang="hu-HU" sz="1800" b="1" u="sng" dirty="0"/>
              <a:t>Képzések rögzítési kötelezettsége</a:t>
            </a:r>
          </a:p>
          <a:p>
            <a:pPr marL="0" indent="0">
              <a:buNone/>
            </a:pPr>
            <a:endParaRPr lang="hu-HU" sz="1800" u="sng" dirty="0"/>
          </a:p>
          <a:p>
            <a:r>
              <a:rPr lang="hu-HU" sz="1800" dirty="0"/>
              <a:t>Képzési irányonként és csoportonként egyidejű, a képzés teljes időtartama alatt képzési alkalmanként mozgóképet hangrögzítéssel vagy óránként fényképfelvételt és hanganyagot szükséges rögzíteni;</a:t>
            </a:r>
          </a:p>
          <a:p>
            <a:r>
              <a:rPr lang="hu-HU" sz="1800" b="1" dirty="0"/>
              <a:t>Kivétel: OKJ-s képzések és hatósági jellegű képzések</a:t>
            </a:r>
            <a:r>
              <a:rPr lang="hu-HU" sz="1800" dirty="0"/>
              <a:t>;</a:t>
            </a:r>
          </a:p>
          <a:p>
            <a:r>
              <a:rPr lang="hu-HU" sz="1800" dirty="0"/>
              <a:t>Cél: a képzések megtörténtének igazolása  az ellenőrzést végző szervek  számára (Támogató , ellenőrző szervek) / monitoring (NSZFH) látogatások során;</a:t>
            </a:r>
          </a:p>
          <a:p>
            <a:r>
              <a:rPr lang="hu-HU" sz="1800" dirty="0"/>
              <a:t>A  felvételeknek  főszabályként a helyszínen kell rendelkezésre állnia. </a:t>
            </a:r>
          </a:p>
          <a:p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/>
          <a:lstStyle/>
          <a:p>
            <a:pPr algn="l"/>
            <a:r>
              <a:rPr lang="hu-HU" sz="2400" dirty="0">
                <a:solidFill>
                  <a:schemeClr val="bg1"/>
                </a:solidFill>
              </a:rPr>
              <a:t>Eddig felmerült leggyakoribb </a:t>
            </a:r>
            <a:r>
              <a:rPr lang="hu-HU" sz="2400" dirty="0" smtClean="0">
                <a:solidFill>
                  <a:schemeClr val="bg1"/>
                </a:solidFill>
              </a:rPr>
              <a:t>kérdések GINOP-6.1.5-17 </a:t>
            </a:r>
            <a:r>
              <a:rPr lang="hu-HU" sz="2400" dirty="0">
                <a:solidFill>
                  <a:schemeClr val="bg1"/>
                </a:solidFill>
              </a:rPr>
              <a:t>/ GINOP-6.1.6-17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28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itle 1"/>
          <p:cNvSpPr>
            <a:spLocks noGrp="1"/>
          </p:cNvSpPr>
          <p:nvPr>
            <p:ph type="title"/>
          </p:nvPr>
        </p:nvSpPr>
        <p:spPr>
          <a:xfrm>
            <a:off x="4427538" y="1844824"/>
            <a:ext cx="4176712" cy="1871663"/>
          </a:xfrm>
        </p:spPr>
        <p:txBody>
          <a:bodyPr/>
          <a:lstStyle/>
          <a:p>
            <a:pPr eaLnBrk="1" hangingPunct="1"/>
            <a:r>
              <a:rPr lang="hu-HU" alt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KÖSZÖNÖM </a:t>
            </a:r>
            <a:br>
              <a:rPr lang="hu-HU" alt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FIGYELMET!</a:t>
            </a:r>
            <a:endParaRPr lang="en-US" alt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55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8340-104E-44A5-9C85-203EB1238E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34303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prstClr val="white"/>
                </a:solidFill>
              </a:rPr>
              <a:t>GINOP munkahelyi képzéseket támogató </a:t>
            </a:r>
            <a:r>
              <a:rPr lang="hu-HU" sz="2400" dirty="0" smtClean="0">
                <a:solidFill>
                  <a:prstClr val="white"/>
                </a:solidFill>
              </a:rPr>
              <a:t>pályázatok legfontosabb </a:t>
            </a:r>
            <a:r>
              <a:rPr lang="hu-HU" sz="2400" dirty="0">
                <a:solidFill>
                  <a:prstClr val="white"/>
                </a:solidFill>
              </a:rPr>
              <a:t>szakmai </a:t>
            </a:r>
            <a:r>
              <a:rPr lang="hu-HU" sz="2400" dirty="0" smtClean="0">
                <a:solidFill>
                  <a:prstClr val="white"/>
                </a:solidFill>
              </a:rPr>
              <a:t>elvárásai</a:t>
            </a:r>
            <a:endParaRPr lang="hu-HU" sz="2400" dirty="0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hu-HU" sz="1600" dirty="0"/>
              <a:t>A képzéssel összefüggő foglalkoztatás-bővítési lehetőség a </a:t>
            </a:r>
            <a:r>
              <a:rPr lang="hu-HU" sz="1600" b="1" dirty="0"/>
              <a:t>munkaerő-tartalék</a:t>
            </a:r>
            <a:r>
              <a:rPr lang="hu-HU" sz="1600" dirty="0"/>
              <a:t>ot jelentő célcsoportokból –     eltérő szabályok a nagyvállalati és kkv körre: kötelezés és ösztönzés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hu-HU" sz="1600" dirty="0"/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hu-HU" sz="1600" dirty="0"/>
              <a:t>Gazdaságfejlesztésben </a:t>
            </a:r>
            <a:r>
              <a:rPr lang="hu-HU" sz="1600" b="1" dirty="0"/>
              <a:t>preferált ágazatok</a:t>
            </a:r>
            <a:r>
              <a:rPr lang="hu-HU" sz="1600" dirty="0"/>
              <a:t>ban, tevékenységekhez  kapcsolódó képzések előnyben részesítése (Irinyi Terv, Ipar 4.0, építőipar,  IKT) 	– </a:t>
            </a:r>
            <a:r>
              <a:rPr lang="hu-HU" sz="1600" b="1" dirty="0"/>
              <a:t>tartalmi értékelési szempont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hu-HU" sz="1600" dirty="0"/>
              <a:t>Kapcsolódás   GINOP  (</a:t>
            </a:r>
            <a:r>
              <a:rPr lang="hu-HU" sz="1600" b="1" dirty="0"/>
              <a:t>IKT és K+F+I</a:t>
            </a:r>
            <a:r>
              <a:rPr lang="hu-HU" sz="1600" dirty="0"/>
              <a:t>)  fejlesztésekhez 	– </a:t>
            </a:r>
            <a:r>
              <a:rPr lang="hu-HU" sz="1600" b="1" dirty="0"/>
              <a:t>tartalmi értékelési szempont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hu-HU" sz="1600" dirty="0"/>
              <a:t>Tanulószerződések  számának bővítéséhez ösztönzés 	– </a:t>
            </a:r>
            <a:r>
              <a:rPr lang="hu-HU" sz="1600" b="1" dirty="0"/>
              <a:t>tartalmi értékelési szempont</a:t>
            </a:r>
          </a:p>
        </p:txBody>
      </p:sp>
    </p:spTree>
    <p:extLst>
      <p:ext uri="{BB962C8B-B14F-4D97-AF65-F5344CB8AC3E}">
        <p14:creationId xmlns:p14="http://schemas.microsoft.com/office/powerpoint/2010/main" val="24726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algn="l"/>
            <a:r>
              <a:rPr lang="hu-HU" sz="2400" dirty="0">
                <a:solidFill>
                  <a:schemeClr val="bg1"/>
                </a:solidFill>
              </a:rPr>
              <a:t>A GINOP munkahelyi képzéseket támogató pályázati felhívásai</a:t>
            </a:r>
            <a:br>
              <a:rPr lang="hu-HU" sz="2400" dirty="0">
                <a:solidFill>
                  <a:schemeClr val="bg1"/>
                </a:solidFill>
              </a:rPr>
            </a:br>
            <a:endParaRPr lang="hu-HU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333045"/>
              </p:ext>
            </p:extLst>
          </p:nvPr>
        </p:nvGraphicFramePr>
        <p:xfrm>
          <a:off x="323528" y="1340768"/>
          <a:ext cx="8352928" cy="4618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7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2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84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96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86801">
                <a:tc gridSpan="2">
                  <a:txBody>
                    <a:bodyPr/>
                    <a:lstStyle/>
                    <a:p>
                      <a:r>
                        <a:rPr lang="hu-HU" sz="1600" dirty="0"/>
                        <a:t>Pályázati felhívás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Keret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Igényelhető támogatás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Benyújtás időszaka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Eljárásrend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5367">
                <a:tc>
                  <a:txBody>
                    <a:bodyPr/>
                    <a:lstStyle/>
                    <a:p>
                      <a:r>
                        <a:rPr lang="hu-HU" sz="1600" dirty="0"/>
                        <a:t>GINOP-6.1.5-17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1500" dirty="0"/>
                        <a:t>Munkahelyi képzések támogatása nagyvállalatok munkavállalói számára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18,52</a:t>
                      </a:r>
                      <a:r>
                        <a:rPr lang="hu-HU" sz="1600" baseline="0" dirty="0"/>
                        <a:t> Mrd Ft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10-100 millió 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2018.03.20-12.03.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Egyszerűsített kiválasztás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r>
                        <a:rPr lang="hu-HU" sz="1600" dirty="0"/>
                        <a:t>GINOP-6.1.6-17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1500" dirty="0"/>
                        <a:t>Munkahelyi képzések támogatása mikro-, kis- és középvállalatok munkavállalói számára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13,04 Mrd 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3-50 millió 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2018.03.21-12.03.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Egyszerűsített kiválasztás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hu-HU" sz="1600" dirty="0"/>
                        <a:t>GINOP-6.1.8-17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1500" dirty="0"/>
                        <a:t>Vállalati Képző Központok rendszerének kialakítása és működtetése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9 Mrd 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100-600 millió 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2018.04.03.-05.04.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Standard kiválasztási eljárás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8340-104E-44A5-9C85-203EB1238EB0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579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936104"/>
          </a:xfrm>
        </p:spPr>
        <p:txBody>
          <a:bodyPr/>
          <a:lstStyle/>
          <a:p>
            <a:pPr algn="l"/>
            <a:r>
              <a:rPr lang="hu-HU" sz="2400" dirty="0">
                <a:solidFill>
                  <a:schemeClr val="bg1"/>
                </a:solidFill>
              </a:rPr>
              <a:t>GINOP-6.1.5-17 / GINOP-6.1.6-17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8340-104E-44A5-9C85-203EB1238E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070209"/>
              </p:ext>
            </p:extLst>
          </p:nvPr>
        </p:nvGraphicFramePr>
        <p:xfrm>
          <a:off x="457200" y="1600200"/>
          <a:ext cx="8280920" cy="468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687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9092">
                <a:tc gridSpan="2">
                  <a:txBody>
                    <a:bodyPr/>
                    <a:lstStyle/>
                    <a:p>
                      <a:pPr algn="ctr"/>
                      <a:endParaRPr lang="hu-HU" sz="1400" dirty="0"/>
                    </a:p>
                    <a:p>
                      <a:pPr algn="ctr"/>
                      <a:r>
                        <a:rPr lang="hu-HU" sz="1400" dirty="0"/>
                        <a:t>Pályázók</a:t>
                      </a:r>
                      <a:r>
                        <a:rPr lang="hu-HU" sz="1400" baseline="0" dirty="0"/>
                        <a:t> köre</a:t>
                      </a:r>
                    </a:p>
                    <a:p>
                      <a:pPr algn="ctr"/>
                      <a:endParaRPr lang="hu-H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3573">
                <a:tc>
                  <a:txBody>
                    <a:bodyPr/>
                    <a:lstStyle/>
                    <a:p>
                      <a:endParaRPr lang="hu-HU" sz="1300" dirty="0"/>
                    </a:p>
                    <a:p>
                      <a:r>
                        <a:rPr lang="hu-HU" sz="1300" dirty="0"/>
                        <a:t>GINOP-6.1.5-17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300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nagyvállalatok (nem minősülnek KKV-nak a 651/2014/EU rendelet I. Melléklete alapján)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6460">
                <a:tc>
                  <a:txBody>
                    <a:bodyPr/>
                    <a:lstStyle/>
                    <a:p>
                      <a:endParaRPr lang="hu-HU" sz="1300" dirty="0"/>
                    </a:p>
                    <a:p>
                      <a:r>
                        <a:rPr lang="hu-HU" sz="1300" dirty="0"/>
                        <a:t>GINOP-6.1.6-17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300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mikro-, kis- és középvállalkozások (651/2014/EU rendelet I. Melléklete alapján) </a:t>
                      </a:r>
                      <a:r>
                        <a:rPr lang="hu-HU" sz="1300" b="1" u="sng" dirty="0">
                          <a:solidFill>
                            <a:srgbClr val="FF0000"/>
                          </a:solidFill>
                        </a:rPr>
                        <a:t>ÉS</a:t>
                      </a:r>
                      <a:r>
                        <a:rPr lang="hu-HU" sz="1300" dirty="0"/>
                        <a:t> </a:t>
                      </a:r>
                      <a:r>
                        <a:rPr lang="hu-HU" sz="1300" b="1" dirty="0"/>
                        <a:t>átlagos statisztikai  létszám min. 3 fő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3283">
                <a:tc>
                  <a:txBody>
                    <a:bodyPr/>
                    <a:lstStyle/>
                    <a:p>
                      <a:endParaRPr lang="hu-HU" sz="1300" dirty="0"/>
                    </a:p>
                    <a:p>
                      <a:r>
                        <a:rPr lang="hu-HU" sz="1300" dirty="0"/>
                        <a:t>GINOP-6.1.8-17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  <a:p>
                      <a:r>
                        <a:rPr lang="hu-HU" sz="1300" dirty="0"/>
                        <a:t>nagyvállalatok (nem minősülnek KKV-nak a 651/2014/EU rendelet I. Melléklete alapján) </a:t>
                      </a:r>
                      <a:r>
                        <a:rPr lang="hu-HU" sz="1300" b="1" u="sng" dirty="0">
                          <a:solidFill>
                            <a:srgbClr val="FF0000"/>
                          </a:solidFill>
                        </a:rPr>
                        <a:t>ÉS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hu-HU" sz="1300" dirty="0"/>
                        <a:t>átlagos statisztikai állományi létszám elérte a 250 főt a benyújtást megelőző legutolsó három teljes, lezárt üzleti év mindegyikében  </a:t>
                      </a:r>
                      <a:r>
                        <a:rPr lang="hu-HU" sz="1300" b="1" u="sng" dirty="0">
                          <a:solidFill>
                            <a:srgbClr val="FF0000"/>
                          </a:solidFill>
                        </a:rPr>
                        <a:t>ÉS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hu-HU" sz="1300" dirty="0"/>
                        <a:t>éves nettó árbevétele a benyújtást megelőző </a:t>
                      </a:r>
                      <a:r>
                        <a:rPr lang="hu-HU" sz="1300" b="1" dirty="0"/>
                        <a:t>legutolsó három teljes, lezárt üzleti év egyikében elérte a 150 000 </a:t>
                      </a:r>
                      <a:r>
                        <a:rPr lang="hu-HU" sz="1300" b="1" dirty="0" err="1"/>
                        <a:t>000</a:t>
                      </a:r>
                      <a:r>
                        <a:rPr lang="hu-HU" sz="1300" b="1" dirty="0"/>
                        <a:t> </a:t>
                      </a:r>
                      <a:r>
                        <a:rPr lang="hu-HU" sz="1300" b="1" dirty="0" err="1"/>
                        <a:t>000</a:t>
                      </a:r>
                      <a:r>
                        <a:rPr lang="hu-HU" sz="1300" b="1" dirty="0"/>
                        <a:t> Ft-ot. </a:t>
                      </a:r>
                      <a:r>
                        <a:rPr lang="hu-HU" sz="1300" dirty="0"/>
                        <a:t> (Ezen elvárás vizsgálatakor a támogatást igénylő éves nettó árbevétele mellett figyelembe vehető az igénylő partner- és/vagy kapcsolt vállalkozásainak éves nettó árbevétele.)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646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u="sng" dirty="0"/>
                        <a:t>Megjegyzés:</a:t>
                      </a:r>
                      <a:r>
                        <a:rPr lang="hu-HU" sz="1300" u="sng" baseline="0" dirty="0"/>
                        <a:t>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u="none" dirty="0"/>
                        <a:t>GINOP-6.1.5-17 és GINOP-6.1.8-17 kapcsolata: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u="none" dirty="0"/>
                        <a:t>csak </a:t>
                      </a:r>
                      <a:r>
                        <a:rPr lang="hu-HU" sz="1300" b="1" dirty="0"/>
                        <a:t>az egyik keretében rendelkezhet hatályos támogatói okirattal/támogatási szerződéssel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hu-H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936104"/>
          </a:xfrm>
        </p:spPr>
        <p:txBody>
          <a:bodyPr/>
          <a:lstStyle/>
          <a:p>
            <a:pPr algn="l"/>
            <a:r>
              <a:rPr lang="hu-HU" sz="2400" dirty="0">
                <a:solidFill>
                  <a:schemeClr val="bg1"/>
                </a:solidFill>
              </a:rPr>
              <a:t>GINOP-6.1.5-17 / </a:t>
            </a:r>
            <a:r>
              <a:rPr lang="hu-HU" sz="2400" dirty="0" smtClean="0">
                <a:solidFill>
                  <a:schemeClr val="bg1"/>
                </a:solidFill>
              </a:rPr>
              <a:t>GINOP-6.1.6-17  ÚJ LEHETŐSÉG!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8340-104E-44A5-9C85-203EB1238E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artalom helye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prstClr val="black"/>
                </a:solidFill>
              </a:rPr>
              <a:t> A kapcsolt / partner vállalkozások konzorciumi formában pályázhatnak!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prstClr val="black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500" dirty="0">
                <a:solidFill>
                  <a:prstClr val="black"/>
                </a:solidFill>
              </a:rPr>
              <a:t>Kapcsolt/partnervállalkozás meghatározás, KKV minősítéshez segédlet: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hu-HU" sz="1500" dirty="0">
                <a:solidFill>
                  <a:prstClr val="black"/>
                </a:solidFill>
                <a:hlinkClick r:id="rId3"/>
              </a:rPr>
              <a:t>https://publications.europa.eu/hu/publication-detail/-/publication/79c0ce87-f4dc-11e6-8a35-01aa75ed71a1</a:t>
            </a:r>
            <a:r>
              <a:rPr lang="hu-HU" sz="15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hu-HU" sz="1500" dirty="0">
              <a:solidFill>
                <a:prstClr val="black"/>
              </a:solidFill>
            </a:endParaRPr>
          </a:p>
          <a:p>
            <a:r>
              <a:rPr lang="hu-HU" sz="1500" dirty="0">
                <a:solidFill>
                  <a:prstClr val="black"/>
                </a:solidFill>
              </a:rPr>
              <a:t>A kötelező vállalásokat minden konzorciumi tagnak teljesítenie kell.</a:t>
            </a:r>
          </a:p>
          <a:p>
            <a:endParaRPr lang="hu-HU" sz="1500" dirty="0">
              <a:solidFill>
                <a:prstClr val="black"/>
              </a:solidFill>
            </a:endParaRPr>
          </a:p>
          <a:p>
            <a:pPr algn="just"/>
            <a:r>
              <a:rPr lang="hu-HU" sz="1500" b="1" dirty="0">
                <a:solidFill>
                  <a:prstClr val="black"/>
                </a:solidFill>
              </a:rPr>
              <a:t>Értékelés konzorciumi forma esetében</a:t>
            </a:r>
            <a:r>
              <a:rPr lang="hu-HU" sz="1500" dirty="0">
                <a:solidFill>
                  <a:prstClr val="black"/>
                </a:solidFill>
              </a:rPr>
              <a:t>: az értékelési szempontrendszer pontjait és </a:t>
            </a:r>
            <a:r>
              <a:rPr lang="hu-HU" sz="1500" b="1" dirty="0">
                <a:solidFill>
                  <a:prstClr val="black"/>
                </a:solidFill>
              </a:rPr>
              <a:t>a feltételeket alapvetően konzorciumi tagonként szükséges teljesíteni</a:t>
            </a:r>
            <a:r>
              <a:rPr lang="hu-HU" sz="1500" dirty="0">
                <a:solidFill>
                  <a:prstClr val="black"/>
                </a:solidFill>
              </a:rPr>
              <a:t> (kivétel: a projekt megvalósítási helyszínére vonatkozó szempont és a munkahelyi képzésben résztvevők száma szempont)</a:t>
            </a:r>
          </a:p>
          <a:p>
            <a:endParaRPr lang="hu-HU" sz="1500" dirty="0">
              <a:solidFill>
                <a:prstClr val="black"/>
              </a:solidFill>
            </a:endParaRPr>
          </a:p>
          <a:p>
            <a:endParaRPr lang="hu-HU" sz="1500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500" b="1" dirty="0">
                <a:solidFill>
                  <a:prstClr val="black"/>
                </a:solidFill>
              </a:rPr>
              <a:t>Támogatási jogcímek: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1500" b="1" dirty="0">
              <a:solidFill>
                <a:prstClr val="black"/>
              </a:solidFill>
            </a:endParaRPr>
          </a:p>
          <a:p>
            <a:r>
              <a:rPr lang="hu-HU" sz="1500" dirty="0">
                <a:solidFill>
                  <a:prstClr val="black"/>
                </a:solidFill>
              </a:rPr>
              <a:t>de </a:t>
            </a:r>
            <a:r>
              <a:rPr lang="hu-HU" sz="1500" dirty="0" err="1">
                <a:solidFill>
                  <a:prstClr val="black"/>
                </a:solidFill>
              </a:rPr>
              <a:t>minimis</a:t>
            </a:r>
            <a:r>
              <a:rPr lang="hu-HU" sz="1500" dirty="0">
                <a:solidFill>
                  <a:prstClr val="black"/>
                </a:solidFill>
              </a:rPr>
              <a:t> </a:t>
            </a:r>
          </a:p>
          <a:p>
            <a:endParaRPr lang="hu-HU" sz="1500" dirty="0">
              <a:solidFill>
                <a:prstClr val="black"/>
              </a:solidFill>
            </a:endParaRPr>
          </a:p>
          <a:p>
            <a:r>
              <a:rPr lang="hu-HU" sz="1500" b="1" dirty="0">
                <a:solidFill>
                  <a:prstClr val="black"/>
                </a:solidFill>
              </a:rPr>
              <a:t>képzési támogatás </a:t>
            </a:r>
            <a:r>
              <a:rPr lang="hu-HU" sz="1500" dirty="0">
                <a:solidFill>
                  <a:prstClr val="black"/>
                </a:solidFill>
              </a:rPr>
              <a:t>: de </a:t>
            </a:r>
            <a:r>
              <a:rPr lang="hu-HU" sz="1500" dirty="0" err="1">
                <a:solidFill>
                  <a:prstClr val="black"/>
                </a:solidFill>
              </a:rPr>
              <a:t>minimis</a:t>
            </a:r>
            <a:r>
              <a:rPr lang="hu-HU" sz="1500" dirty="0">
                <a:solidFill>
                  <a:prstClr val="black"/>
                </a:solidFill>
              </a:rPr>
              <a:t> (3 év/200.000 EUR) keret kimerülése esetén csak </a:t>
            </a:r>
            <a:r>
              <a:rPr lang="hu-HU" sz="1500" b="1" dirty="0">
                <a:solidFill>
                  <a:prstClr val="black"/>
                </a:solidFill>
              </a:rPr>
              <a:t>képzési támogatás</a:t>
            </a:r>
          </a:p>
          <a:p>
            <a:endParaRPr lang="hu-HU" sz="1500" dirty="0">
              <a:solidFill>
                <a:prstClr val="black"/>
              </a:solidFill>
            </a:endParaRPr>
          </a:p>
          <a:p>
            <a:endParaRPr lang="hu-HU" sz="1500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500" dirty="0">
                <a:solidFill>
                  <a:prstClr val="black"/>
                </a:solidFill>
              </a:rPr>
              <a:t>Támogatást igénylő választása (</a:t>
            </a:r>
            <a:r>
              <a:rPr lang="hu-HU" sz="1500" u="sng" dirty="0">
                <a:solidFill>
                  <a:prstClr val="black"/>
                </a:solidFill>
              </a:rPr>
              <a:t>egyes tevékenységek csak de </a:t>
            </a:r>
            <a:r>
              <a:rPr lang="hu-HU" sz="1500" u="sng" dirty="0" err="1">
                <a:solidFill>
                  <a:prstClr val="black"/>
                </a:solidFill>
              </a:rPr>
              <a:t>minimis</a:t>
            </a:r>
            <a:r>
              <a:rPr lang="hu-HU" sz="1500" u="sng" dirty="0">
                <a:solidFill>
                  <a:prstClr val="black"/>
                </a:solidFill>
              </a:rPr>
              <a:t> jogcímen támogathatóak ( F</a:t>
            </a:r>
            <a:r>
              <a:rPr lang="hu-HU" sz="1500" dirty="0">
                <a:solidFill>
                  <a:prstClr val="black"/>
                </a:solidFill>
              </a:rPr>
              <a:t>elhívás 3.2. pontja)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hu-HU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920880" cy="922114"/>
          </a:xfrm>
        </p:spPr>
        <p:txBody>
          <a:bodyPr>
            <a:normAutofit/>
          </a:bodyPr>
          <a:lstStyle/>
          <a:p>
            <a:pPr algn="l"/>
            <a:r>
              <a:rPr lang="hu-HU" sz="2400" dirty="0">
                <a:solidFill>
                  <a:schemeClr val="bg1"/>
                </a:solidFill>
              </a:rPr>
              <a:t>GINOP-6.1.5-17 és GINOP-6.1.6-17 </a:t>
            </a:r>
            <a:br>
              <a:rPr lang="hu-HU" sz="2400" dirty="0">
                <a:solidFill>
                  <a:schemeClr val="bg1"/>
                </a:solidFill>
              </a:rPr>
            </a:br>
            <a:r>
              <a:rPr lang="hu-HU" sz="2400" dirty="0">
                <a:solidFill>
                  <a:schemeClr val="bg1"/>
                </a:solidFill>
              </a:rPr>
              <a:t>Kötelező támogatható tevékenységek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8340-104E-44A5-9C85-203EB1238EB0}" type="slidenum">
              <a:rPr lang="hu-HU" smtClean="0"/>
              <a:t>7</a:t>
            </a:fld>
            <a:endParaRPr lang="hu-HU"/>
          </a:p>
        </p:txBody>
      </p:sp>
      <p:sp>
        <p:nvSpPr>
          <p:cNvPr id="6" name="Tartalom helye 3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300" b="1" dirty="0"/>
              <a:t>1./A) Képzések megvalósítása </a:t>
            </a:r>
            <a:r>
              <a:rPr lang="hu-HU" sz="1300" dirty="0"/>
              <a:t>(belső képzés, vásárolt szolgáltatásként külső képzés vagy saját teljesítés keretében) a felhívás 3.4.1.1 pontjában meghatározott elvárások szerint:</a:t>
            </a:r>
          </a:p>
          <a:p>
            <a:pPr marL="0" indent="0">
              <a:buNone/>
            </a:pPr>
            <a:endParaRPr lang="hu-HU" sz="1300" dirty="0"/>
          </a:p>
          <a:p>
            <a:pPr lvl="2"/>
            <a:r>
              <a:rPr lang="hu-HU" sz="1300" dirty="0"/>
              <a:t>OKJ szerinti </a:t>
            </a:r>
            <a:r>
              <a:rPr lang="hu-HU" sz="1300" b="1" dirty="0"/>
              <a:t>szakképesítésre felkészítő </a:t>
            </a:r>
            <a:r>
              <a:rPr lang="hu-HU" sz="1300" dirty="0"/>
              <a:t>képzések (</a:t>
            </a:r>
            <a:r>
              <a:rPr lang="hu-HU" sz="1300" b="1" dirty="0"/>
              <a:t>OKJ képzések</a:t>
            </a:r>
            <a:r>
              <a:rPr lang="hu-HU" sz="1300" dirty="0"/>
              <a:t>) a felnőttképzésről szóló 2013. évi LXXVII. törvény (a továbbiakban: </a:t>
            </a:r>
            <a:r>
              <a:rPr lang="hu-HU" sz="1300" dirty="0" err="1"/>
              <a:t>Fktv</a:t>
            </a:r>
            <a:r>
              <a:rPr lang="hu-HU" sz="1300" dirty="0"/>
              <a:t>.) 1. § (2) a) pontja alapján; </a:t>
            </a:r>
          </a:p>
          <a:p>
            <a:pPr lvl="2"/>
            <a:r>
              <a:rPr lang="hu-HU" sz="1300" dirty="0" err="1"/>
              <a:t>Fktv</a:t>
            </a:r>
            <a:r>
              <a:rPr lang="hu-HU" sz="1300" dirty="0"/>
              <a:t>. 2. § 19a. pontjában meghatározott </a:t>
            </a:r>
            <a:r>
              <a:rPr lang="hu-HU" sz="1300" b="1" dirty="0"/>
              <a:t>kombinált nyelvi képzés</a:t>
            </a:r>
            <a:r>
              <a:rPr lang="hu-HU" sz="1300" dirty="0"/>
              <a:t>, illetve az </a:t>
            </a:r>
            <a:r>
              <a:rPr lang="hu-HU" sz="1300" dirty="0" err="1"/>
              <a:t>Fktv</a:t>
            </a:r>
            <a:r>
              <a:rPr lang="hu-HU" sz="1300" dirty="0"/>
              <a:t> 2. § 5a) pontjában meghatározott </a:t>
            </a:r>
            <a:r>
              <a:rPr lang="hu-HU" sz="1300" b="1" dirty="0"/>
              <a:t>egyéb nyelvi képzés</a:t>
            </a:r>
            <a:r>
              <a:rPr lang="hu-HU" sz="1300" dirty="0"/>
              <a:t>;</a:t>
            </a:r>
          </a:p>
          <a:p>
            <a:pPr lvl="2"/>
            <a:r>
              <a:rPr lang="hu-HU" sz="1300" dirty="0" err="1"/>
              <a:t>Fktv</a:t>
            </a:r>
            <a:r>
              <a:rPr lang="hu-HU" sz="1300" dirty="0"/>
              <a:t>. 2. § 6. pontjában meghatározott </a:t>
            </a:r>
            <a:r>
              <a:rPr lang="hu-HU" sz="1300" b="1" dirty="0"/>
              <a:t>egyéb szakmai képzések</a:t>
            </a:r>
            <a:r>
              <a:rPr lang="hu-HU" sz="1300" dirty="0"/>
              <a:t>;</a:t>
            </a:r>
          </a:p>
          <a:p>
            <a:pPr lvl="2"/>
            <a:r>
              <a:rPr lang="hu-HU" sz="1300" dirty="0" err="1"/>
              <a:t>Fktv</a:t>
            </a:r>
            <a:r>
              <a:rPr lang="hu-HU" sz="1300" dirty="0"/>
              <a:t>. 2. § 5. pontjában </a:t>
            </a:r>
            <a:r>
              <a:rPr lang="hu-HU" sz="1300" b="1" dirty="0"/>
              <a:t>egyéb képzés</a:t>
            </a:r>
            <a:r>
              <a:rPr lang="hu-HU" sz="1300" dirty="0"/>
              <a:t>;</a:t>
            </a:r>
          </a:p>
          <a:p>
            <a:pPr lvl="2"/>
            <a:r>
              <a:rPr lang="hu-HU" sz="1300" dirty="0"/>
              <a:t>az </a:t>
            </a:r>
            <a:r>
              <a:rPr lang="hu-HU" sz="1300" dirty="0" err="1"/>
              <a:t>Fktv</a:t>
            </a:r>
            <a:r>
              <a:rPr lang="hu-HU" sz="1300" dirty="0"/>
              <a:t>. hatálya alá nem tartozó, </a:t>
            </a:r>
            <a:r>
              <a:rPr lang="hu-HU" sz="1300" dirty="0" err="1"/>
              <a:t>Fktv</a:t>
            </a:r>
            <a:r>
              <a:rPr lang="hu-HU" sz="1300" dirty="0"/>
              <a:t>. 1. § (5) h) és m) pontjai szerinti képzések (hatósági jellegű képzések, közbeszerzés(a továbbiakban: az </a:t>
            </a:r>
            <a:r>
              <a:rPr lang="hu-HU" sz="1300" dirty="0" err="1"/>
              <a:t>Fktv</a:t>
            </a:r>
            <a:r>
              <a:rPr lang="hu-HU" sz="1300" dirty="0"/>
              <a:t>. hatálya alá nem tartozó képzések).</a:t>
            </a:r>
          </a:p>
          <a:p>
            <a:pPr lvl="2"/>
            <a:endParaRPr lang="hu-HU" sz="1300" dirty="0"/>
          </a:p>
          <a:p>
            <a:pPr lvl="2"/>
            <a:endParaRPr lang="hu-HU" sz="1000" dirty="0"/>
          </a:p>
          <a:p>
            <a:pPr marL="914400" lvl="2" indent="0">
              <a:buNone/>
            </a:pPr>
            <a:endParaRPr lang="hu-HU" sz="1000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872393"/>
              </p:ext>
            </p:extLst>
          </p:nvPr>
        </p:nvGraphicFramePr>
        <p:xfrm>
          <a:off x="251520" y="3997920"/>
          <a:ext cx="8640960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300" dirty="0"/>
                        <a:t>GINOP-6.1.5-17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GINOP-6.1.6-17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300" dirty="0"/>
                        <a:t>Saját munkavállalók</a:t>
                      </a:r>
                      <a:r>
                        <a:rPr lang="hu-HU" sz="1300" baseline="0" dirty="0"/>
                        <a:t> legalább 10%-os mértékéig</a:t>
                      </a:r>
                      <a:endParaRPr lang="hu-H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LEHETŐSÉG!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hu-HU" sz="1300" dirty="0"/>
                        <a:t>a)</a:t>
                      </a:r>
                      <a:r>
                        <a:rPr lang="hu-HU" sz="1300" baseline="0" dirty="0"/>
                        <a:t> </a:t>
                      </a:r>
                      <a:r>
                        <a:rPr lang="hu-HU" sz="1300" dirty="0"/>
                        <a:t>bevonást megelőző 12 hónapban igazoltan volt közfoglalkoztatott;</a:t>
                      </a:r>
                    </a:p>
                    <a:p>
                      <a:r>
                        <a:rPr lang="hu-HU" sz="1300" dirty="0"/>
                        <a:t>b)legalább 3 hónapja regisztrált álláskereső;	</a:t>
                      </a:r>
                    </a:p>
                    <a:p>
                      <a:r>
                        <a:rPr lang="hu-HU" sz="1300" dirty="0"/>
                        <a:t>c)</a:t>
                      </a:r>
                      <a:r>
                        <a:rPr lang="hu-HU" sz="1300" baseline="0" dirty="0"/>
                        <a:t> </a:t>
                      </a:r>
                      <a:r>
                        <a:rPr lang="hu-HU" sz="1300" dirty="0"/>
                        <a:t>egyéb munkavállalási korú inaktív személyek.</a:t>
                      </a:r>
                    </a:p>
                    <a:p>
                      <a:endParaRPr lang="hu-HU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Ezen személyek részére </a:t>
                      </a:r>
                      <a:r>
                        <a:rPr lang="hu-HU" sz="1300" b="1" dirty="0"/>
                        <a:t>bértámogatás és egyéb, foglalkoztatással összefüggő támogatások </a:t>
                      </a:r>
                      <a:r>
                        <a:rPr lang="hu-HU" sz="1300" dirty="0"/>
                        <a:t>vehetők igénybe a foglalkoztatottá válásának időpontjától uniós programok keretében (</a:t>
                      </a:r>
                      <a:r>
                        <a:rPr lang="en-US" sz="1300" b="1" dirty="0"/>
                        <a:t>GINOP 5.1.1-15; GINOP 5.2.1-14; TOP 5.1.1-15; TOP 5.1.2-15; TOP 6.8.2-15</a:t>
                      </a:r>
                      <a:r>
                        <a:rPr lang="hu-HU" sz="1300" dirty="0"/>
                        <a:t>)   - </a:t>
                      </a:r>
                      <a:r>
                        <a:rPr lang="hu-HU" sz="1300" b="1" dirty="0"/>
                        <a:t>együttműködés a területileg illetékes Kormányhivatallal</a:t>
                      </a:r>
                      <a:endParaRPr lang="hu-HU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Téglalap 8"/>
          <p:cNvSpPr/>
          <p:nvPr/>
        </p:nvSpPr>
        <p:spPr>
          <a:xfrm>
            <a:off x="251520" y="6372036"/>
            <a:ext cx="292240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300" b="1" dirty="0">
                <a:solidFill>
                  <a:prstClr val="black"/>
                </a:solidFill>
              </a:rPr>
              <a:t>2. Kötelező tájékoztatás és nyilvánosság</a:t>
            </a:r>
          </a:p>
        </p:txBody>
      </p:sp>
    </p:spTree>
    <p:extLst>
      <p:ext uri="{BB962C8B-B14F-4D97-AF65-F5344CB8AC3E}">
        <p14:creationId xmlns:p14="http://schemas.microsoft.com/office/powerpoint/2010/main" val="377684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864096"/>
          </a:xfrm>
        </p:spPr>
        <p:txBody>
          <a:bodyPr>
            <a:normAutofit/>
          </a:bodyPr>
          <a:lstStyle/>
          <a:p>
            <a:pPr algn="l"/>
            <a:r>
              <a:rPr lang="hu-HU" sz="2400" dirty="0">
                <a:solidFill>
                  <a:schemeClr val="bg1"/>
                </a:solidFill>
              </a:rPr>
              <a:t>GINOP-6.1.5-17 és GINOP-6.1.6-17</a:t>
            </a:r>
            <a:br>
              <a:rPr lang="hu-HU" sz="2400" dirty="0">
                <a:solidFill>
                  <a:schemeClr val="bg1"/>
                </a:solidFill>
              </a:rPr>
            </a:br>
            <a:r>
              <a:rPr lang="hu-HU" sz="2400" dirty="0">
                <a:solidFill>
                  <a:schemeClr val="bg1"/>
                </a:solidFill>
              </a:rPr>
              <a:t>Választható támogatható tevékenységek 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500" b="1" u="sng" dirty="0"/>
              <a:t>Választható, önállóan nem támogatható tevékenységek:</a:t>
            </a:r>
          </a:p>
          <a:p>
            <a:pPr>
              <a:lnSpc>
                <a:spcPct val="150000"/>
              </a:lnSpc>
              <a:buAutoNum type="arabicParenR"/>
            </a:pPr>
            <a:r>
              <a:rPr lang="hu-HU" sz="1500" dirty="0"/>
              <a:t>Projekt előkészítési tevékenységek  (közbeszerzéssel kapcsolatos tevékenységek, képzési terv)</a:t>
            </a:r>
          </a:p>
          <a:p>
            <a:pPr>
              <a:lnSpc>
                <a:spcPct val="150000"/>
              </a:lnSpc>
              <a:buAutoNum type="arabicParenR"/>
            </a:pPr>
            <a:r>
              <a:rPr lang="hu-HU" sz="1500" dirty="0"/>
              <a:t>Képzések megvalósításának előkészítése (képzési program kialakítása, szakmai programkövetelmény kidolgozása; </a:t>
            </a:r>
            <a:r>
              <a:rPr lang="hu-HU" sz="1500" dirty="0" err="1"/>
              <a:t>Fktv</a:t>
            </a:r>
            <a:r>
              <a:rPr lang="hu-HU" sz="1500" dirty="0"/>
              <a:t>. szerinti engedélyeztetés)</a:t>
            </a:r>
          </a:p>
          <a:p>
            <a:pPr>
              <a:lnSpc>
                <a:spcPct val="150000"/>
              </a:lnSpc>
              <a:buAutoNum type="arabicParenR"/>
            </a:pPr>
            <a:r>
              <a:rPr lang="hu-HU" sz="1500" dirty="0"/>
              <a:t>Projekt menedzsmentjével kapcsolatos tevékenységek (projektmenedzser, pénzügyi menedzser, projektmenedzsment)</a:t>
            </a:r>
          </a:p>
          <a:p>
            <a:pPr>
              <a:lnSpc>
                <a:spcPct val="150000"/>
              </a:lnSpc>
              <a:buAutoNum type="arabicParenR"/>
            </a:pPr>
            <a:r>
              <a:rPr lang="hu-HU" sz="1500" dirty="0"/>
              <a:t>Képzések szervezéséhez, lebonyolításához szakmai megvalósító(k) alkalmazása</a:t>
            </a:r>
          </a:p>
          <a:p>
            <a:pPr>
              <a:lnSpc>
                <a:spcPct val="150000"/>
              </a:lnSpc>
              <a:buAutoNum type="arabicParenR"/>
            </a:pPr>
            <a:r>
              <a:rPr lang="hu-HU" sz="1500" dirty="0"/>
              <a:t>Munkahelyi mentor alkalmazása (külső, a bevonás időpontjában nem foglalkoztatott célcsoportból legalább 1 fő foglalkoztatása esetén kötelező, </a:t>
            </a:r>
            <a:r>
              <a:rPr lang="hu-HU" sz="1500" dirty="0" err="1"/>
              <a:t>max</a:t>
            </a:r>
            <a:r>
              <a:rPr lang="hu-HU" sz="1500" dirty="0"/>
              <a:t>. 10 foglalkoztatott/1 mentor)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8340-104E-44A5-9C85-203EB1238EB0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284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19514"/>
            <a:ext cx="8229600" cy="1228998"/>
          </a:xfrm>
        </p:spPr>
        <p:txBody>
          <a:bodyPr>
            <a:normAutofit/>
          </a:bodyPr>
          <a:lstStyle/>
          <a:p>
            <a:pPr algn="l"/>
            <a:r>
              <a:rPr lang="hu-HU" sz="2400" dirty="0">
                <a:solidFill>
                  <a:schemeClr val="bg1"/>
                </a:solidFill>
              </a:rPr>
              <a:t>GINOP-6.1.5-17 / GINOP-6.1.6-17 – Elszámolható költségek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699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200" b="1" dirty="0"/>
              <a:t>Részletesen:  felhívás 5.5. pontja</a:t>
            </a:r>
          </a:p>
          <a:p>
            <a:pPr marL="0" indent="0">
              <a:buNone/>
            </a:pPr>
            <a:endParaRPr lang="hu-HU" sz="1200" dirty="0"/>
          </a:p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r>
              <a:rPr lang="hu-HU" sz="1200" b="1" dirty="0"/>
              <a:t>Projekt előkészítés költségei</a:t>
            </a:r>
          </a:p>
          <a:p>
            <a:pPr marL="514350" indent="-514350">
              <a:buFont typeface="+mj-lt"/>
              <a:buAutoNum type="alphaLcParenR"/>
            </a:pPr>
            <a:r>
              <a:rPr lang="hu-HU" sz="1200" b="1" dirty="0"/>
              <a:t>Projektmenedzsment költségei </a:t>
            </a:r>
            <a:r>
              <a:rPr lang="hu-HU" sz="1200" dirty="0"/>
              <a:t>(személyi jellegű ráfordítás; igénybevett szakértői szolgáltatás)</a:t>
            </a:r>
          </a:p>
          <a:p>
            <a:pPr marL="514350" indent="-514350">
              <a:buFont typeface="+mj-lt"/>
              <a:buAutoNum type="alphaLcParenR"/>
            </a:pPr>
            <a:endParaRPr lang="hu-HU" sz="1200" dirty="0"/>
          </a:p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r>
              <a:rPr lang="hu-HU" sz="1200" b="1" dirty="0"/>
              <a:t>Szakmai megvalósításban közreműködő munkatársak </a:t>
            </a:r>
            <a:r>
              <a:rPr lang="hu-HU" sz="1200" dirty="0"/>
              <a:t>(szakmai megvalósítás, mentor) </a:t>
            </a:r>
            <a:r>
              <a:rPr lang="hu-HU" sz="1200" b="1" dirty="0"/>
              <a:t>költségei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sz="1200" b="1" dirty="0"/>
              <a:t>            </a:t>
            </a:r>
            <a:r>
              <a:rPr lang="hu-HU" sz="1200" dirty="0"/>
              <a:t>Max. havi 400.000 Ft - szakmai megvalósító;  </a:t>
            </a:r>
            <a:r>
              <a:rPr lang="hu-HU" sz="1200" dirty="0" err="1"/>
              <a:t>max.havi</a:t>
            </a:r>
            <a:r>
              <a:rPr lang="hu-HU" sz="1200" dirty="0"/>
              <a:t> 160.000 Ft – mentor </a:t>
            </a:r>
          </a:p>
          <a:p>
            <a:pPr marL="0" indent="0">
              <a:buNone/>
            </a:pPr>
            <a:r>
              <a:rPr lang="hu-HU" sz="1200" b="1" dirty="0"/>
              <a:t>d)         Projektek szakmai megvalósításához kapcsolódó szolgáltatások költségei: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200" dirty="0"/>
              <a:t>képzési program, tananyag fejlesztése;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200" dirty="0"/>
              <a:t>szakmai programkövetelmény kidolgozása;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200" dirty="0"/>
              <a:t>képzési szolgáltatás költsége, oktatók költsége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200" dirty="0"/>
              <a:t>oktatók, vizsgáztatók utazási/szállás költsége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200" dirty="0"/>
              <a:t>képzés szervezés/lebonyolítás költsége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200" dirty="0"/>
              <a:t>képzés céljára használt helyiségek, eszközök projektarányos bérleti díja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200" dirty="0"/>
              <a:t>képzéshez szükséges egyéb indokolt költségek (pl. vizsgadíj, bizonyítvány, tankönyv, munkaruha/védőruha stb.)</a:t>
            </a:r>
          </a:p>
          <a:p>
            <a:pPr marL="0" indent="0">
              <a:buNone/>
            </a:pPr>
            <a:r>
              <a:rPr lang="hu-HU" sz="1200" b="1" dirty="0"/>
              <a:t>e)       Célcsoport támogatásának költségei: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200" dirty="0"/>
              <a:t>képzésbe bevont munkavállalók, résztvevők útiköltsége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200" dirty="0"/>
              <a:t>szállás és étkezési költség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200" dirty="0"/>
              <a:t>képzésbe vont saját munkavállalók személyi jellegű ráfordítása  </a:t>
            </a:r>
            <a:r>
              <a:rPr lang="hu-HU" sz="1200" i="1" dirty="0"/>
              <a:t>(opcionális)  </a:t>
            </a:r>
            <a:r>
              <a:rPr lang="hu-HU" sz="1200" dirty="0"/>
              <a:t>- képzés miatt kieső munkaidő miatti kompenzáció (bérköltség munkáltatót terhelő adókkal és járulékokkal együtt - max.405 459 Ft/hó/fő)</a:t>
            </a:r>
          </a:p>
          <a:p>
            <a:pPr lvl="1">
              <a:buFont typeface="+mj-lt"/>
              <a:buAutoNum type="alphaLcParenR"/>
            </a:pPr>
            <a:endParaRPr lang="hu-HU" sz="1200" dirty="0"/>
          </a:p>
          <a:p>
            <a:pPr lvl="1">
              <a:buFont typeface="+mj-lt"/>
              <a:buAutoNum type="alphaLcParenR"/>
            </a:pPr>
            <a:endParaRPr lang="hu-HU" sz="1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8340-104E-44A5-9C85-203EB1238EB0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9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2676</TotalTime>
  <Words>3167</Words>
  <Application>Microsoft Office PowerPoint</Application>
  <PresentationFormat>Diavetítés a képernyőre (4:3 oldalarány)</PresentationFormat>
  <Paragraphs>446</Paragraphs>
  <Slides>26</Slides>
  <Notes>21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3</vt:i4>
      </vt:variant>
      <vt:variant>
        <vt:lpstr>Diacímek</vt:lpstr>
      </vt:variant>
      <vt:variant>
        <vt:i4>26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Office-téma</vt:lpstr>
      <vt:lpstr>19_Office-téma</vt:lpstr>
      <vt:lpstr>1_Office-téma</vt:lpstr>
      <vt:lpstr>  </vt:lpstr>
      <vt:lpstr>GINOP munkahelyi képzéseket támogató pályázatok legfontosabb szakmai elvárásai</vt:lpstr>
      <vt:lpstr>GINOP munkahelyi képzéseket támogató pályázatok legfontosabb szakmai elvárásai</vt:lpstr>
      <vt:lpstr>A GINOP munkahelyi képzéseket támogató pályázati felhívásai </vt:lpstr>
      <vt:lpstr>GINOP-6.1.5-17 / GINOP-6.1.6-17</vt:lpstr>
      <vt:lpstr>GINOP-6.1.5-17 / GINOP-6.1.6-17  ÚJ LEHETŐSÉG!</vt:lpstr>
      <vt:lpstr>GINOP-6.1.5-17 és GINOP-6.1.6-17  Kötelező támogatható tevékenységek</vt:lpstr>
      <vt:lpstr>GINOP-6.1.5-17 és GINOP-6.1.6-17 Választható támogatható tevékenységek   </vt:lpstr>
      <vt:lpstr>GINOP-6.1.5-17 / GINOP-6.1.6-17 – Elszámolható költségek </vt:lpstr>
      <vt:lpstr>GINOP-6.1.5-17 / GINOP-6.1.6-17 – Elszámolható költségek  </vt:lpstr>
      <vt:lpstr>GINOP-6.1.5-17 /GINOP-6.1.6-17 – Főbb elvárások/Képzések</vt:lpstr>
      <vt:lpstr>GINOP-6.1.5-17 / GINOP-6.1.6-17– Főbb elvárások /Képzésben résztvevők</vt:lpstr>
      <vt:lpstr>GINOP-6.1.5-17 / GINOP-6.1.6-17– Főbb elvárások /Képzésben résztvevők</vt:lpstr>
      <vt:lpstr>GINOP-6.1.5-17/GINOP-6.1.6-17 – Kötelező vállalások</vt:lpstr>
      <vt:lpstr>GINOP-6.1.8-17 Vállalati képzőközpontok  rendszerének kialakítása és működtetése</vt:lpstr>
      <vt:lpstr>GINOP-6.1.8-17: Elszámolható költségek</vt:lpstr>
      <vt:lpstr>GINOP-6.1.8-17 – Választható támogatható tevékenységek </vt:lpstr>
      <vt:lpstr>GINOP-6.1.8-17: Kötelező vállalások</vt:lpstr>
      <vt:lpstr>GINOP-6.1.5-17 / GINOP-6.1.6-17/ GINOP-6.1.8-17 Módosítás a projektek megvalósítása során</vt:lpstr>
      <vt:lpstr>A GINOP  munkahelyi képzéseket támogató felhívásai ELŐREHALADÁSOK (2018.május 4.) </vt:lpstr>
      <vt:lpstr>Gyakran ismételt kérdések (GYIK)</vt:lpstr>
      <vt:lpstr>Eddig felmerült leggyakoribb kérdések  - GINOP-6.1.5-17 / GINOP-6.1.6-17</vt:lpstr>
      <vt:lpstr>Eddig felmerült leggyakoribb kérdések GINOP-6.1.5-17 / GINOP-6.1.6-17</vt:lpstr>
      <vt:lpstr>Eddig felmerült leggyakoribb kérdések GINOP-6.1.5-17 / GINOP-6.1.6-17</vt:lpstr>
      <vt:lpstr>Eddig felmerült leggyakoribb kérdések GINOP-6.1.5-17 / GINOP-6.1.6-17</vt:lpstr>
      <vt:lpstr>KÖSZÖNÖM 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Ellandi</dc:creator>
  <cp:lastModifiedBy>BO</cp:lastModifiedBy>
  <cp:revision>154</cp:revision>
  <cp:lastPrinted>2018-03-22T13:17:01Z</cp:lastPrinted>
  <dcterms:created xsi:type="dcterms:W3CDTF">2014-10-09T08:53:55Z</dcterms:created>
  <dcterms:modified xsi:type="dcterms:W3CDTF">2018-05-23T14:31:52Z</dcterms:modified>
</cp:coreProperties>
</file>