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  <p:sldMasterId id="2147483924" r:id="rId5"/>
    <p:sldMasterId id="214748393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72" r:id="rId8"/>
    <p:sldId id="286" r:id="rId9"/>
    <p:sldId id="273" r:id="rId10"/>
    <p:sldId id="285" r:id="rId11"/>
    <p:sldId id="282" r:id="rId12"/>
    <p:sldId id="283" r:id="rId13"/>
    <p:sldId id="277" r:id="rId1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8F5"/>
    <a:srgbClr val="93BAC9"/>
    <a:srgbClr val="FF3300"/>
    <a:srgbClr val="005C97"/>
    <a:srgbClr val="81AFC1"/>
    <a:srgbClr val="3D576B"/>
    <a:srgbClr val="E3EDF1"/>
    <a:srgbClr val="6A9CB0"/>
    <a:srgbClr val="70A3B8"/>
    <a:srgbClr val="FEA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6658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4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6DCD-7545-456A-B262-6A8978F1C650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B8E3-6A8D-4EC1-8F12-EDDD367FD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84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0ECB-6375-4C9B-8B57-6FC9541666E8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D464-3365-4526-93B5-8E8D872960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47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80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információbiztonság gyakorlatilag adatain védelmét jelenti a sértetlenség, bizalmasság, hozzáférhetőség szentháromság szempontjából. </a:t>
            </a:r>
          </a:p>
          <a:p>
            <a:r>
              <a:rPr lang="hu-HU" dirty="0"/>
              <a:t>A mai, mindennapos környezetben, művelése </a:t>
            </a:r>
            <a:r>
              <a:rPr lang="hu-HU" dirty="0" err="1"/>
              <a:t>mindekinek</a:t>
            </a:r>
            <a:r>
              <a:rPr lang="hu-HU" dirty="0"/>
              <a:t> – cégnek, egyénnek – alapvető, jól felfogott érdeke.</a:t>
            </a:r>
          </a:p>
          <a:p>
            <a:r>
              <a:rPr lang="hu-HU" dirty="0"/>
              <a:t>Hogy ez mennyire így van gyorsan végezzünk el egy kis felmért: okostelefon? Mail olvasás? Telepített vírusírtó? Ciklikus heti vírusszkennelés?</a:t>
            </a:r>
          </a:p>
          <a:p>
            <a:endParaRPr lang="hu-HU" dirty="0"/>
          </a:p>
          <a:p>
            <a:r>
              <a:rPr lang="hu-HU" dirty="0"/>
              <a:t>Ezt a védelmet 2 területre oszthatjuk. </a:t>
            </a:r>
          </a:p>
          <a:p>
            <a:r>
              <a:rPr lang="hu-HU" dirty="0"/>
              <a:t>Nyilvánvaló, hogy határvédelmi eszközök nélkül bármilyen IT infrastruktúra napokon/órákon belül összedől, így aztán ez a fajta védekezés általában rendben szokott lenni a cégeknél.</a:t>
            </a:r>
          </a:p>
          <a:p>
            <a:r>
              <a:rPr lang="hu-HU" dirty="0"/>
              <a:t>Nagyobb kihívás a belső megfelelősségek kialakítása, ehhez nyújtanak segítséget az ITB monitoring rendszerek.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13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6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esemény </a:t>
            </a:r>
            <a:r>
              <a:rPr lang="hu-HU" dirty="0" err="1"/>
              <a:t>monitorozó</a:t>
            </a:r>
            <a:r>
              <a:rPr lang="hu-HU" dirty="0"/>
              <a:t> rendszerrel szembeni általános elvárás, hogy a működési eseményeket folyamatosan figyelje, azokat automatikusan ellenőrizze és szükség esetén </a:t>
            </a:r>
            <a:r>
              <a:rPr lang="hu-HU" dirty="0" err="1"/>
              <a:t>riasszon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21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8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54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hu-HU" dirty="0"/>
          </a:p>
          <a:p>
            <a:r>
              <a:rPr lang="hu-HU" dirty="0"/>
              <a:t>Az adatpiacokra építve kialakítható egy olyan monitoring rendszer, mely támogatja mind a folyamatos működési felügyeletet illetve automatikusan szolgáltatja az időszaki jelentéseket, dokumentációkat.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D464-3365-4526-93B5-8E8D8729605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98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0D464-3365-4526-93B5-8E8D8729605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7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839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40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51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48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79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37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94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80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76" y="6194253"/>
            <a:ext cx="1310272" cy="3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0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31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07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594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450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00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203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183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41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682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19" y="633095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ni.com</a:t>
            </a:r>
          </a:p>
        </p:txBody>
      </p:sp>
    </p:spTree>
    <p:extLst>
      <p:ext uri="{BB962C8B-B14F-4D97-AF65-F5344CB8AC3E}">
        <p14:creationId xmlns:p14="http://schemas.microsoft.com/office/powerpoint/2010/main" val="16693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383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7401" y="921221"/>
            <a:ext cx="10737849" cy="2498255"/>
          </a:xfrm>
        </p:spPr>
        <p:txBody>
          <a:bodyPr anchor="b">
            <a:normAutofit/>
          </a:bodyPr>
          <a:lstStyle>
            <a:lvl1pPr algn="ctr">
              <a:lnSpc>
                <a:spcPts val="4498"/>
              </a:lnSpc>
              <a:defRPr sz="4500" spc="-15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3634650"/>
            <a:ext cx="10737851" cy="771274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319" y="633095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ni.com</a:t>
            </a:r>
          </a:p>
        </p:txBody>
      </p:sp>
    </p:spTree>
    <p:extLst>
      <p:ext uri="{BB962C8B-B14F-4D97-AF65-F5344CB8AC3E}">
        <p14:creationId xmlns:p14="http://schemas.microsoft.com/office/powerpoint/2010/main" val="3941367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67272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x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913" y="142829"/>
            <a:ext cx="10965304" cy="964092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881" y="1118153"/>
            <a:ext cx="5384800" cy="49490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7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18153"/>
            <a:ext cx="5384800" cy="49490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7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145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374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ernal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6261" y="448734"/>
            <a:ext cx="10970956" cy="562165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254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 Con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Customer confidential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191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23559"/>
            <a:ext cx="12192000" cy="527795"/>
          </a:xfrm>
          <a:prstGeom prst="rect">
            <a:avLst/>
          </a:prstGeom>
          <a:effectLst/>
        </p:spPr>
        <p:txBody>
          <a:bodyPr vert="horz" lIns="91435" tIns="45717" rIns="91435" bIns="45717" rtlCol="0" anchor="ctr">
            <a:noAutofit/>
          </a:bodyPr>
          <a:lstStyle>
            <a:lvl1pPr marL="457189" indent="-457189" algn="ctr">
              <a:buNone/>
              <a:defRPr kumimoji="0" lang="en-US" sz="3067" b="0" i="0" u="none" strike="noStrike" cap="none" spc="0" normalizeH="0" baseline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dist="12700" dir="5400000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nivers Com 45 Light"/>
                <a:ea typeface="+mj-ea"/>
                <a:cs typeface="Univers Com 45 Light" charset="0"/>
              </a:defRPr>
            </a:lvl1pPr>
          </a:lstStyle>
          <a:p>
            <a:pPr marL="0" marR="0" lvl="0" indent="0" algn="ctr" defTabSz="60955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Speaker Name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62719"/>
            <a:ext cx="12192000" cy="64632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lnSpc>
                <a:spcPct val="90000"/>
              </a:lnSpc>
              <a:buNone/>
              <a:defRPr sz="2000" b="0" i="0"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l" rotWithShape="0">
                    <a:srgbClr val="000000">
                      <a:alpha val="50000"/>
                    </a:srgbClr>
                  </a:outerShdw>
                </a:effectLst>
                <a:latin typeface="Univers Com 45 Light"/>
                <a:cs typeface="Univers Com 45 Light"/>
              </a:defRPr>
            </a:lvl1pPr>
          </a:lstStyle>
          <a:p>
            <a:pPr lvl="0"/>
            <a:r>
              <a:rPr lang="en-US" dirty="0">
                <a:latin typeface="Arial"/>
                <a:cs typeface="Arial"/>
              </a:rPr>
              <a:t>Title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69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12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07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23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61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0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B1A410-2742-4EB2-A16D-0D0CD6CFD1C4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F5BFF5-2D76-46DB-A6A2-6C91F6E346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364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2067-4800-4E01-8B77-A476948B10CE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4E30-6F29-41C9-86A8-E120C8365B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84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14" y="142829"/>
            <a:ext cx="10893337" cy="964092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262" y="1121384"/>
            <a:ext cx="10898989" cy="4949008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71841" y="5106120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26365" y="7159279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95280" y="2035307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4208" y="4070613"/>
            <a:ext cx="129848" cy="341890"/>
          </a:xfrm>
          <a:prstGeom prst="rect">
            <a:avLst/>
          </a:prstGeom>
          <a:noFill/>
        </p:spPr>
        <p:txBody>
          <a:bodyPr wrap="none" lIns="64264" tIns="32132" rIns="64264" bIns="32132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8543" y="6344219"/>
            <a:ext cx="474916" cy="276999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defPPr>
              <a:defRPr lang="en-US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C53BE2A3-E884-4DA2-864E-54215D46267C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19" y="633095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ni.com</a:t>
            </a:r>
          </a:p>
        </p:txBody>
      </p:sp>
    </p:spTree>
    <p:extLst>
      <p:ext uri="{BB962C8B-B14F-4D97-AF65-F5344CB8AC3E}">
        <p14:creationId xmlns:p14="http://schemas.microsoft.com/office/powerpoint/2010/main" val="277811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</p:sldLayoutIdLst>
  <p:txStyles>
    <p:titleStyle>
      <a:lvl1pPr algn="l" defTabSz="457174" rtl="0" eaLnBrk="1" latinLnBrk="0" hangingPunct="1">
        <a:spcBef>
          <a:spcPct val="0"/>
        </a:spcBef>
        <a:buNone/>
        <a:defRPr sz="3200" b="0" i="0" kern="1200" spc="-100">
          <a:solidFill>
            <a:schemeClr val="accent1"/>
          </a:solidFill>
          <a:latin typeface="+mn-lt"/>
          <a:ea typeface="+mj-ea"/>
          <a:cs typeface="Arial"/>
        </a:defRPr>
      </a:lvl1pPr>
    </p:titleStyle>
    <p:bodyStyle>
      <a:lvl1pPr marL="173038" indent="-173038" algn="l" defTabSz="457174" rtl="0" eaLnBrk="1" latinLnBrk="0" hangingPunct="1">
        <a:spcBef>
          <a:spcPts val="573"/>
        </a:spcBef>
        <a:buClr>
          <a:schemeClr val="bg1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642640" indent="-186321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082224" indent="-167354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110" indent="-228587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1828698" indent="0" algn="l" defTabSz="457174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459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3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7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1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7043349" y="4443276"/>
            <a:ext cx="4913041" cy="21124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0" y="1288716"/>
            <a:ext cx="9315450" cy="120032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IT biztonsági monitoring </a:t>
            </a:r>
          </a:p>
          <a:p>
            <a:pPr algn="ctr"/>
            <a:r>
              <a:rPr lang="hu-HU" sz="3600" b="1" dirty="0"/>
              <a:t>és a GDPR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244316" y="4793901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Pokó István – </a:t>
            </a:r>
            <a:r>
              <a:rPr lang="hu-HU" sz="2000" dirty="0">
                <a:solidFill>
                  <a:schemeClr val="bg1"/>
                </a:solidFill>
              </a:rPr>
              <a:t>fejlesztési igazgató</a:t>
            </a:r>
            <a:endParaRPr lang="hu-HU" sz="2000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5486706"/>
            <a:ext cx="2295511" cy="56240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12821" y="2688950"/>
            <a:ext cx="7640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93BAC9"/>
                </a:solidFill>
              </a:rPr>
              <a:t> </a:t>
            </a:r>
          </a:p>
          <a:p>
            <a:pPr algn="ctr"/>
            <a:r>
              <a:rPr lang="hu-HU" sz="3000" b="1" dirty="0">
                <a:solidFill>
                  <a:srgbClr val="93BAC9"/>
                </a:solidFill>
              </a:rPr>
              <a:t>eseményfelügyelet, bizonyítékok,</a:t>
            </a:r>
          </a:p>
          <a:p>
            <a:pPr algn="ctr"/>
            <a:r>
              <a:rPr lang="hu-HU" sz="3000" b="1" dirty="0">
                <a:solidFill>
                  <a:srgbClr val="93BAC9"/>
                </a:solidFill>
              </a:rPr>
              <a:t>megfelelősség</a:t>
            </a:r>
          </a:p>
        </p:txBody>
      </p:sp>
    </p:spTree>
    <p:extLst>
      <p:ext uri="{BB962C8B-B14F-4D97-AF65-F5344CB8AC3E}">
        <p14:creationId xmlns:p14="http://schemas.microsoft.com/office/powerpoint/2010/main" val="26960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-1"/>
            <a:ext cx="12192000" cy="1613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640" y="453331"/>
            <a:ext cx="9404723" cy="667628"/>
          </a:xfrm>
        </p:spPr>
        <p:txBody>
          <a:bodyPr/>
          <a:lstStyle/>
          <a:p>
            <a:r>
              <a:rPr lang="hu-HU" sz="3400" b="1" dirty="0"/>
              <a:t>INFORMÁCIÓS VAGYON VÉDELME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6640" y="930470"/>
            <a:ext cx="890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CIA - Confidentiality, Integrity, Availability (Accountability)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849670" y="584408"/>
            <a:ext cx="206970" cy="690898"/>
          </a:xfrm>
          <a:prstGeom prst="rect">
            <a:avLst/>
          </a:prstGeom>
          <a:solidFill>
            <a:srgbClr val="3D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28733" y="1913143"/>
            <a:ext cx="5772091" cy="216024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ClrTx/>
              <a:buNone/>
            </a:pPr>
            <a:r>
              <a:rPr lang="hu-HU" sz="2400" b="1" u="sng" dirty="0">
                <a:solidFill>
                  <a:srgbClr val="005C97"/>
                </a:solidFill>
              </a:rPr>
              <a:t>Külső védelem - határvédelmi eszközök</a:t>
            </a:r>
          </a:p>
          <a:p>
            <a:pPr marL="457200" lvl="1" indent="0" defTabSz="914400">
              <a:lnSpc>
                <a:spcPct val="80000"/>
              </a:lnSpc>
              <a:spcAft>
                <a:spcPts val="1200"/>
              </a:spcAft>
              <a:buClr>
                <a:srgbClr val="C00000"/>
              </a:buClr>
              <a:buNone/>
            </a:pPr>
            <a:r>
              <a:rPr lang="hu-HU" sz="2400" dirty="0">
                <a:solidFill>
                  <a:schemeClr val="bg1"/>
                </a:solidFill>
              </a:rPr>
              <a:t>tűzfal, </a:t>
            </a:r>
          </a:p>
          <a:p>
            <a:pPr marL="457200" lvl="1" indent="0" defTabSz="914400">
              <a:lnSpc>
                <a:spcPct val="80000"/>
              </a:lnSpc>
              <a:spcAft>
                <a:spcPts val="1200"/>
              </a:spcAft>
              <a:buClr>
                <a:srgbClr val="C00000"/>
              </a:buClr>
              <a:buNone/>
            </a:pPr>
            <a:r>
              <a:rPr lang="hu-HU" sz="2400" dirty="0">
                <a:solidFill>
                  <a:schemeClr val="bg1"/>
                </a:solidFill>
              </a:rPr>
              <a:t>vírusvédelem, </a:t>
            </a:r>
          </a:p>
          <a:p>
            <a:pPr marL="457200" lvl="1" indent="0" defTabSz="914400">
              <a:lnSpc>
                <a:spcPct val="80000"/>
              </a:lnSpc>
              <a:spcAft>
                <a:spcPts val="1200"/>
              </a:spcAft>
              <a:buClr>
                <a:srgbClr val="C00000"/>
              </a:buClr>
              <a:buNone/>
            </a:pPr>
            <a:r>
              <a:rPr lang="hu-HU" sz="2400" dirty="0">
                <a:solidFill>
                  <a:schemeClr val="bg1"/>
                </a:solidFill>
              </a:rPr>
              <a:t>SPAM szűrő…</a:t>
            </a:r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743275" y="4217399"/>
            <a:ext cx="7848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u-HU" sz="2600" b="1" u="sng" dirty="0">
                <a:solidFill>
                  <a:srgbClr val="005C97"/>
                </a:solidFill>
              </a:rPr>
              <a:t>Belső megfelelősség - monitoring </a:t>
            </a:r>
          </a:p>
          <a:p>
            <a:pPr marL="457200" lvl="1" indent="0">
              <a:spcAft>
                <a:spcPts val="1200"/>
              </a:spcAft>
              <a:buClr>
                <a:srgbClr val="C00000"/>
              </a:buClr>
              <a:buNone/>
            </a:pPr>
            <a:r>
              <a:rPr lang="hu-HU" sz="2400" dirty="0">
                <a:solidFill>
                  <a:schemeClr val="bg1"/>
                </a:solidFill>
              </a:rPr>
              <a:t>jogosultság felderítés, </a:t>
            </a:r>
          </a:p>
          <a:p>
            <a:pPr marL="457200" lvl="1" indent="0">
              <a:spcAft>
                <a:spcPts val="1200"/>
              </a:spcAft>
              <a:buClr>
                <a:srgbClr val="C00000"/>
              </a:buClr>
              <a:buNone/>
            </a:pPr>
            <a:r>
              <a:rPr lang="hu-HU" sz="2400" dirty="0">
                <a:solidFill>
                  <a:schemeClr val="bg1"/>
                </a:solidFill>
              </a:rPr>
              <a:t>adatszivárgás,</a:t>
            </a:r>
          </a:p>
          <a:p>
            <a:pPr marL="457200" lvl="1" indent="0">
              <a:spcAft>
                <a:spcPts val="1200"/>
              </a:spcAft>
              <a:buClr>
                <a:srgbClr val="C00000"/>
              </a:buClr>
              <a:buNone/>
            </a:pPr>
            <a:r>
              <a:rPr lang="hu-HU" sz="2400" dirty="0">
                <a:solidFill>
                  <a:schemeClr val="bg1"/>
                </a:solidFill>
              </a:rPr>
              <a:t>esemény figyelés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u-HU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2800" b="1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EEE5362-614D-4D53-B77F-FE4944C93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03" y="2214633"/>
            <a:ext cx="4064756" cy="36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>
            <a:extLst>
              <a:ext uri="{FF2B5EF4-FFF2-40B4-BE49-F238E27FC236}">
                <a16:creationId xmlns:a16="http://schemas.microsoft.com/office/drawing/2014/main" id="{C0E52E78-0140-410F-973C-0BA6DFE2E323}"/>
              </a:ext>
            </a:extLst>
          </p:cNvPr>
          <p:cNvSpPr/>
          <p:nvPr/>
        </p:nvSpPr>
        <p:spPr>
          <a:xfrm>
            <a:off x="3218880" y="4299120"/>
            <a:ext cx="2045808" cy="8007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Nyilvántartás vezetése</a:t>
            </a:r>
          </a:p>
        </p:txBody>
      </p:sp>
      <p:sp>
        <p:nvSpPr>
          <p:cNvPr id="16" name="Téglalap 15"/>
          <p:cNvSpPr/>
          <p:nvPr/>
        </p:nvSpPr>
        <p:spPr>
          <a:xfrm>
            <a:off x="0" y="-1"/>
            <a:ext cx="12192000" cy="1613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640" y="453331"/>
            <a:ext cx="9404723" cy="667628"/>
          </a:xfrm>
        </p:spPr>
        <p:txBody>
          <a:bodyPr/>
          <a:lstStyle/>
          <a:p>
            <a:r>
              <a:rPr lang="hu-HU" sz="3400" b="1" dirty="0"/>
              <a:t>KÖTELEZETTSÉGEK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6640" y="930470"/>
            <a:ext cx="1089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EU 2016/679 ÁLTALÁNOS ADATVÉDELMI RENDELETE (GDPR) – 2018.05.25.</a:t>
            </a:r>
          </a:p>
        </p:txBody>
      </p:sp>
      <p:sp>
        <p:nvSpPr>
          <p:cNvPr id="5" name="Téglalap 4"/>
          <p:cNvSpPr/>
          <p:nvPr/>
        </p:nvSpPr>
        <p:spPr>
          <a:xfrm>
            <a:off x="849670" y="584408"/>
            <a:ext cx="206970" cy="690898"/>
          </a:xfrm>
          <a:prstGeom prst="rect">
            <a:avLst/>
          </a:prstGeom>
          <a:solidFill>
            <a:srgbClr val="3D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D146272-ED27-4A0E-8B35-4C8CEC23A0D0}"/>
              </a:ext>
            </a:extLst>
          </p:cNvPr>
          <p:cNvSpPr/>
          <p:nvPr/>
        </p:nvSpPr>
        <p:spPr>
          <a:xfrm>
            <a:off x="1431758" y="1869274"/>
            <a:ext cx="1997242" cy="7061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Megfelelő adatkezelés biztosítása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D8571B6-96D9-4270-92EC-F3A3AEC202E9}"/>
              </a:ext>
            </a:extLst>
          </p:cNvPr>
          <p:cNvSpPr/>
          <p:nvPr/>
        </p:nvSpPr>
        <p:spPr>
          <a:xfrm>
            <a:off x="6258426" y="1922610"/>
            <a:ext cx="1850858" cy="5981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Valós jogalap biztosítása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631D5D93-071C-4C20-9EA2-EC117D319D50}"/>
              </a:ext>
            </a:extLst>
          </p:cNvPr>
          <p:cNvSpPr/>
          <p:nvPr/>
        </p:nvSpPr>
        <p:spPr>
          <a:xfrm>
            <a:off x="3567229" y="2650781"/>
            <a:ext cx="2390408" cy="800773"/>
          </a:xfrm>
          <a:prstGeom prst="rect">
            <a:avLst/>
          </a:prstGeom>
          <a:gradFill flip="none" rotWithShape="1">
            <a:gsLst>
              <a:gs pos="11000">
                <a:srgbClr val="70A3B8"/>
              </a:gs>
              <a:gs pos="56000">
                <a:schemeClr val="accent5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Átlátható tájékoztatás és kommunikáció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1F1091C-0730-41C5-9362-93483B9406AA}"/>
              </a:ext>
            </a:extLst>
          </p:cNvPr>
          <p:cNvSpPr/>
          <p:nvPr/>
        </p:nvSpPr>
        <p:spPr>
          <a:xfrm>
            <a:off x="8967307" y="3013564"/>
            <a:ext cx="2390408" cy="800773"/>
          </a:xfrm>
          <a:prstGeom prst="rect">
            <a:avLst/>
          </a:prstGeom>
          <a:gradFill flip="none" rotWithShape="1">
            <a:gsLst>
              <a:gs pos="11000">
                <a:srgbClr val="70A3B8"/>
              </a:gs>
              <a:gs pos="56000">
                <a:schemeClr val="accent5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Érintettek jogainak biztosítása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4843D0-0932-436E-85F1-890E0F526D7D}"/>
              </a:ext>
            </a:extLst>
          </p:cNvPr>
          <p:cNvSpPr/>
          <p:nvPr/>
        </p:nvSpPr>
        <p:spPr>
          <a:xfrm>
            <a:off x="9676049" y="1952977"/>
            <a:ext cx="2006613" cy="6224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Hozzájárulás igazolása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A827684-5C15-44D8-AFCA-7BF2F0F6778B}"/>
              </a:ext>
            </a:extLst>
          </p:cNvPr>
          <p:cNvSpPr/>
          <p:nvPr/>
        </p:nvSpPr>
        <p:spPr>
          <a:xfrm>
            <a:off x="7978095" y="4990782"/>
            <a:ext cx="1978424" cy="538769"/>
          </a:xfrm>
          <a:prstGeom prst="rect">
            <a:avLst/>
          </a:prstGeom>
          <a:gradFill flip="none" rotWithShape="1">
            <a:gsLst>
              <a:gs pos="29000">
                <a:srgbClr val="C00000"/>
              </a:gs>
              <a:gs pos="100000">
                <a:schemeClr val="accent5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Incidenskezelés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3330E2BB-771C-43D3-A48B-FD9A15D68D9D}"/>
              </a:ext>
            </a:extLst>
          </p:cNvPr>
          <p:cNvSpPr/>
          <p:nvPr/>
        </p:nvSpPr>
        <p:spPr>
          <a:xfrm>
            <a:off x="9757547" y="6011492"/>
            <a:ext cx="1978424" cy="538769"/>
          </a:xfrm>
          <a:prstGeom prst="rect">
            <a:avLst/>
          </a:prstGeom>
          <a:gradFill flip="none" rotWithShape="1">
            <a:gsLst>
              <a:gs pos="29000">
                <a:srgbClr val="C00000"/>
              </a:gs>
              <a:gs pos="100000">
                <a:schemeClr val="accent5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Együttműködés a hatósággal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E34499F-21B7-4081-A231-D76CD76FE733}"/>
              </a:ext>
            </a:extLst>
          </p:cNvPr>
          <p:cNvSpPr/>
          <p:nvPr/>
        </p:nvSpPr>
        <p:spPr>
          <a:xfrm>
            <a:off x="6267268" y="3472055"/>
            <a:ext cx="2390408" cy="800773"/>
          </a:xfrm>
          <a:prstGeom prst="rect">
            <a:avLst/>
          </a:prstGeom>
          <a:gradFill flip="none" rotWithShape="1">
            <a:gsLst>
              <a:gs pos="11000">
                <a:srgbClr val="70A3B8"/>
              </a:gs>
              <a:gs pos="56000">
                <a:schemeClr val="accent5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Adatvédelmi tisztviselő kinevezése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752CEDE7-3B36-46FF-B23F-E79C4AADFD82}"/>
              </a:ext>
            </a:extLst>
          </p:cNvPr>
          <p:cNvSpPr/>
          <p:nvPr/>
        </p:nvSpPr>
        <p:spPr>
          <a:xfrm>
            <a:off x="1431758" y="5361746"/>
            <a:ext cx="2390408" cy="8007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Adatvédelmi hatásvizsgálat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D3F0B28B-20E3-434B-958C-6AE8541027CC}"/>
              </a:ext>
            </a:extLst>
          </p:cNvPr>
          <p:cNvSpPr/>
          <p:nvPr/>
        </p:nvSpPr>
        <p:spPr>
          <a:xfrm>
            <a:off x="5063222" y="5440283"/>
            <a:ext cx="2390408" cy="8007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Kockázat elemzés/intézkedés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088CD4A2-C4BD-4472-8414-58E9A11C61C9}"/>
              </a:ext>
            </a:extLst>
          </p:cNvPr>
          <p:cNvSpPr/>
          <p:nvPr/>
        </p:nvSpPr>
        <p:spPr>
          <a:xfrm>
            <a:off x="9958986" y="4252450"/>
            <a:ext cx="1468557" cy="538769"/>
          </a:xfrm>
          <a:prstGeom prst="rect">
            <a:avLst/>
          </a:prstGeom>
          <a:gradFill flip="none" rotWithShape="1">
            <a:gsLst>
              <a:gs pos="29000">
                <a:srgbClr val="C00000"/>
              </a:gs>
              <a:gs pos="100000">
                <a:schemeClr val="accent5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Titkosítás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7A6783B-9838-4EA0-92CC-627CD9A7EC45}"/>
              </a:ext>
            </a:extLst>
          </p:cNvPr>
          <p:cNvSpPr/>
          <p:nvPr/>
        </p:nvSpPr>
        <p:spPr>
          <a:xfrm>
            <a:off x="488477" y="3586985"/>
            <a:ext cx="2390408" cy="800773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95000"/>
                  <a:lumOff val="5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BC8F5"/>
                </a:solidFill>
              </a:rPr>
              <a:t>Megfelelő igazolási képesség kialakítása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76AA42EB-0244-4213-8B41-52956C376135}"/>
              </a:ext>
            </a:extLst>
          </p:cNvPr>
          <p:cNvSpPr/>
          <p:nvPr/>
        </p:nvSpPr>
        <p:spPr>
          <a:xfrm rot="20219747">
            <a:off x="345962" y="2005855"/>
            <a:ext cx="10826079" cy="2755205"/>
          </a:xfrm>
          <a:prstGeom prst="roundRect">
            <a:avLst/>
          </a:prstGeom>
          <a:solidFill>
            <a:schemeClr val="tx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u-HU" sz="6000" b="1" i="1" u="sng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</a:rPr>
              <a:t>ELSZÁMOLTATHATÓSÁG</a:t>
            </a:r>
          </a:p>
        </p:txBody>
      </p:sp>
    </p:spTree>
    <p:extLst>
      <p:ext uri="{BB962C8B-B14F-4D97-AF65-F5344CB8AC3E}">
        <p14:creationId xmlns:p14="http://schemas.microsoft.com/office/powerpoint/2010/main" val="280377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-1"/>
            <a:ext cx="12192000" cy="1613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640" y="453331"/>
            <a:ext cx="9404723" cy="667628"/>
          </a:xfrm>
        </p:spPr>
        <p:txBody>
          <a:bodyPr>
            <a:normAutofit/>
          </a:bodyPr>
          <a:lstStyle/>
          <a:p>
            <a:r>
              <a:rPr lang="hu-HU" sz="3400" b="1" dirty="0"/>
              <a:t>Esemény monitorozás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6640" y="930470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Átalános elvárások</a:t>
            </a:r>
          </a:p>
        </p:txBody>
      </p:sp>
      <p:sp>
        <p:nvSpPr>
          <p:cNvPr id="5" name="Téglalap 4"/>
          <p:cNvSpPr/>
          <p:nvPr/>
        </p:nvSpPr>
        <p:spPr>
          <a:xfrm>
            <a:off x="849670" y="584408"/>
            <a:ext cx="206970" cy="690898"/>
          </a:xfrm>
          <a:prstGeom prst="rect">
            <a:avLst/>
          </a:prstGeom>
          <a:solidFill>
            <a:srgbClr val="3D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15" y="186650"/>
            <a:ext cx="1071930" cy="123986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Tartalom helye 2"/>
          <p:cNvSpPr txBox="1">
            <a:spLocks/>
          </p:cNvSpPr>
          <p:nvPr/>
        </p:nvSpPr>
        <p:spPr bwMode="auto">
          <a:xfrm>
            <a:off x="493496" y="2584450"/>
            <a:ext cx="7827665" cy="48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7700"/>
              </a:buClr>
              <a:buSzPct val="5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ClrTx/>
              <a:buNone/>
            </a:pPr>
            <a:r>
              <a:rPr lang="hu-HU" sz="2000" b="1" dirty="0">
                <a:solidFill>
                  <a:schemeClr val="bg1"/>
                </a:solidFill>
              </a:rPr>
              <a:t>nyomon követi a kritikus folyamatokat</a:t>
            </a:r>
            <a:br>
              <a:rPr lang="hu-HU" sz="2000" b="1" dirty="0">
                <a:solidFill>
                  <a:schemeClr val="bg1"/>
                </a:solidFill>
              </a:rPr>
            </a:br>
            <a:endParaRPr lang="hu-HU" sz="2000" b="1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hu-HU" sz="2000" b="1" dirty="0">
                <a:solidFill>
                  <a:schemeClr val="bg1"/>
                </a:solidFill>
              </a:rPr>
              <a:t>figyeli a használati, működési eseményeket</a:t>
            </a:r>
            <a:br>
              <a:rPr lang="hu-HU" sz="2000" b="1" dirty="0">
                <a:solidFill>
                  <a:schemeClr val="bg1"/>
                </a:solidFill>
              </a:rPr>
            </a:br>
            <a:endParaRPr lang="hu-HU" sz="2000" b="1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hu-HU" sz="2000" b="1" dirty="0">
                <a:solidFill>
                  <a:schemeClr val="bg1"/>
                </a:solidFill>
              </a:rPr>
              <a:t>rámutat a folyamatokhoz tartozó kockázatokra</a:t>
            </a:r>
            <a:br>
              <a:rPr lang="hu-HU" sz="2000" b="1" dirty="0">
                <a:solidFill>
                  <a:schemeClr val="bg1"/>
                </a:solidFill>
              </a:rPr>
            </a:br>
            <a:endParaRPr lang="hu-HU" sz="2000" b="1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hu-HU" sz="2000" b="1" dirty="0">
                <a:solidFill>
                  <a:schemeClr val="bg1"/>
                </a:solidFill>
              </a:rPr>
              <a:t>automatizmusokkal kiszűri a rendellenességeket</a:t>
            </a:r>
            <a:br>
              <a:rPr lang="hu-HU" sz="2000" b="1" dirty="0">
                <a:solidFill>
                  <a:schemeClr val="bg1"/>
                </a:solidFill>
              </a:rPr>
            </a:br>
            <a:endParaRPr lang="hu-HU" sz="2000" b="1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hu-HU" sz="2000" b="1" dirty="0">
                <a:solidFill>
                  <a:schemeClr val="bg1"/>
                </a:solidFill>
              </a:rPr>
              <a:t>jelzéseket küld a nem kívánt eseményekről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hu-HU" sz="2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hu-HU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14" y="2066500"/>
            <a:ext cx="2923642" cy="38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-1"/>
            <a:ext cx="12192000" cy="1613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151120" y="1688563"/>
            <a:ext cx="6695440" cy="42143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640" y="428514"/>
            <a:ext cx="9404723" cy="667628"/>
          </a:xfrm>
        </p:spPr>
        <p:txBody>
          <a:bodyPr/>
          <a:lstStyle/>
          <a:p>
            <a:r>
              <a:rPr lang="hu-HU" sz="3400" b="1" dirty="0" err="1"/>
              <a:t>Sealog</a:t>
            </a:r>
            <a:r>
              <a:rPr lang="hu-HU" sz="3400" b="1" dirty="0"/>
              <a:t> Alapkoncepció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6640" y="905653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DIGITÁLIS ESEMÉNYTÉR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49670" y="584408"/>
            <a:ext cx="206970" cy="690898"/>
          </a:xfrm>
          <a:prstGeom prst="rect">
            <a:avLst/>
          </a:prstGeom>
          <a:solidFill>
            <a:srgbClr val="3D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982340" y="3238856"/>
            <a:ext cx="2358639" cy="1093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982340" y="3238856"/>
            <a:ext cx="2358639" cy="1093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61" y="3238856"/>
            <a:ext cx="2548873" cy="88303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41E2EC1-3D0D-47E8-BCBC-B0CD1ACF5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31" y="1621430"/>
            <a:ext cx="8220850" cy="52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0" y="-1"/>
            <a:ext cx="12192000" cy="1613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640" y="458004"/>
            <a:ext cx="9404723" cy="667628"/>
          </a:xfrm>
        </p:spPr>
        <p:txBody>
          <a:bodyPr/>
          <a:lstStyle/>
          <a:p>
            <a:r>
              <a:rPr lang="hu-HU" sz="3400" b="1" dirty="0" err="1"/>
              <a:t>SeaLog</a:t>
            </a:r>
            <a:r>
              <a:rPr lang="hu-HU" sz="3400" b="1" dirty="0"/>
              <a:t> Központosított monitoring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6640" y="929857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Digitális nyomok elemzése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-85458" y="3435410"/>
            <a:ext cx="12192000" cy="2029626"/>
          </a:xfrm>
        </p:spPr>
        <p:txBody>
          <a:bodyPr>
            <a:no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u-HU" altLang="hu-HU" b="1" u="sng" dirty="0">
              <a:solidFill>
                <a:srgbClr val="6A9CB0"/>
              </a:solidFill>
            </a:endParaRPr>
          </a:p>
          <a:p>
            <a:pPr marL="15240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b="1" dirty="0">
                <a:solidFill>
                  <a:schemeClr val="bg1"/>
                </a:solidFill>
              </a:rPr>
              <a:t>külső fenyegetések (pl. rosszindulatú szoftverek, hackertámadások),</a:t>
            </a:r>
          </a:p>
          <a:p>
            <a:pPr marL="15240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b="1" dirty="0">
                <a:solidFill>
                  <a:schemeClr val="bg1"/>
                </a:solidFill>
              </a:rPr>
              <a:t>belső fenyegetések (pl. az érzékeny adatok megsértésére),</a:t>
            </a:r>
          </a:p>
          <a:p>
            <a:pPr marL="15240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b="1" dirty="0">
                <a:solidFill>
                  <a:schemeClr val="bg1"/>
                </a:solidFill>
              </a:rPr>
              <a:t>alkalmazáshibákból és konfigurációs változásokból eredő problémák, </a:t>
            </a:r>
          </a:p>
          <a:p>
            <a:pPr marL="15240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b="1" dirty="0">
                <a:solidFill>
                  <a:schemeClr val="bg1"/>
                </a:solidFill>
              </a:rPr>
              <a:t>a rendelkezésre állással, a kihasználtsággal kapcsolatos események.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u-HU" altLang="hu-HU" b="1" dirty="0">
              <a:solidFill>
                <a:schemeClr val="bg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49670" y="584408"/>
            <a:ext cx="206970" cy="690898"/>
          </a:xfrm>
          <a:prstGeom prst="rect">
            <a:avLst/>
          </a:prstGeom>
          <a:solidFill>
            <a:srgbClr val="3D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241580" y="2071173"/>
            <a:ext cx="903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hu-HU" sz="2400" b="1" u="sng" dirty="0">
                <a:solidFill>
                  <a:srgbClr val="6A9CB0"/>
                </a:solidFill>
              </a:rPr>
              <a:t>Az üzleti rendszerek megfigyelésén keresztül segít</a:t>
            </a:r>
          </a:p>
          <a:p>
            <a:pPr algn="ctr"/>
            <a:r>
              <a:rPr lang="hu-HU" altLang="hu-HU" sz="2400" b="1" u="sng" dirty="0">
                <a:solidFill>
                  <a:srgbClr val="6A9CB0"/>
                </a:solidFill>
              </a:rPr>
              <a:t>felfedezni az üzleti folyamatokban jelentkező problémákat: </a:t>
            </a:r>
          </a:p>
          <a:p>
            <a:pPr algn="ctr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729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0" y="-1"/>
            <a:ext cx="12192000" cy="1613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640" y="458004"/>
            <a:ext cx="9404723" cy="667628"/>
          </a:xfrm>
        </p:spPr>
        <p:txBody>
          <a:bodyPr/>
          <a:lstStyle/>
          <a:p>
            <a:r>
              <a:rPr lang="hu-HU" sz="3400" b="1" dirty="0"/>
              <a:t>Megfelelősség támogatása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6640" y="929857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Bizonyítékképzés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-290688" y="1125632"/>
            <a:ext cx="9914020" cy="5633611"/>
          </a:xfrm>
        </p:spPr>
        <p:txBody>
          <a:bodyPr>
            <a:noAutofit/>
          </a:bodyPr>
          <a:lstStyle/>
          <a:p>
            <a:pPr lvl="0"/>
            <a:r>
              <a:rPr lang="hu-HU" b="1" u="sng" dirty="0" err="1">
                <a:solidFill>
                  <a:srgbClr val="6A9CB0"/>
                </a:solidFill>
              </a:rPr>
              <a:t>Válallatbiztonsági</a:t>
            </a:r>
            <a:r>
              <a:rPr lang="hu-HU" b="1" u="sng" dirty="0">
                <a:solidFill>
                  <a:srgbClr val="6A9CB0"/>
                </a:solidFill>
              </a:rPr>
              <a:t> szint</a:t>
            </a:r>
          </a:p>
          <a:p>
            <a:pPr marL="457200" lvl="1" indent="0">
              <a:buNone/>
            </a:pPr>
            <a:r>
              <a:rPr lang="hu-HU" altLang="hu-HU" b="1" dirty="0">
                <a:solidFill>
                  <a:schemeClr val="bg1"/>
                </a:solidFill>
              </a:rPr>
              <a:t>Több szintű mérőszám rendszer, </a:t>
            </a:r>
          </a:p>
          <a:p>
            <a:pPr marL="457200" lvl="1" indent="0">
              <a:buNone/>
            </a:pPr>
            <a:r>
              <a:rPr lang="hu-HU" altLang="hu-HU" b="1" dirty="0">
                <a:solidFill>
                  <a:schemeClr val="bg1"/>
                </a:solidFill>
              </a:rPr>
              <a:t>Szabályokkal rugalmasan módosítható,</a:t>
            </a:r>
          </a:p>
          <a:p>
            <a:pPr marL="457200" lvl="1" indent="0">
              <a:buNone/>
            </a:pPr>
            <a:r>
              <a:rPr lang="hu-HU" altLang="hu-HU" b="1" dirty="0">
                <a:solidFill>
                  <a:schemeClr val="bg1"/>
                </a:solidFill>
              </a:rPr>
              <a:t>Eseményekre épülő automatizmus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altLang="hu-HU" b="1" dirty="0">
              <a:solidFill>
                <a:schemeClr val="bg1"/>
              </a:solidFill>
            </a:endParaRPr>
          </a:p>
          <a:p>
            <a:pPr lvl="0"/>
            <a:r>
              <a:rPr lang="hu-HU" b="1" u="sng" dirty="0">
                <a:solidFill>
                  <a:srgbClr val="6A9CB0"/>
                </a:solidFill>
              </a:rPr>
              <a:t>Beszámolók</a:t>
            </a:r>
          </a:p>
          <a:p>
            <a:pPr lvl="1"/>
            <a:r>
              <a:rPr lang="hu-HU" b="1" dirty="0">
                <a:solidFill>
                  <a:schemeClr val="bg1"/>
                </a:solidFill>
              </a:rPr>
              <a:t>Incidens jelentések</a:t>
            </a:r>
          </a:p>
          <a:p>
            <a:pPr lvl="1"/>
            <a:r>
              <a:rPr lang="hu-HU" b="1" dirty="0">
                <a:solidFill>
                  <a:schemeClr val="bg1"/>
                </a:solidFill>
              </a:rPr>
              <a:t>Időszaki kimutatások</a:t>
            </a:r>
          </a:p>
          <a:p>
            <a:pPr lvl="1"/>
            <a:r>
              <a:rPr lang="hu-HU" b="1" dirty="0">
                <a:solidFill>
                  <a:schemeClr val="bg1"/>
                </a:solidFill>
              </a:rPr>
              <a:t>Digitális bizonyítékok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849670" y="584408"/>
            <a:ext cx="206970" cy="690898"/>
          </a:xfrm>
          <a:prstGeom prst="rect">
            <a:avLst/>
          </a:prstGeom>
          <a:solidFill>
            <a:srgbClr val="3D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52B2F0D-B05F-404C-AEC5-E2A451087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22" y="1637230"/>
            <a:ext cx="7884350" cy="45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4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7043349" y="4443276"/>
            <a:ext cx="4913041" cy="21124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0316" y="1288716"/>
            <a:ext cx="5450305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93BAC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Köszönöm a figyelmet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244316" y="4793901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Pokó István –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fejlesztési igazgató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5486706"/>
            <a:ext cx="2295511" cy="56240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87870" y="2285672"/>
            <a:ext cx="353334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93BAC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latin typeface="Century Gothic" panose="020B0502020202020204"/>
              </a:rPr>
              <a:t>www.sealog.hu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b="1" dirty="0"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latin typeface="Century Gothic" panose="020B0502020202020204"/>
              </a:rPr>
              <a:t>www.gdpr.info.hu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93BAC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9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gradFill flip="none" rotWithShape="1">
          <a:gsLst>
            <a:gs pos="11000">
              <a:srgbClr val="70A3B8"/>
            </a:gs>
            <a:gs pos="56000">
              <a:schemeClr val="accent5">
                <a:lumMod val="70000"/>
              </a:schemeClr>
            </a:gs>
          </a:gsLst>
          <a:lin ang="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xternal">
  <a:themeElements>
    <a:clrScheme name="National Instruments">
      <a:dk1>
        <a:sysClr val="windowText" lastClr="000000"/>
      </a:dk1>
      <a:lt1>
        <a:sysClr val="window" lastClr="FFFFFF"/>
      </a:lt1>
      <a:dk2>
        <a:srgbClr val="0A60A3"/>
      </a:dk2>
      <a:lt2>
        <a:srgbClr val="F5F5F5"/>
      </a:lt2>
      <a:accent1>
        <a:srgbClr val="0A60A3"/>
      </a:accent1>
      <a:accent2>
        <a:srgbClr val="93191A"/>
      </a:accent2>
      <a:accent3>
        <a:srgbClr val="79B04E"/>
      </a:accent3>
      <a:accent4>
        <a:srgbClr val="EDB72E"/>
      </a:accent4>
      <a:accent5>
        <a:srgbClr val="73AED9"/>
      </a:accent5>
      <a:accent6>
        <a:srgbClr val="DE8C2D"/>
      </a:accent6>
      <a:hlink>
        <a:srgbClr val="0A60A3"/>
      </a:hlink>
      <a:folHlink>
        <a:srgbClr val="73AED9"/>
      </a:folHlink>
    </a:clrScheme>
    <a:fontScheme name="NationalInstruments">
      <a:majorFont>
        <a:latin typeface="Univers Com 55"/>
        <a:ea typeface=""/>
        <a:cs typeface=""/>
      </a:majorFont>
      <a:minorFont>
        <a:latin typeface="Univers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3464F6C814D54419C079ECE73C3A1C6" ma:contentTypeVersion="4" ma:contentTypeDescription="Új dokumentum létrehozása." ma:contentTypeScope="" ma:versionID="7f117ae066af5ac3aba4b10e5eb3689d">
  <xsd:schema xmlns:xsd="http://www.w3.org/2001/XMLSchema" xmlns:p="http://schemas.microsoft.com/office/2006/metadata/properties" targetNamespace="http://schemas.microsoft.com/office/2006/metadata/properties" ma:root="true" ma:fieldsID="b3c3d6002bfdc12f5a41f64bd0ece1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artalomtípus" ma:readOnly="true"/>
        <xsd:element ref="dc:title" minOccurs="0" maxOccurs="1" ma:index="1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8D077BE-08A5-49CA-9CD0-D6704A906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A0C852-39AF-4DF0-920B-F9B737ED3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AED9658-3ACF-4A35-B618-935976ABC2C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10151</TotalTime>
  <Words>378</Words>
  <Application>Microsoft Office PowerPoint</Application>
  <PresentationFormat>Szélesvásznú</PresentationFormat>
  <Paragraphs>86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Courier New</vt:lpstr>
      <vt:lpstr>Univers Com 45 Light</vt:lpstr>
      <vt:lpstr>Univers LT Std 45 Light</vt:lpstr>
      <vt:lpstr>Wingdings</vt:lpstr>
      <vt:lpstr>Wingdings 3</vt:lpstr>
      <vt:lpstr>Szelet</vt:lpstr>
      <vt:lpstr>Egyéni tervezés</vt:lpstr>
      <vt:lpstr>External</vt:lpstr>
      <vt:lpstr>PowerPoint-bemutató</vt:lpstr>
      <vt:lpstr>INFORMÁCIÓS VAGYON VÉDELME</vt:lpstr>
      <vt:lpstr>KÖTELEZETTSÉGEK</vt:lpstr>
      <vt:lpstr>Esemény monitorozás</vt:lpstr>
      <vt:lpstr>Sealog Alapkoncepció</vt:lpstr>
      <vt:lpstr>SeaLog Központosított monitoring</vt:lpstr>
      <vt:lpstr>Megfelelősség támogatása</vt:lpstr>
      <vt:lpstr>PowerPoint-bemutató</vt:lpstr>
    </vt:vector>
  </TitlesOfParts>
  <Company>Seacon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Seacon Europe</dc:creator>
  <cp:lastModifiedBy>Pokó István</cp:lastModifiedBy>
  <cp:revision>221</cp:revision>
  <cp:lastPrinted>2017-09-26T06:07:00Z</cp:lastPrinted>
  <dcterms:created xsi:type="dcterms:W3CDTF">2016-09-26T12:03:51Z</dcterms:created>
  <dcterms:modified xsi:type="dcterms:W3CDTF">2017-09-26T12:59:15Z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0x010100F3464F6C814D54419C079ECE73C3A1C6</vt:lpwstr>
  </property>
</Properties>
</file>