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6" r:id="rId21"/>
    <p:sldId id="277" r:id="rId22"/>
    <p:sldId id="278" r:id="rId23"/>
    <p:sldId id="280" r:id="rId24"/>
    <p:sldId id="279" r:id="rId25"/>
    <p:sldId id="293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4" r:id="rId38"/>
    <p:sldId id="295" r:id="rId3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58" y="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umok_160702_2008\Dokumenty\Csath_Magdolna\Uzleti_Kornyezet_Kutatas2017\17_kerdes_sugardiagram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umok_160702_2008\Dokumenty\Csath_Magdolna\Uzleti_Kornyezet_Kutatas2017\17_kerdes_regio_meretkategoria_alapitas_ev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800" b="1"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Munka1!$A$1:$A$20</c:f>
              <c:strCache>
                <c:ptCount val="20"/>
                <c:pt idx="0">
                  <c:v>BP</c:v>
                </c:pt>
                <c:pt idx="1">
                  <c:v>KO</c:v>
                </c:pt>
                <c:pt idx="2">
                  <c:v>GY</c:v>
                </c:pt>
                <c:pt idx="3">
                  <c:v>VA</c:v>
                </c:pt>
                <c:pt idx="4">
                  <c:v>VE</c:v>
                </c:pt>
                <c:pt idx="5">
                  <c:v>FE</c:v>
                </c:pt>
                <c:pt idx="6">
                  <c:v>BÉ</c:v>
                </c:pt>
                <c:pt idx="7">
                  <c:v>HE</c:v>
                </c:pt>
                <c:pt idx="8">
                  <c:v>PE</c:v>
                </c:pt>
                <c:pt idx="9">
                  <c:v>BÁ</c:v>
                </c:pt>
                <c:pt idx="10">
                  <c:v>BO</c:v>
                </c:pt>
                <c:pt idx="11">
                  <c:v>TO</c:v>
                </c:pt>
                <c:pt idx="12">
                  <c:v>JÁ</c:v>
                </c:pt>
                <c:pt idx="13">
                  <c:v>HA</c:v>
                </c:pt>
                <c:pt idx="14">
                  <c:v>CS</c:v>
                </c:pt>
                <c:pt idx="15">
                  <c:v>SO</c:v>
                </c:pt>
                <c:pt idx="16">
                  <c:v>BA</c:v>
                </c:pt>
                <c:pt idx="17">
                  <c:v>ZA</c:v>
                </c:pt>
                <c:pt idx="18">
                  <c:v>SZ</c:v>
                </c:pt>
                <c:pt idx="19">
                  <c:v>NÓ</c:v>
                </c:pt>
              </c:strCache>
            </c:strRef>
          </c:cat>
          <c:val>
            <c:numRef>
              <c:f>Munka1!$B$1:$B$20</c:f>
              <c:numCache>
                <c:formatCode>General</c:formatCode>
                <c:ptCount val="20"/>
                <c:pt idx="0">
                  <c:v>406</c:v>
                </c:pt>
                <c:pt idx="1">
                  <c:v>309</c:v>
                </c:pt>
                <c:pt idx="2">
                  <c:v>298</c:v>
                </c:pt>
                <c:pt idx="3">
                  <c:v>186</c:v>
                </c:pt>
                <c:pt idx="4">
                  <c:v>182</c:v>
                </c:pt>
                <c:pt idx="5">
                  <c:v>158</c:v>
                </c:pt>
                <c:pt idx="6">
                  <c:v>145</c:v>
                </c:pt>
                <c:pt idx="7">
                  <c:v>135</c:v>
                </c:pt>
                <c:pt idx="8">
                  <c:v>129</c:v>
                </c:pt>
                <c:pt idx="9">
                  <c:v>120</c:v>
                </c:pt>
                <c:pt idx="10">
                  <c:v>116</c:v>
                </c:pt>
                <c:pt idx="11">
                  <c:v>112</c:v>
                </c:pt>
                <c:pt idx="12">
                  <c:v>111</c:v>
                </c:pt>
                <c:pt idx="13">
                  <c:v>110</c:v>
                </c:pt>
                <c:pt idx="14">
                  <c:v>96</c:v>
                </c:pt>
                <c:pt idx="15">
                  <c:v>91</c:v>
                </c:pt>
                <c:pt idx="16">
                  <c:v>83</c:v>
                </c:pt>
                <c:pt idx="17">
                  <c:v>76</c:v>
                </c:pt>
                <c:pt idx="18">
                  <c:v>70</c:v>
                </c:pt>
                <c:pt idx="19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095328"/>
        <c:axId val="196314872"/>
      </c:barChart>
      <c:catAx>
        <c:axId val="287095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800"/>
            </a:pPr>
            <a:endParaRPr lang="hu-HU"/>
          </a:p>
        </c:txPr>
        <c:crossAx val="196314872"/>
        <c:crosses val="autoZero"/>
        <c:auto val="1"/>
        <c:lblAlgn val="ctr"/>
        <c:lblOffset val="100"/>
        <c:noMultiLvlLbl val="0"/>
      </c:catAx>
      <c:valAx>
        <c:axId val="196314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800"/>
            </a:pPr>
            <a:endParaRPr lang="hu-HU"/>
          </a:p>
        </c:txPr>
        <c:crossAx val="287095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8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Munka2!$A$1:$A$20</c:f>
              <c:strCache>
                <c:ptCount val="20"/>
                <c:pt idx="0">
                  <c:v>BU</c:v>
                </c:pt>
                <c:pt idx="1">
                  <c:v>GY</c:v>
                </c:pt>
                <c:pt idx="2">
                  <c:v>KO</c:v>
                </c:pt>
                <c:pt idx="3">
                  <c:v>BÁ</c:v>
                </c:pt>
                <c:pt idx="4">
                  <c:v>HE</c:v>
                </c:pt>
                <c:pt idx="5">
                  <c:v>FE</c:v>
                </c:pt>
                <c:pt idx="6">
                  <c:v>PE</c:v>
                </c:pt>
                <c:pt idx="7">
                  <c:v>VA</c:v>
                </c:pt>
                <c:pt idx="8">
                  <c:v>VE</c:v>
                </c:pt>
                <c:pt idx="9">
                  <c:v>JÁ</c:v>
                </c:pt>
                <c:pt idx="10">
                  <c:v>TO</c:v>
                </c:pt>
                <c:pt idx="11">
                  <c:v>BO</c:v>
                </c:pt>
                <c:pt idx="12">
                  <c:v>HA</c:v>
                </c:pt>
                <c:pt idx="13">
                  <c:v>CS</c:v>
                </c:pt>
                <c:pt idx="14">
                  <c:v>SO</c:v>
                </c:pt>
                <c:pt idx="15">
                  <c:v>BÉ</c:v>
                </c:pt>
                <c:pt idx="16">
                  <c:v>SZ</c:v>
                </c:pt>
                <c:pt idx="17">
                  <c:v>BA</c:v>
                </c:pt>
                <c:pt idx="18">
                  <c:v>ZA</c:v>
                </c:pt>
                <c:pt idx="19">
                  <c:v>NÓ</c:v>
                </c:pt>
              </c:strCache>
            </c:strRef>
          </c:cat>
          <c:val>
            <c:numRef>
              <c:f>Munka2!$B$1:$B$20</c:f>
              <c:numCache>
                <c:formatCode>General</c:formatCode>
                <c:ptCount val="20"/>
                <c:pt idx="0">
                  <c:v>503</c:v>
                </c:pt>
                <c:pt idx="1">
                  <c:v>288</c:v>
                </c:pt>
                <c:pt idx="2">
                  <c:v>267</c:v>
                </c:pt>
                <c:pt idx="3">
                  <c:v>233</c:v>
                </c:pt>
                <c:pt idx="4">
                  <c:v>228</c:v>
                </c:pt>
                <c:pt idx="5">
                  <c:v>195</c:v>
                </c:pt>
                <c:pt idx="6">
                  <c:v>177</c:v>
                </c:pt>
                <c:pt idx="7">
                  <c:v>170</c:v>
                </c:pt>
                <c:pt idx="8">
                  <c:v>153</c:v>
                </c:pt>
                <c:pt idx="9">
                  <c:v>149</c:v>
                </c:pt>
                <c:pt idx="10">
                  <c:v>115</c:v>
                </c:pt>
                <c:pt idx="11">
                  <c:v>114</c:v>
                </c:pt>
                <c:pt idx="12">
                  <c:v>110</c:v>
                </c:pt>
                <c:pt idx="13">
                  <c:v>107</c:v>
                </c:pt>
                <c:pt idx="14">
                  <c:v>90</c:v>
                </c:pt>
                <c:pt idx="15">
                  <c:v>88</c:v>
                </c:pt>
                <c:pt idx="16">
                  <c:v>85</c:v>
                </c:pt>
                <c:pt idx="17">
                  <c:v>82</c:v>
                </c:pt>
                <c:pt idx="18">
                  <c:v>70</c:v>
                </c:pt>
                <c:pt idx="19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427048"/>
        <c:axId val="196356216"/>
      </c:barChart>
      <c:catAx>
        <c:axId val="288427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800"/>
            </a:pPr>
            <a:endParaRPr lang="hu-HU"/>
          </a:p>
        </c:txPr>
        <c:crossAx val="196356216"/>
        <c:crosses val="autoZero"/>
        <c:auto val="1"/>
        <c:lblAlgn val="ctr"/>
        <c:lblOffset val="100"/>
        <c:noMultiLvlLbl val="0"/>
      </c:catAx>
      <c:valAx>
        <c:axId val="196356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800"/>
            </a:pPr>
            <a:endParaRPr lang="hu-HU"/>
          </a:p>
        </c:txPr>
        <c:crossAx val="288427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8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Munka4!$A$1:$A$20</c:f>
              <c:strCache>
                <c:ptCount val="20"/>
                <c:pt idx="0">
                  <c:v>BP</c:v>
                </c:pt>
                <c:pt idx="1">
                  <c:v>BÁ</c:v>
                </c:pt>
                <c:pt idx="2">
                  <c:v>CS</c:v>
                </c:pt>
                <c:pt idx="3">
                  <c:v>VA</c:v>
                </c:pt>
                <c:pt idx="4">
                  <c:v>PE</c:v>
                </c:pt>
                <c:pt idx="5">
                  <c:v>KO</c:v>
                </c:pt>
                <c:pt idx="6">
                  <c:v>GY</c:v>
                </c:pt>
                <c:pt idx="7">
                  <c:v>ZA</c:v>
                </c:pt>
                <c:pt idx="8">
                  <c:v>HA</c:v>
                </c:pt>
                <c:pt idx="9">
                  <c:v>FE</c:v>
                </c:pt>
                <c:pt idx="10">
                  <c:v>TO</c:v>
                </c:pt>
                <c:pt idx="11">
                  <c:v>JÁ</c:v>
                </c:pt>
                <c:pt idx="12">
                  <c:v>BO</c:v>
                </c:pt>
                <c:pt idx="13">
                  <c:v>SO</c:v>
                </c:pt>
                <c:pt idx="14">
                  <c:v>SZ</c:v>
                </c:pt>
                <c:pt idx="15">
                  <c:v>BA</c:v>
                </c:pt>
                <c:pt idx="16">
                  <c:v>VE</c:v>
                </c:pt>
                <c:pt idx="17">
                  <c:v>HE</c:v>
                </c:pt>
                <c:pt idx="18">
                  <c:v>BÉ</c:v>
                </c:pt>
                <c:pt idx="19">
                  <c:v>NÓ</c:v>
                </c:pt>
              </c:strCache>
            </c:strRef>
          </c:cat>
          <c:val>
            <c:numRef>
              <c:f>Munka4!$B$1:$B$20</c:f>
              <c:numCache>
                <c:formatCode>General</c:formatCode>
                <c:ptCount val="20"/>
                <c:pt idx="0">
                  <c:v>138</c:v>
                </c:pt>
                <c:pt idx="1">
                  <c:v>90</c:v>
                </c:pt>
                <c:pt idx="2">
                  <c:v>68</c:v>
                </c:pt>
                <c:pt idx="3">
                  <c:v>68</c:v>
                </c:pt>
                <c:pt idx="4">
                  <c:v>66</c:v>
                </c:pt>
                <c:pt idx="5">
                  <c:v>66</c:v>
                </c:pt>
                <c:pt idx="6">
                  <c:v>65</c:v>
                </c:pt>
                <c:pt idx="7">
                  <c:v>57</c:v>
                </c:pt>
                <c:pt idx="8">
                  <c:v>53</c:v>
                </c:pt>
                <c:pt idx="9">
                  <c:v>49</c:v>
                </c:pt>
                <c:pt idx="10">
                  <c:v>46</c:v>
                </c:pt>
                <c:pt idx="11">
                  <c:v>40</c:v>
                </c:pt>
                <c:pt idx="12">
                  <c:v>39</c:v>
                </c:pt>
                <c:pt idx="13">
                  <c:v>39</c:v>
                </c:pt>
                <c:pt idx="14">
                  <c:v>37</c:v>
                </c:pt>
                <c:pt idx="15">
                  <c:v>37</c:v>
                </c:pt>
                <c:pt idx="16">
                  <c:v>35</c:v>
                </c:pt>
                <c:pt idx="17">
                  <c:v>33</c:v>
                </c:pt>
                <c:pt idx="18">
                  <c:v>27</c:v>
                </c:pt>
                <c:pt idx="19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9240888"/>
        <c:axId val="289233240"/>
      </c:barChart>
      <c:catAx>
        <c:axId val="289240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800"/>
            </a:pPr>
            <a:endParaRPr lang="hu-HU"/>
          </a:p>
        </c:txPr>
        <c:crossAx val="289233240"/>
        <c:crosses val="autoZero"/>
        <c:auto val="1"/>
        <c:lblAlgn val="ctr"/>
        <c:lblOffset val="100"/>
        <c:noMultiLvlLbl val="0"/>
      </c:catAx>
      <c:valAx>
        <c:axId val="289233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800"/>
            </a:pPr>
            <a:endParaRPr lang="hu-HU"/>
          </a:p>
        </c:txPr>
        <c:crossAx val="289240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8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Munka6!$A$1:$A$20</c:f>
              <c:strCache>
                <c:ptCount val="20"/>
                <c:pt idx="0">
                  <c:v>GY</c:v>
                </c:pt>
                <c:pt idx="1">
                  <c:v>VA</c:v>
                </c:pt>
                <c:pt idx="2">
                  <c:v>PE</c:v>
                </c:pt>
                <c:pt idx="3">
                  <c:v>BP</c:v>
                </c:pt>
                <c:pt idx="4">
                  <c:v>VE</c:v>
                </c:pt>
                <c:pt idx="5">
                  <c:v>SO</c:v>
                </c:pt>
                <c:pt idx="6">
                  <c:v>HA</c:v>
                </c:pt>
                <c:pt idx="7">
                  <c:v>CS</c:v>
                </c:pt>
                <c:pt idx="8">
                  <c:v>ZA</c:v>
                </c:pt>
                <c:pt idx="9">
                  <c:v>TO</c:v>
                </c:pt>
                <c:pt idx="10">
                  <c:v>BA</c:v>
                </c:pt>
                <c:pt idx="11">
                  <c:v>FE</c:v>
                </c:pt>
                <c:pt idx="12">
                  <c:v>KO</c:v>
                </c:pt>
                <c:pt idx="13">
                  <c:v>JÁ</c:v>
                </c:pt>
                <c:pt idx="14">
                  <c:v>BÁ</c:v>
                </c:pt>
                <c:pt idx="15">
                  <c:v>SZ</c:v>
                </c:pt>
                <c:pt idx="16">
                  <c:v>HE</c:v>
                </c:pt>
                <c:pt idx="17">
                  <c:v>BÉ</c:v>
                </c:pt>
                <c:pt idx="18">
                  <c:v>BO</c:v>
                </c:pt>
                <c:pt idx="19">
                  <c:v>NÓ</c:v>
                </c:pt>
              </c:strCache>
            </c:strRef>
          </c:cat>
          <c:val>
            <c:numRef>
              <c:f>Munka6!$B$1:$B$20</c:f>
              <c:numCache>
                <c:formatCode>General</c:formatCode>
                <c:ptCount val="20"/>
                <c:pt idx="0">
                  <c:v>31.7</c:v>
                </c:pt>
                <c:pt idx="1">
                  <c:v>8.6</c:v>
                </c:pt>
                <c:pt idx="2">
                  <c:v>7.4</c:v>
                </c:pt>
                <c:pt idx="3">
                  <c:v>5.6</c:v>
                </c:pt>
                <c:pt idx="4">
                  <c:v>5</c:v>
                </c:pt>
                <c:pt idx="5">
                  <c:v>4.8</c:v>
                </c:pt>
                <c:pt idx="6">
                  <c:v>3.6</c:v>
                </c:pt>
                <c:pt idx="7">
                  <c:v>3.5</c:v>
                </c:pt>
                <c:pt idx="8">
                  <c:v>3</c:v>
                </c:pt>
                <c:pt idx="9">
                  <c:v>2.9</c:v>
                </c:pt>
                <c:pt idx="10">
                  <c:v>2.6</c:v>
                </c:pt>
                <c:pt idx="11">
                  <c:v>2.5</c:v>
                </c:pt>
                <c:pt idx="12">
                  <c:v>2.5</c:v>
                </c:pt>
                <c:pt idx="13">
                  <c:v>2.1</c:v>
                </c:pt>
                <c:pt idx="14">
                  <c:v>1.8</c:v>
                </c:pt>
                <c:pt idx="15">
                  <c:v>1.4</c:v>
                </c:pt>
                <c:pt idx="16">
                  <c:v>1.1000000000000001</c:v>
                </c:pt>
                <c:pt idx="17">
                  <c:v>1.1000000000000001</c:v>
                </c:pt>
                <c:pt idx="18">
                  <c:v>0.5</c:v>
                </c:pt>
                <c:pt idx="19">
                  <c:v>0.3000000000000001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9281704"/>
        <c:axId val="289282088"/>
      </c:barChart>
      <c:catAx>
        <c:axId val="289281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800"/>
            </a:pPr>
            <a:endParaRPr lang="hu-HU"/>
          </a:p>
        </c:txPr>
        <c:crossAx val="289282088"/>
        <c:crosses val="autoZero"/>
        <c:auto val="1"/>
        <c:lblAlgn val="ctr"/>
        <c:lblOffset val="100"/>
        <c:noMultiLvlLbl val="0"/>
      </c:catAx>
      <c:valAx>
        <c:axId val="289282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800"/>
            </a:pPr>
            <a:endParaRPr lang="hu-HU"/>
          </a:p>
        </c:txPr>
        <c:crossAx val="289281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8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Munka7!$A$1:$A$15</c:f>
              <c:strCache>
                <c:ptCount val="15"/>
                <c:pt idx="0">
                  <c:v>Mezőgazdaság</c:v>
                </c:pt>
                <c:pt idx="1">
                  <c:v>Ipar</c:v>
                </c:pt>
                <c:pt idx="2">
                  <c:v>Építőipar</c:v>
                </c:pt>
                <c:pt idx="3">
                  <c:v>Kereskedelem</c:v>
                </c:pt>
                <c:pt idx="4">
                  <c:v>Szállítás és raktározás</c:v>
                </c:pt>
                <c:pt idx="5">
                  <c:v>Vendéglátás</c:v>
                </c:pt>
                <c:pt idx="6">
                  <c:v>Információ és kommunikáció</c:v>
                </c:pt>
                <c:pt idx="7">
                  <c:v>Pénzügyi szolgáltatás</c:v>
                </c:pt>
                <c:pt idx="8">
                  <c:v>Ingatlanügyletek</c:v>
                </c:pt>
                <c:pt idx="9">
                  <c:v>Tudományos és műszaki tevékenység</c:v>
                </c:pt>
                <c:pt idx="10">
                  <c:v>Adminisztratív szolgáltatás</c:v>
                </c:pt>
                <c:pt idx="11">
                  <c:v>Közigazgatás</c:v>
                </c:pt>
                <c:pt idx="12">
                  <c:v>Oktatás</c:v>
                </c:pt>
                <c:pt idx="13">
                  <c:v>Egészségügyi szolgáltatás</c:v>
                </c:pt>
                <c:pt idx="14">
                  <c:v>Művészet és szabadidő</c:v>
                </c:pt>
              </c:strCache>
            </c:strRef>
          </c:cat>
          <c:val>
            <c:numRef>
              <c:f>Munka7!$B$1:$B$15</c:f>
              <c:numCache>
                <c:formatCode>General</c:formatCode>
                <c:ptCount val="15"/>
                <c:pt idx="0">
                  <c:v>3314</c:v>
                </c:pt>
                <c:pt idx="1">
                  <c:v>48092</c:v>
                </c:pt>
                <c:pt idx="2">
                  <c:v>2279</c:v>
                </c:pt>
                <c:pt idx="3">
                  <c:v>2952</c:v>
                </c:pt>
                <c:pt idx="4">
                  <c:v>3520</c:v>
                </c:pt>
                <c:pt idx="5">
                  <c:v>564</c:v>
                </c:pt>
                <c:pt idx="6">
                  <c:v>207</c:v>
                </c:pt>
                <c:pt idx="7">
                  <c:v>66</c:v>
                </c:pt>
                <c:pt idx="8">
                  <c:v>2869</c:v>
                </c:pt>
                <c:pt idx="9">
                  <c:v>417</c:v>
                </c:pt>
                <c:pt idx="10">
                  <c:v>1740</c:v>
                </c:pt>
                <c:pt idx="11">
                  <c:v>3213</c:v>
                </c:pt>
                <c:pt idx="12">
                  <c:v>831</c:v>
                </c:pt>
                <c:pt idx="13">
                  <c:v>2666</c:v>
                </c:pt>
                <c:pt idx="14">
                  <c:v>1421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9266992"/>
        <c:axId val="288307680"/>
      </c:barChart>
      <c:catAx>
        <c:axId val="2892669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800"/>
            </a:pPr>
            <a:endParaRPr lang="hu-HU"/>
          </a:p>
        </c:txPr>
        <c:crossAx val="288307680"/>
        <c:crosses val="autoZero"/>
        <c:auto val="1"/>
        <c:lblAlgn val="ctr"/>
        <c:lblOffset val="100"/>
        <c:noMultiLvlLbl val="0"/>
      </c:catAx>
      <c:valAx>
        <c:axId val="2883076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800"/>
            </a:pPr>
            <a:endParaRPr lang="hu-HU"/>
          </a:p>
        </c:txPr>
        <c:crossAx val="289266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Munka9!$B$1:$B$18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</c:numCache>
            </c:numRef>
          </c:cat>
          <c:val>
            <c:numRef>
              <c:f>Munka9!$B$1:$B$18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</c:numCache>
            </c:numRef>
          </c:val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vert="horz"/>
              <a:lstStyle/>
              <a:p>
                <a:pPr>
                  <a:defRPr lang="en-US" sz="18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Munka9!$B$1:$B$18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</c:numCache>
            </c:numRef>
          </c:cat>
          <c:val>
            <c:numRef>
              <c:f>Munka9!$C$1:$C$18</c:f>
              <c:numCache>
                <c:formatCode>General</c:formatCode>
                <c:ptCount val="18"/>
                <c:pt idx="0">
                  <c:v>43655</c:v>
                </c:pt>
                <c:pt idx="1">
                  <c:v>45177</c:v>
                </c:pt>
                <c:pt idx="2">
                  <c:v>54550</c:v>
                </c:pt>
                <c:pt idx="3">
                  <c:v>41941</c:v>
                </c:pt>
                <c:pt idx="4">
                  <c:v>38655</c:v>
                </c:pt>
                <c:pt idx="5">
                  <c:v>36933</c:v>
                </c:pt>
                <c:pt idx="6">
                  <c:v>37078</c:v>
                </c:pt>
                <c:pt idx="7">
                  <c:v>35749</c:v>
                </c:pt>
                <c:pt idx="8">
                  <c:v>35622</c:v>
                </c:pt>
                <c:pt idx="9">
                  <c:v>34874</c:v>
                </c:pt>
                <c:pt idx="10">
                  <c:v>34815</c:v>
                </c:pt>
                <c:pt idx="11">
                  <c:v>35638</c:v>
                </c:pt>
                <c:pt idx="12">
                  <c:v>37462</c:v>
                </c:pt>
                <c:pt idx="13">
                  <c:v>38497</c:v>
                </c:pt>
                <c:pt idx="14">
                  <c:v>43915</c:v>
                </c:pt>
                <c:pt idx="15">
                  <c:v>39878</c:v>
                </c:pt>
                <c:pt idx="16">
                  <c:v>37588</c:v>
                </c:pt>
                <c:pt idx="17">
                  <c:v>37110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308464"/>
        <c:axId val="288308856"/>
      </c:barChart>
      <c:catAx>
        <c:axId val="28830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800"/>
            </a:pPr>
            <a:endParaRPr lang="hu-HU"/>
          </a:p>
        </c:txPr>
        <c:crossAx val="288308856"/>
        <c:crosses val="autoZero"/>
        <c:auto val="1"/>
        <c:lblAlgn val="ctr"/>
        <c:lblOffset val="100"/>
        <c:noMultiLvlLbl val="0"/>
      </c:catAx>
      <c:valAx>
        <c:axId val="288308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800"/>
            </a:pPr>
            <a:endParaRPr lang="hu-HU"/>
          </a:p>
        </c:txPr>
        <c:crossAx val="288308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Sheet1!$D$35</c:f>
              <c:strCache>
                <c:ptCount val="1"/>
                <c:pt idx="0">
                  <c:v>IPOSZ</c:v>
                </c:pt>
              </c:strCache>
            </c:strRef>
          </c:tx>
          <c:marker>
            <c:symbol val="none"/>
          </c:marker>
          <c:cat>
            <c:strRef>
              <c:f>Sheet1!$C$74:$C$92</c:f>
              <c:strCache>
                <c:ptCount val="19"/>
                <c:pt idx="0">
                  <c:v>Minisztériumok</c:v>
                </c:pt>
                <c:pt idx="1">
                  <c:v>Területi közigazgatás szervei</c:v>
                </c:pt>
                <c:pt idx="2">
                  <c:v>Önkormányzat</c:v>
                </c:pt>
                <c:pt idx="3">
                  <c:v>NAV</c:v>
                </c:pt>
                <c:pt idx="4">
                  <c:v>Kereskedelmi és Iparkamara</c:v>
                </c:pt>
                <c:pt idx="5">
                  <c:v>Szakmai kamarák</c:v>
                </c:pt>
                <c:pt idx="6">
                  <c:v>IPOSZ</c:v>
                </c:pt>
                <c:pt idx="7">
                  <c:v>Fogyasztóvédelmi szervezetek</c:v>
                </c:pt>
                <c:pt idx="8">
                  <c:v>Beszállítók</c:v>
                </c:pt>
                <c:pt idx="9">
                  <c:v>Vevők</c:v>
                </c:pt>
                <c:pt idx="10">
                  <c:v>Rendőrség</c:v>
                </c:pt>
                <c:pt idx="11">
                  <c:v>Média</c:v>
                </c:pt>
                <c:pt idx="12">
                  <c:v>Egészségügy</c:v>
                </c:pt>
                <c:pt idx="13">
                  <c:v>Oktatási rendszer</c:v>
                </c:pt>
                <c:pt idx="14">
                  <c:v>Bankok</c:v>
                </c:pt>
                <c:pt idx="15">
                  <c:v>Biztosítók</c:v>
                </c:pt>
                <c:pt idx="16">
                  <c:v>Bíróságok</c:v>
                </c:pt>
                <c:pt idx="17">
                  <c:v>Katasztrófavédelem</c:v>
                </c:pt>
                <c:pt idx="18">
                  <c:v>Nemzeti Közlekedési Hatóság</c:v>
                </c:pt>
              </c:strCache>
            </c:strRef>
          </c:cat>
          <c:val>
            <c:numRef>
              <c:f>Sheet1!$D$74:$D$92</c:f>
              <c:numCache>
                <c:formatCode>###0.00</c:formatCode>
                <c:ptCount val="19"/>
                <c:pt idx="0">
                  <c:v>2.6670776818742294</c:v>
                </c:pt>
                <c:pt idx="1">
                  <c:v>3.2897489539748928</c:v>
                </c:pt>
                <c:pt idx="2">
                  <c:v>3.3601220752797558</c:v>
                </c:pt>
                <c:pt idx="3">
                  <c:v>3.0876288659793816</c:v>
                </c:pt>
                <c:pt idx="4">
                  <c:v>2.4978308026030382</c:v>
                </c:pt>
                <c:pt idx="5">
                  <c:v>2.8659793814432977</c:v>
                </c:pt>
                <c:pt idx="6">
                  <c:v>3.7616279069767442</c:v>
                </c:pt>
                <c:pt idx="7">
                  <c:v>3.0917647058823663</c:v>
                </c:pt>
                <c:pt idx="8">
                  <c:v>3.8285398230088385</c:v>
                </c:pt>
                <c:pt idx="9">
                  <c:v>3.7106076210092667</c:v>
                </c:pt>
                <c:pt idx="10">
                  <c:v>3.2724324324324332</c:v>
                </c:pt>
                <c:pt idx="11">
                  <c:v>2.2215122470713746</c:v>
                </c:pt>
                <c:pt idx="12">
                  <c:v>2.2887029288702951</c:v>
                </c:pt>
                <c:pt idx="13">
                  <c:v>2.3399374348279447</c:v>
                </c:pt>
                <c:pt idx="14">
                  <c:v>2.5336091003102377</c:v>
                </c:pt>
                <c:pt idx="15">
                  <c:v>2.4567257559958287</c:v>
                </c:pt>
                <c:pt idx="16">
                  <c:v>3.0358974358974358</c:v>
                </c:pt>
                <c:pt idx="17">
                  <c:v>3.6287500000000001</c:v>
                </c:pt>
                <c:pt idx="18">
                  <c:v>3.2338235294117648</c:v>
                </c:pt>
              </c:numCache>
            </c:numRef>
          </c:val>
        </c:ser>
        <c:ser>
          <c:idx val="1"/>
          <c:order val="1"/>
          <c:tx>
            <c:strRef>
              <c:f>Sheet1!$E$35</c:f>
              <c:strCache>
                <c:ptCount val="1"/>
                <c:pt idx="0">
                  <c:v>online minta (431 db)</c:v>
                </c:pt>
              </c:strCache>
            </c:strRef>
          </c:tx>
          <c:marker>
            <c:symbol val="none"/>
          </c:marker>
          <c:cat>
            <c:strRef>
              <c:f>Sheet1!$C$74:$C$92</c:f>
              <c:strCache>
                <c:ptCount val="19"/>
                <c:pt idx="0">
                  <c:v>Minisztériumok</c:v>
                </c:pt>
                <c:pt idx="1">
                  <c:v>Területi közigazgatás szervei</c:v>
                </c:pt>
                <c:pt idx="2">
                  <c:v>Önkormányzat</c:v>
                </c:pt>
                <c:pt idx="3">
                  <c:v>NAV</c:v>
                </c:pt>
                <c:pt idx="4">
                  <c:v>Kereskedelmi és Iparkamara</c:v>
                </c:pt>
                <c:pt idx="5">
                  <c:v>Szakmai kamarák</c:v>
                </c:pt>
                <c:pt idx="6">
                  <c:v>IPOSZ</c:v>
                </c:pt>
                <c:pt idx="7">
                  <c:v>Fogyasztóvédelmi szervezetek</c:v>
                </c:pt>
                <c:pt idx="8">
                  <c:v>Beszállítók</c:v>
                </c:pt>
                <c:pt idx="9">
                  <c:v>Vevők</c:v>
                </c:pt>
                <c:pt idx="10">
                  <c:v>Rendőrség</c:v>
                </c:pt>
                <c:pt idx="11">
                  <c:v>Média</c:v>
                </c:pt>
                <c:pt idx="12">
                  <c:v>Egészségügy</c:v>
                </c:pt>
                <c:pt idx="13">
                  <c:v>Oktatási rendszer</c:v>
                </c:pt>
                <c:pt idx="14">
                  <c:v>Bankok</c:v>
                </c:pt>
                <c:pt idx="15">
                  <c:v>Biztosítók</c:v>
                </c:pt>
                <c:pt idx="16">
                  <c:v>Bíróságok</c:v>
                </c:pt>
                <c:pt idx="17">
                  <c:v>Katasztrófavédelem</c:v>
                </c:pt>
                <c:pt idx="18">
                  <c:v>Nemzeti Közlekedési Hatóság</c:v>
                </c:pt>
              </c:strCache>
            </c:strRef>
          </c:cat>
          <c:val>
            <c:numRef>
              <c:f>Sheet1!$E$74:$E$92</c:f>
              <c:numCache>
                <c:formatCode>###0.00</c:formatCode>
                <c:ptCount val="19"/>
                <c:pt idx="0">
                  <c:v>2.75</c:v>
                </c:pt>
                <c:pt idx="1">
                  <c:v>3.2297979797979925</c:v>
                </c:pt>
                <c:pt idx="2">
                  <c:v>3.2850122850122849</c:v>
                </c:pt>
                <c:pt idx="3">
                  <c:v>3.2357320099255582</c:v>
                </c:pt>
                <c:pt idx="4">
                  <c:v>2.847938144329897</c:v>
                </c:pt>
                <c:pt idx="5">
                  <c:v>2.8770949720670402</c:v>
                </c:pt>
                <c:pt idx="6">
                  <c:v>2.6785714285714399</c:v>
                </c:pt>
                <c:pt idx="7">
                  <c:v>3.0029411764705878</c:v>
                </c:pt>
                <c:pt idx="8">
                  <c:v>3.8190954773869348</c:v>
                </c:pt>
                <c:pt idx="9">
                  <c:v>3.7931873479318918</c:v>
                </c:pt>
                <c:pt idx="10">
                  <c:v>3.2702020202020203</c:v>
                </c:pt>
                <c:pt idx="11">
                  <c:v>2.1895261845386536</c:v>
                </c:pt>
                <c:pt idx="12">
                  <c:v>2.4352078239608672</c:v>
                </c:pt>
                <c:pt idx="13">
                  <c:v>2.5</c:v>
                </c:pt>
                <c:pt idx="14">
                  <c:v>2.7548076923076952</c:v>
                </c:pt>
                <c:pt idx="15">
                  <c:v>2.4471153846153846</c:v>
                </c:pt>
                <c:pt idx="16">
                  <c:v>2.9159663865546177</c:v>
                </c:pt>
                <c:pt idx="17">
                  <c:v>3.7027777777777913</c:v>
                </c:pt>
                <c:pt idx="18">
                  <c:v>3.2615384615384615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309640"/>
        <c:axId val="288310032"/>
      </c:radarChart>
      <c:catAx>
        <c:axId val="2883096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600"/>
            </a:pPr>
            <a:endParaRPr lang="hu-HU"/>
          </a:p>
        </c:txPr>
        <c:crossAx val="288310032"/>
        <c:crosses val="autoZero"/>
        <c:auto val="0"/>
        <c:lblAlgn val="ctr"/>
        <c:lblOffset val="100"/>
        <c:noMultiLvlLbl val="0"/>
      </c:catAx>
      <c:valAx>
        <c:axId val="288310032"/>
        <c:scaling>
          <c:orientation val="minMax"/>
        </c:scaling>
        <c:delete val="0"/>
        <c:axPos val="l"/>
        <c:majorGridlines/>
        <c:numFmt formatCode="###0.00" sourceLinked="1"/>
        <c:majorTickMark val="cross"/>
        <c:minorTickMark val="none"/>
        <c:tickLblPos val="nextTo"/>
        <c:txPr>
          <a:bodyPr/>
          <a:lstStyle/>
          <a:p>
            <a:pPr>
              <a:defRPr lang="en-US" sz="1600"/>
            </a:pPr>
            <a:endParaRPr lang="hu-HU"/>
          </a:p>
        </c:txPr>
        <c:crossAx val="28830964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lang="en-US" sz="16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'17kérdés_outputok'!$B$4307</c:f>
              <c:strCache>
                <c:ptCount val="1"/>
                <c:pt idx="0">
                  <c:v>IPOSZ (n=1004)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6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'17kérdés_outputok'!$A$4308:$A$4310</c:f>
              <c:strCache>
                <c:ptCount val="3"/>
                <c:pt idx="0">
                  <c:v>0-9 fő</c:v>
                </c:pt>
                <c:pt idx="1">
                  <c:v>10-49 fő</c:v>
                </c:pt>
                <c:pt idx="2">
                  <c:v>49 fő felett</c:v>
                </c:pt>
              </c:strCache>
            </c:strRef>
          </c:cat>
          <c:val>
            <c:numRef>
              <c:f>'17kérdés_outputok'!$B$4308:$B$4310</c:f>
              <c:numCache>
                <c:formatCode>###0.00</c:formatCode>
                <c:ptCount val="3"/>
                <c:pt idx="0">
                  <c:v>2.9748993925759288</c:v>
                </c:pt>
                <c:pt idx="1">
                  <c:v>3.2990221739130381</c:v>
                </c:pt>
                <c:pt idx="2">
                  <c:v>3.3873535294117647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B4-4693-AE2D-6FBD783BB8DF}"/>
            </c:ext>
          </c:extLst>
        </c:ser>
        <c:ser>
          <c:idx val="1"/>
          <c:order val="1"/>
          <c:tx>
            <c:strRef>
              <c:f>'17kérdés_outputok'!$C$4307</c:f>
              <c:strCache>
                <c:ptCount val="1"/>
                <c:pt idx="0">
                  <c:v>online minta (n=431)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6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'17kérdés_outputok'!$A$4308:$A$4310</c:f>
              <c:strCache>
                <c:ptCount val="3"/>
                <c:pt idx="0">
                  <c:v>0-9 fő</c:v>
                </c:pt>
                <c:pt idx="1">
                  <c:v>10-49 fő</c:v>
                </c:pt>
                <c:pt idx="2">
                  <c:v>49 fő felett</c:v>
                </c:pt>
              </c:strCache>
            </c:strRef>
          </c:cat>
          <c:val>
            <c:numRef>
              <c:f>'17kérdés_outputok'!$C$4308:$C$4310</c:f>
              <c:numCache>
                <c:formatCode>###0.00</c:formatCode>
                <c:ptCount val="3"/>
                <c:pt idx="0">
                  <c:v>2.9786027999999987</c:v>
                </c:pt>
                <c:pt idx="1">
                  <c:v>3.0699686956521743</c:v>
                </c:pt>
                <c:pt idx="2">
                  <c:v>3.1602248387096812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B4-4693-AE2D-6FBD783BB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310816"/>
        <c:axId val="289060472"/>
      </c:barChart>
      <c:catAx>
        <c:axId val="28831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600"/>
            </a:pPr>
            <a:endParaRPr lang="hu-HU"/>
          </a:p>
        </c:txPr>
        <c:crossAx val="289060472"/>
        <c:crosses val="autoZero"/>
        <c:auto val="1"/>
        <c:lblAlgn val="ctr"/>
        <c:lblOffset val="100"/>
        <c:noMultiLvlLbl val="0"/>
      </c:catAx>
      <c:valAx>
        <c:axId val="289060472"/>
        <c:scaling>
          <c:orientation val="minMax"/>
          <c:min val="0"/>
        </c:scaling>
        <c:delete val="0"/>
        <c:axPos val="l"/>
        <c:majorGridlines/>
        <c:numFmt formatCode="###0.00" sourceLinked="1"/>
        <c:majorTickMark val="out"/>
        <c:minorTickMark val="none"/>
        <c:tickLblPos val="nextTo"/>
        <c:txPr>
          <a:bodyPr/>
          <a:lstStyle/>
          <a:p>
            <a:pPr>
              <a:defRPr lang="en-US" sz="1600"/>
            </a:pPr>
            <a:endParaRPr lang="hu-HU"/>
          </a:p>
        </c:txPr>
        <c:crossAx val="28831081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lang="en-US" sz="16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AF52D-FE54-4496-97C5-90C285727668}" type="datetimeFigureOut">
              <a:rPr lang="hu-HU" smtClean="0"/>
              <a:pPr/>
              <a:t>2017.11.12.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F90AE-1643-439D-9505-0D42F38F445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463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478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63EE-0A16-4AA7-B2BC-72FE89F6D79C}" type="datetimeFigureOut">
              <a:rPr lang="hu-HU" smtClean="0"/>
              <a:pPr/>
              <a:t>2017.11.12.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25A7-F612-4580-9B05-009382DB4E4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63EE-0A16-4AA7-B2BC-72FE89F6D79C}" type="datetimeFigureOut">
              <a:rPr lang="hu-HU" smtClean="0"/>
              <a:pPr/>
              <a:t>2017.11.12.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25A7-F612-4580-9B05-009382DB4E4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63EE-0A16-4AA7-B2BC-72FE89F6D79C}" type="datetimeFigureOut">
              <a:rPr lang="hu-HU" smtClean="0"/>
              <a:pPr/>
              <a:t>2017.11.12.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25A7-F612-4580-9B05-009382DB4E4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63EE-0A16-4AA7-B2BC-72FE89F6D79C}" type="datetimeFigureOut">
              <a:rPr lang="hu-HU" smtClean="0"/>
              <a:pPr/>
              <a:t>2017.11.12.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25A7-F612-4580-9B05-009382DB4E4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63EE-0A16-4AA7-B2BC-72FE89F6D79C}" type="datetimeFigureOut">
              <a:rPr lang="hu-HU" smtClean="0"/>
              <a:pPr/>
              <a:t>2017.11.12.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25A7-F612-4580-9B05-009382DB4E4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63EE-0A16-4AA7-B2BC-72FE89F6D79C}" type="datetimeFigureOut">
              <a:rPr lang="hu-HU" smtClean="0"/>
              <a:pPr/>
              <a:t>2017.11.12.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25A7-F612-4580-9B05-009382DB4E4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63EE-0A16-4AA7-B2BC-72FE89F6D79C}" type="datetimeFigureOut">
              <a:rPr lang="hu-HU" smtClean="0"/>
              <a:pPr/>
              <a:t>2017.11.12.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25A7-F612-4580-9B05-009382DB4E4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63EE-0A16-4AA7-B2BC-72FE89F6D79C}" type="datetimeFigureOut">
              <a:rPr lang="hu-HU" smtClean="0"/>
              <a:pPr/>
              <a:t>2017.11.12.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25A7-F612-4580-9B05-009382DB4E4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63EE-0A16-4AA7-B2BC-72FE89F6D79C}" type="datetimeFigureOut">
              <a:rPr lang="hu-HU" smtClean="0"/>
              <a:pPr/>
              <a:t>2017.11.12.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25A7-F612-4580-9B05-009382DB4E4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63EE-0A16-4AA7-B2BC-72FE89F6D79C}" type="datetimeFigureOut">
              <a:rPr lang="hu-HU" smtClean="0"/>
              <a:pPr/>
              <a:t>2017.11.12.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25A7-F612-4580-9B05-009382DB4E4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63EE-0A16-4AA7-B2BC-72FE89F6D79C}" type="datetimeFigureOut">
              <a:rPr lang="hu-HU" smtClean="0"/>
              <a:pPr/>
              <a:t>2017.11.12.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25A7-F612-4580-9B05-009382DB4E4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B63EE-0A16-4AA7-B2BC-72FE89F6D79C}" type="datetimeFigureOut">
              <a:rPr lang="hu-HU" smtClean="0"/>
              <a:pPr/>
              <a:t>2017.11.12.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D25A7-F612-4580-9B05-009382DB4E4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3028971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u-HU" dirty="0" smtClean="0"/>
              <a:t>Prof. Dr. </a:t>
            </a:r>
            <a:r>
              <a:rPr lang="hu-HU" dirty="0" err="1" smtClean="0"/>
              <a:t>Csath</a:t>
            </a:r>
            <a:r>
              <a:rPr lang="hu-HU" dirty="0" smtClean="0"/>
              <a:t> Magdolna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A magyar gazdaság helyzete a legutóbbi versenyképességi elemzések tükrében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14634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Borsod-Abaúj-Zemplén Megyei Kereskedelmi és Iparkamara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Hotel Palota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Miskolc – Lillafüred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2017. </a:t>
            </a:r>
            <a:r>
              <a:rPr lang="hu-HU" dirty="0">
                <a:solidFill>
                  <a:schemeClr val="tx1"/>
                </a:solidFill>
              </a:rPr>
              <a:t>n</a:t>
            </a:r>
            <a:r>
              <a:rPr lang="hu-HU" dirty="0" smtClean="0">
                <a:solidFill>
                  <a:schemeClr val="tx1"/>
                </a:solidFill>
              </a:rPr>
              <a:t>ovember 21.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026" name="Picture 2" descr="Képtalálat a következőre: „hotel palota lillafüred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9174"/>
            <a:ext cx="2571768" cy="1928826"/>
          </a:xfrm>
          <a:prstGeom prst="rect">
            <a:avLst/>
          </a:prstGeom>
          <a:noFill/>
        </p:spPr>
      </p:pic>
      <p:pic>
        <p:nvPicPr>
          <p:cNvPr id="7" name="Kép 6" descr="14755654056137wzI6YptSlqJw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13" y="4857760"/>
            <a:ext cx="2666987" cy="20002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zövegdoboz 30"/>
          <p:cNvSpPr txBox="1"/>
          <p:nvPr/>
        </p:nvSpPr>
        <p:spPr>
          <a:xfrm>
            <a:off x="571472" y="357166"/>
            <a:ext cx="8278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/>
              <a:t>G.4.4. Innovatív vállalkozások aránya</a:t>
            </a:r>
            <a:endParaRPr lang="hu-HU" sz="2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0081" t="25391" r="8308" b="18945"/>
          <a:stretch>
            <a:fillRect/>
          </a:stretch>
        </p:blipFill>
        <p:spPr bwMode="auto">
          <a:xfrm>
            <a:off x="137809" y="1000108"/>
            <a:ext cx="8953614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2905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zövegdoboz 30"/>
          <p:cNvSpPr txBox="1"/>
          <p:nvPr/>
        </p:nvSpPr>
        <p:spPr>
          <a:xfrm>
            <a:off x="451886" y="225636"/>
            <a:ext cx="83823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/>
              <a:t>G.4.4. Az innovatív vállalkozások aránya (regionális megoszlás)</a:t>
            </a:r>
            <a:endParaRPr lang="hu-HU" sz="2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5922" t="31250" r="37957" b="8174"/>
          <a:stretch>
            <a:fillRect/>
          </a:stretch>
        </p:blipFill>
        <p:spPr bwMode="auto">
          <a:xfrm>
            <a:off x="571472" y="818831"/>
            <a:ext cx="7887959" cy="582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2905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zövegdoboz 30"/>
          <p:cNvSpPr txBox="1"/>
          <p:nvPr/>
        </p:nvSpPr>
        <p:spPr>
          <a:xfrm>
            <a:off x="571472" y="357166"/>
            <a:ext cx="8278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/>
              <a:t>G.5.4. Az értékláncok hossza</a:t>
            </a:r>
            <a:endParaRPr lang="hu-HU" sz="2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8982" t="34180" r="16544" b="17968"/>
          <a:stretch>
            <a:fillRect/>
          </a:stretch>
        </p:blipFill>
        <p:spPr bwMode="auto">
          <a:xfrm>
            <a:off x="283848" y="818831"/>
            <a:ext cx="8566060" cy="561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2905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zövegdoboz 30"/>
          <p:cNvSpPr txBox="1"/>
          <p:nvPr/>
        </p:nvSpPr>
        <p:spPr>
          <a:xfrm>
            <a:off x="571472" y="214290"/>
            <a:ext cx="8278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/>
              <a:t>G.5.4. Az értékláncok hossza</a:t>
            </a:r>
            <a:endParaRPr lang="hu-HU" sz="2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3726" t="23437" r="40154" b="15039"/>
          <a:stretch>
            <a:fillRect/>
          </a:stretch>
        </p:blipFill>
        <p:spPr bwMode="auto">
          <a:xfrm>
            <a:off x="500034" y="642918"/>
            <a:ext cx="8278436" cy="598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2905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zövegdoboz 30"/>
          <p:cNvSpPr txBox="1"/>
          <p:nvPr/>
        </p:nvSpPr>
        <p:spPr>
          <a:xfrm>
            <a:off x="467544" y="357166"/>
            <a:ext cx="8382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/>
              <a:t>G.3.2. Felnőttképzésben való részvétel (lifelong learning) a 25-64 éves korcsoportban, regionális adatok</a:t>
            </a:r>
            <a:endParaRPr lang="hu-HU" sz="2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3726" t="23437" r="40154" b="24805"/>
          <a:stretch>
            <a:fillRect/>
          </a:stretch>
        </p:blipFill>
        <p:spPr bwMode="auto">
          <a:xfrm>
            <a:off x="358222" y="1188163"/>
            <a:ext cx="849168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2905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zövegdoboz 30"/>
          <p:cNvSpPr txBox="1"/>
          <p:nvPr/>
        </p:nvSpPr>
        <p:spPr>
          <a:xfrm>
            <a:off x="571472" y="357166"/>
            <a:ext cx="8278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/>
              <a:t>G.5.1. Az egy foglalkoztatottra jutó GDP és a fejlettségi mutató</a:t>
            </a:r>
            <a:endParaRPr lang="hu-HU" sz="2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1179" t="28320" r="14348" b="22851"/>
          <a:stretch>
            <a:fillRect/>
          </a:stretch>
        </p:blipFill>
        <p:spPr bwMode="auto">
          <a:xfrm>
            <a:off x="285720" y="1071546"/>
            <a:ext cx="8564188" cy="528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2905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zövegdoboz 30"/>
          <p:cNvSpPr txBox="1"/>
          <p:nvPr/>
        </p:nvSpPr>
        <p:spPr>
          <a:xfrm>
            <a:off x="571472" y="357166"/>
            <a:ext cx="8278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/>
              <a:t>G.5.1. Fejlettségi mutató</a:t>
            </a:r>
            <a:endParaRPr lang="hu-HU" sz="2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5922" t="38086" r="37957" b="9179"/>
          <a:stretch>
            <a:fillRect/>
          </a:stretch>
        </p:blipFill>
        <p:spPr bwMode="auto">
          <a:xfrm>
            <a:off x="277380" y="818831"/>
            <a:ext cx="8572528" cy="568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2905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57158" y="1785926"/>
          <a:ext cx="8429684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785918" y="1000108"/>
            <a:ext cx="62151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/>
              <a:t>Egy lakosra jutó beruházás 2015. I. félév</a:t>
            </a:r>
            <a:endParaRPr lang="hu-HU" sz="22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214282" y="1500174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Adatok ezer Ft-ban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71472" y="628652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Forrás: KSH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57158" y="214290"/>
            <a:ext cx="5786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/>
              <a:t>4. Friss regionális adatok</a:t>
            </a:r>
            <a:endParaRPr lang="hu-HU" sz="3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285852" y="357166"/>
            <a:ext cx="62151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/>
              <a:t>Egy lakosra jutó beruházás 2017. I. félév</a:t>
            </a:r>
            <a:endParaRPr lang="hu-HU" sz="22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357158" y="1214422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Adatok ezer Ft-ban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71472" y="600076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Forrás: KSH</a:t>
            </a:r>
            <a:endParaRPr lang="hu-HU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428596" y="1571612"/>
          <a:ext cx="8143932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285852" y="357166"/>
            <a:ext cx="62151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/>
              <a:t>Egy lakosra jutó építőipari termelés 2017. I. félév</a:t>
            </a:r>
            <a:endParaRPr lang="hu-HU" sz="22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928670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Adatok ezer Ft-ban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71472" y="600076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Forrás: KSH</a:t>
            </a:r>
            <a:endParaRPr lang="hu-HU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14282" y="1285860"/>
          <a:ext cx="8643998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000" b="1" dirty="0" smtClean="0"/>
              <a:t>Tartalomjegyzék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hu-HU" dirty="0" smtClean="0"/>
              <a:t>Előrejelzések</a:t>
            </a:r>
          </a:p>
          <a:p>
            <a:pPr marL="514350" indent="-514350">
              <a:buAutoNum type="arabicPeriod"/>
            </a:pPr>
            <a:r>
              <a:rPr lang="hu-HU" dirty="0" smtClean="0"/>
              <a:t>Versenyképességi helyezések</a:t>
            </a:r>
          </a:p>
          <a:p>
            <a:pPr marL="514350" indent="-514350">
              <a:buAutoNum type="arabicPeriod"/>
            </a:pPr>
            <a:r>
              <a:rPr lang="hu-HU" dirty="0" smtClean="0"/>
              <a:t>JÁJ 2017</a:t>
            </a:r>
          </a:p>
          <a:p>
            <a:pPr marL="514350" indent="-514350">
              <a:buAutoNum type="arabicPeriod"/>
            </a:pPr>
            <a:r>
              <a:rPr lang="hu-HU" dirty="0" smtClean="0"/>
              <a:t>Friss regionális adatok</a:t>
            </a:r>
          </a:p>
          <a:p>
            <a:pPr marL="514350" indent="-514350">
              <a:buAutoNum type="arabicPeriod"/>
            </a:pPr>
            <a:r>
              <a:rPr lang="hu-HU" dirty="0" smtClean="0"/>
              <a:t>Borsod-Abaúj-Zemplén megyei adatok</a:t>
            </a:r>
          </a:p>
          <a:p>
            <a:pPr marL="514350" indent="-514350">
              <a:buAutoNum type="arabicPeriod"/>
            </a:pPr>
            <a:r>
              <a:rPr lang="hu-HU" dirty="0" smtClean="0"/>
              <a:t>Üzleti környezet kutatás</a:t>
            </a:r>
          </a:p>
          <a:p>
            <a:pPr marL="514350" indent="-514350">
              <a:buAutoNum type="arabicPeriod"/>
            </a:pPr>
            <a:r>
              <a:rPr lang="hu-HU" dirty="0" smtClean="0"/>
              <a:t>Néhány társadalmi adata</a:t>
            </a:r>
          </a:p>
          <a:p>
            <a:pPr marL="514350" indent="-514350">
              <a:buAutoNum type="arabicPeriod"/>
            </a:pPr>
            <a:r>
              <a:rPr lang="hu-HU" dirty="0" smtClean="0"/>
              <a:t>Összefoglalás</a:t>
            </a:r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285852" y="357166"/>
            <a:ext cx="62151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/>
              <a:t>Tízezer lakosra jutó épített lakás 2017. I. félév</a:t>
            </a:r>
            <a:endParaRPr lang="hu-HU" sz="22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928670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Adatok db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71472" y="600076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Forrás: KSH</a:t>
            </a:r>
            <a:endParaRPr lang="hu-HU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85720" y="1357298"/>
          <a:ext cx="835824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14282" y="857232"/>
            <a:ext cx="8572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/>
              <a:t>A beruházások értéke nemzetgazdasági áganként 2017. I. félév (millió Ft)</a:t>
            </a:r>
            <a:endParaRPr lang="hu-HU" sz="22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648866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Forrás: KSH</a:t>
            </a:r>
            <a:endParaRPr lang="hu-HU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428564" y="1214422"/>
          <a:ext cx="8715436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églalap 5"/>
          <p:cNvSpPr/>
          <p:nvPr/>
        </p:nvSpPr>
        <p:spPr>
          <a:xfrm>
            <a:off x="214282" y="214290"/>
            <a:ext cx="66770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000" b="1" dirty="0" smtClean="0"/>
              <a:t>5. Borsod-Abaúj-Zemplén megyei adatok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28596" y="357166"/>
            <a:ext cx="84296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/>
              <a:t>A feldolgozóipari ágazatok termelés változása 2017. I. félév </a:t>
            </a:r>
            <a:endParaRPr lang="hu-HU" sz="22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648866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Forrás: KSH</a:t>
            </a:r>
            <a:endParaRPr lang="hu-H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9217" t="27344" r="21486" b="25781"/>
          <a:stretch>
            <a:fillRect/>
          </a:stretch>
        </p:blipFill>
        <p:spPr bwMode="auto">
          <a:xfrm>
            <a:off x="214282" y="1071546"/>
            <a:ext cx="8929718" cy="487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2071670" y="785794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előző év  azonos százalékához képest (%)</a:t>
            </a:r>
            <a:endParaRPr lang="hu-H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357166"/>
            <a:ext cx="84296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/>
              <a:t>Munkanélküliségi ráta 2017. I. félév</a:t>
            </a:r>
            <a:endParaRPr lang="hu-HU" sz="22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9217" t="24413" r="21486" b="24805"/>
          <a:stretch>
            <a:fillRect/>
          </a:stretch>
        </p:blipFill>
        <p:spPr bwMode="auto">
          <a:xfrm>
            <a:off x="357159" y="1071546"/>
            <a:ext cx="842968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zövegdoboz 3"/>
          <p:cNvSpPr txBox="1"/>
          <p:nvPr/>
        </p:nvSpPr>
        <p:spPr>
          <a:xfrm>
            <a:off x="0" y="621508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Forrás: KSH</a:t>
            </a:r>
            <a:endParaRPr lang="hu-H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28596" y="214290"/>
            <a:ext cx="84296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/>
              <a:t>A nyilvántartott álláskeresők száma 2017. I. félév</a:t>
            </a:r>
            <a:endParaRPr lang="hu-HU" sz="22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648866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Forrás: KSH</a:t>
            </a:r>
            <a:endParaRPr lang="hu-HU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14283" y="785794"/>
          <a:ext cx="871543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1928794" y="585789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2016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357950" y="585789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2017</a:t>
            </a:r>
            <a:endParaRPr lang="hu-H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184" t="24414" r="21486" b="23828"/>
          <a:stretch>
            <a:fillRect/>
          </a:stretch>
        </p:blipFill>
        <p:spPr bwMode="auto">
          <a:xfrm>
            <a:off x="500034" y="1142984"/>
            <a:ext cx="82097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785786" y="500042"/>
            <a:ext cx="7286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/>
              <a:t>Az épített lakások megoszlása építtető szerint 2017. I. félév</a:t>
            </a:r>
            <a:endParaRPr lang="hu-HU" sz="22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214282" y="628652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Forrás: KSH</a:t>
            </a:r>
            <a:endParaRPr lang="hu-H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80920" cy="628594"/>
          </a:xfrm>
        </p:spPr>
        <p:txBody>
          <a:bodyPr/>
          <a:lstStyle/>
          <a:p>
            <a:pPr lvl="0"/>
            <a:r>
              <a:rPr lang="hu-HU" sz="3000" cap="none" dirty="0" smtClean="0">
                <a:solidFill>
                  <a:schemeClr val="tx1"/>
                </a:solidFill>
                <a:latin typeface="+mj-lt"/>
              </a:rPr>
              <a:t>6. Üzleti környezet kutatás</a:t>
            </a:r>
            <a:endParaRPr lang="hu-HU" sz="3000" dirty="0"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85720" y="1785926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hu-HU" sz="2400" b="1" dirty="0" smtClean="0"/>
              <a:t> </a:t>
            </a:r>
            <a:r>
              <a:rPr lang="hu-HU" sz="2400" dirty="0" smtClean="0"/>
              <a:t>A </a:t>
            </a:r>
            <a:r>
              <a:rPr lang="hu-HU" sz="2400" dirty="0" smtClean="0">
                <a:solidFill>
                  <a:srgbClr val="FF0000"/>
                </a:solidFill>
              </a:rPr>
              <a:t>„Jó Állam kutatás” </a:t>
            </a:r>
            <a:r>
              <a:rPr lang="hu-HU" sz="2400" dirty="0" smtClean="0"/>
              <a:t>speciális tanulmánya az </a:t>
            </a:r>
            <a:r>
              <a:rPr lang="hu-HU" sz="2400" dirty="0" smtClean="0">
                <a:solidFill>
                  <a:srgbClr val="FF0000"/>
                </a:solidFill>
              </a:rPr>
              <a:t>üzleti környezet </a:t>
            </a:r>
            <a:r>
              <a:rPr lang="hu-HU" sz="2400" dirty="0" smtClean="0"/>
              <a:t>egyes jellemzőiről: 2016</a:t>
            </a:r>
          </a:p>
          <a:p>
            <a:pPr algn="just">
              <a:buFontTx/>
              <a:buChar char="-"/>
            </a:pPr>
            <a:r>
              <a:rPr lang="hu-HU" sz="2400" dirty="0" smtClean="0"/>
              <a:t> Speciális tanulmány alapján részletesebb kutatás, vállalati véleményekre támaszkodva: 2017 január-június.</a:t>
            </a:r>
          </a:p>
          <a:p>
            <a:pPr algn="just">
              <a:buFontTx/>
              <a:buChar char="-"/>
            </a:pPr>
            <a:r>
              <a:rPr lang="hu-HU" sz="2400" dirty="0" smtClean="0">
                <a:solidFill>
                  <a:srgbClr val="FF0000"/>
                </a:solidFill>
              </a:rPr>
              <a:t> Nem gazdasági mutatók: átfogó kutatás</a:t>
            </a:r>
          </a:p>
          <a:p>
            <a:pPr marL="265113" indent="-176213">
              <a:buFont typeface="Arial" pitchFamily="34" charset="0"/>
              <a:buChar char="•"/>
            </a:pPr>
            <a:r>
              <a:rPr lang="hu-HU" sz="2400" dirty="0" smtClean="0"/>
              <a:t> céges vélemények az üzleti környezetről (véleményfelmérés: kérdőív, interjú) /WEF 83, „Üzleti környezet”:1435 kérdőív!/</a:t>
            </a:r>
          </a:p>
          <a:p>
            <a:pPr marL="265113" indent="-176213">
              <a:buFont typeface="Arial" pitchFamily="34" charset="0"/>
              <a:buChar char="•"/>
            </a:pPr>
            <a:r>
              <a:rPr lang="hu-HU" sz="2400" dirty="0" smtClean="0"/>
              <a:t> tipikus problémák keresése</a:t>
            </a:r>
          </a:p>
          <a:p>
            <a:pPr marL="265113" indent="-176213">
              <a:buFont typeface="Arial" pitchFamily="34" charset="0"/>
              <a:buChar char="•"/>
            </a:pPr>
            <a:r>
              <a:rPr lang="hu-HU" sz="2400" dirty="0" smtClean="0"/>
              <a:t> nemzetközi összehasonlítások</a:t>
            </a:r>
          </a:p>
          <a:p>
            <a:pPr lvl="2" algn="just">
              <a:buFont typeface="Courier New" pitchFamily="49" charset="0"/>
              <a:buChar char="o"/>
            </a:pPr>
            <a:r>
              <a:rPr lang="hu-HU" sz="2400" dirty="0" smtClean="0"/>
              <a:t> irodalom feldolgozás</a:t>
            </a:r>
          </a:p>
          <a:p>
            <a:pPr lvl="2" algn="just">
              <a:buFont typeface="Courier New" pitchFamily="49" charset="0"/>
              <a:buChar char="o"/>
            </a:pPr>
            <a:r>
              <a:rPr lang="hu-HU" sz="2400" dirty="0" smtClean="0"/>
              <a:t> nemzetközi interjúk </a:t>
            </a:r>
            <a:endParaRPr lang="hu-HU" sz="2400" dirty="0"/>
          </a:p>
        </p:txBody>
      </p:sp>
      <p:sp>
        <p:nvSpPr>
          <p:cNvPr id="5" name="Téglalap 4"/>
          <p:cNvSpPr/>
          <p:nvPr/>
        </p:nvSpPr>
        <p:spPr>
          <a:xfrm>
            <a:off x="2714612" y="1142984"/>
            <a:ext cx="40212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200" b="1" dirty="0" smtClean="0"/>
              <a:t>A tanulmány műfaja, előzményei</a:t>
            </a:r>
            <a:endParaRPr lang="hu-HU" sz="2200" b="1" dirty="0"/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33816" cy="743879"/>
          </a:xfrm>
        </p:spPr>
        <p:txBody>
          <a:bodyPr/>
          <a:lstStyle/>
          <a:p>
            <a:pPr algn="ctr"/>
            <a:r>
              <a:rPr lang="hu-HU" sz="2200" cap="none" dirty="0" smtClean="0">
                <a:solidFill>
                  <a:schemeClr val="tx1"/>
                </a:solidFill>
                <a:latin typeface="+mj-lt"/>
              </a:rPr>
              <a:t>Alkalmazott módszertan</a:t>
            </a:r>
            <a:r>
              <a:rPr lang="hu-HU" dirty="0">
                <a:solidFill>
                  <a:schemeClr val="tx1"/>
                </a:solidFill>
              </a:rPr>
              <a:t/>
            </a:r>
            <a:br>
              <a:rPr lang="hu-HU" dirty="0">
                <a:solidFill>
                  <a:schemeClr val="tx1"/>
                </a:solidFill>
              </a:rPr>
            </a:br>
            <a:endParaRPr lang="hu-HU" sz="3600" dirty="0">
              <a:solidFill>
                <a:schemeClr val="tx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57158" y="1000108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Tekintettel a vizsgált téma </a:t>
            </a:r>
            <a:r>
              <a:rPr lang="hu-HU" sz="2400" dirty="0" smtClean="0"/>
              <a:t>komplexitására </a:t>
            </a:r>
            <a:r>
              <a:rPr lang="hu-HU" sz="2400" b="1" dirty="0" smtClean="0">
                <a:solidFill>
                  <a:srgbClr val="FF0000"/>
                </a:solidFill>
              </a:rPr>
              <a:t>sokirányú </a:t>
            </a:r>
            <a:r>
              <a:rPr lang="hu-HU" sz="2400" b="1" dirty="0">
                <a:solidFill>
                  <a:srgbClr val="FF0000"/>
                </a:solidFill>
              </a:rPr>
              <a:t>megközelítést </a:t>
            </a:r>
            <a:r>
              <a:rPr lang="hu-HU" sz="2400" dirty="0"/>
              <a:t>választottunk. </a:t>
            </a:r>
          </a:p>
          <a:p>
            <a:r>
              <a:rPr lang="hu-HU" sz="2400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/>
              <a:t>online </a:t>
            </a:r>
            <a:r>
              <a:rPr lang="hu-HU" sz="2400" b="1" dirty="0">
                <a:solidFill>
                  <a:srgbClr val="FF0000"/>
                </a:solidFill>
              </a:rPr>
              <a:t>kérdőíves</a:t>
            </a:r>
            <a:r>
              <a:rPr lang="hu-HU" sz="2400" dirty="0"/>
              <a:t> felmérést </a:t>
            </a:r>
            <a:r>
              <a:rPr lang="hu-HU" sz="2400" dirty="0" smtClean="0"/>
              <a:t>végeztünk (431 kérdőív)</a:t>
            </a:r>
            <a:endParaRPr lang="hu-H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FF0000"/>
                </a:solidFill>
              </a:rPr>
              <a:t>személyes kikérdezéssel </a:t>
            </a:r>
            <a:r>
              <a:rPr lang="hu-HU" sz="2400" dirty="0"/>
              <a:t>végzett kérdőíves felmérést </a:t>
            </a:r>
            <a:r>
              <a:rPr lang="hu-HU" sz="2400" dirty="0" smtClean="0"/>
              <a:t>készítettünk (IPOSZ 1004 kérdőív)</a:t>
            </a:r>
            <a:endParaRPr lang="hu-H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FF0000"/>
                </a:solidFill>
              </a:rPr>
              <a:t>mélyinterjúkat</a:t>
            </a:r>
            <a:r>
              <a:rPr lang="hu-HU" sz="2400" dirty="0"/>
              <a:t> készítettünk Magyarországon működő külföldi nagyvállalati vezetőkkel, valamint nagyobb magyar tulajdonú cégek vezetőivel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FF0000"/>
                </a:solidFill>
              </a:rPr>
              <a:t>fókuszcsoportos</a:t>
            </a:r>
            <a:r>
              <a:rPr lang="hu-HU" sz="2400" dirty="0"/>
              <a:t> kikérdezést végeztünk a regionális problémák feltérképezésére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FF0000"/>
                </a:solidFill>
              </a:rPr>
              <a:t>nemzetközi interjúkat </a:t>
            </a:r>
            <a:r>
              <a:rPr lang="hu-HU" sz="2400" dirty="0"/>
              <a:t>készítettünk jó tapasztalatok gyűjtése céljából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FF0000"/>
                </a:solidFill>
              </a:rPr>
              <a:t>esettanulmányok</a:t>
            </a:r>
            <a:r>
              <a:rPr lang="hu-HU" sz="2400" dirty="0"/>
              <a:t> készültek hazai speciális problémák illetve eredmények összegyűjtése érdekében.</a:t>
            </a:r>
          </a:p>
        </p:txBody>
      </p:sp>
    </p:spTree>
    <p:extLst>
      <p:ext uri="{BB962C8B-B14F-4D97-AF65-F5344CB8AC3E}">
        <p14:creationId xmlns:p14="http://schemas.microsoft.com/office/powerpoint/2010/main" val="1681265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85918" y="214290"/>
            <a:ext cx="5530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452438"/>
            <a:r>
              <a:rPr lang="hu-HU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2200" b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hu-HU" sz="2200" b="1" dirty="0" smtClean="0">
                <a:latin typeface="+mj-lt"/>
                <a:cs typeface="Arial" panose="020B0604020202020204" pitchFamily="34" charset="0"/>
              </a:rPr>
              <a:t>éhány figyelemre méltó probléma</a:t>
            </a:r>
            <a:endParaRPr lang="hu-HU" sz="2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49386" y="856357"/>
            <a:ext cx="87430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b="1" dirty="0">
                <a:solidFill>
                  <a:srgbClr val="FF0000"/>
                </a:solidFill>
              </a:rPr>
              <a:t>KKV kategória </a:t>
            </a:r>
            <a:r>
              <a:rPr lang="hu-HU" sz="2400" dirty="0"/>
              <a:t>használata döntéselőkészítési célra </a:t>
            </a:r>
            <a:r>
              <a:rPr lang="hu-HU" sz="2400" dirty="0" smtClean="0"/>
              <a:t>félrevezető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FF0000"/>
                </a:solidFill>
              </a:rPr>
              <a:t>Hatáselemzés</a:t>
            </a:r>
            <a:r>
              <a:rPr lang="hu-HU" sz="2400" dirty="0" smtClean="0"/>
              <a:t> hiánya: („think small first”) </a:t>
            </a:r>
            <a:r>
              <a:rPr lang="hu-HU" sz="2400" i="1" u="sng" dirty="0" smtClean="0">
                <a:solidFill>
                  <a:srgbClr val="FF0000"/>
                </a:solidFill>
              </a:rPr>
              <a:t>(</a:t>
            </a:r>
            <a:r>
              <a:rPr lang="hu-HU" sz="2400" b="1" i="1" u="sng" dirty="0" smtClean="0">
                <a:solidFill>
                  <a:srgbClr val="FF0000"/>
                </a:solidFill>
              </a:rPr>
              <a:t>állami, kormányzati képességek!),</a:t>
            </a:r>
            <a:r>
              <a:rPr lang="hu-HU" sz="2400" b="1" i="1" dirty="0" smtClean="0">
                <a:solidFill>
                  <a:srgbClr val="FF0000"/>
                </a:solidFill>
              </a:rPr>
              <a:t> </a:t>
            </a:r>
            <a:r>
              <a:rPr lang="hu-HU" sz="2400" dirty="0" smtClean="0"/>
              <a:t>szűkkörű </a:t>
            </a:r>
            <a:r>
              <a:rPr lang="hu-HU" sz="2400" dirty="0"/>
              <a:t>a </a:t>
            </a:r>
            <a:r>
              <a:rPr lang="hu-HU" sz="2400" b="1" dirty="0">
                <a:solidFill>
                  <a:srgbClr val="FF0000"/>
                </a:solidFill>
              </a:rPr>
              <a:t>konzultáció</a:t>
            </a:r>
            <a:r>
              <a:rPr lang="hu-HU" sz="2400" dirty="0"/>
              <a:t> a változtatásokról („kockázatviselők” korlátozott bevonása), a </a:t>
            </a:r>
            <a:r>
              <a:rPr lang="hu-HU" sz="2400" b="1" dirty="0">
                <a:solidFill>
                  <a:srgbClr val="FF0000"/>
                </a:solidFill>
              </a:rPr>
              <a:t>változásokhoz </a:t>
            </a:r>
            <a:r>
              <a:rPr lang="hu-HU" sz="2400" dirty="0"/>
              <a:t>való alkalmazkodásra adott idő </a:t>
            </a:r>
            <a:r>
              <a:rPr lang="hu-HU" sz="2400" dirty="0" smtClean="0"/>
              <a:t>rövid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FF0000"/>
                </a:solidFill>
              </a:rPr>
              <a:t>Regionális problémák:</a:t>
            </a:r>
            <a:r>
              <a:rPr lang="hu-HU" sz="2400" dirty="0" smtClean="0"/>
              <a:t> az </a:t>
            </a:r>
            <a:r>
              <a:rPr lang="hu-HU" sz="2400" dirty="0"/>
              <a:t>elektronikus ügyintézéshez, „e-kormányzáshoz” való hozzáférés regionális </a:t>
            </a:r>
            <a:r>
              <a:rPr lang="hu-HU" sz="2400" dirty="0" smtClean="0"/>
              <a:t>különbségei, általános infrastrukturális gyengeségek, tudáshiány. (</a:t>
            </a:r>
            <a:r>
              <a:rPr lang="hu-HU" sz="2400" b="1" dirty="0" smtClean="0">
                <a:solidFill>
                  <a:srgbClr val="FF0000"/>
                </a:solidFill>
              </a:rPr>
              <a:t>e-kormányzás</a:t>
            </a:r>
            <a:r>
              <a:rPr lang="hu-HU" sz="2400" b="1" dirty="0">
                <a:solidFill>
                  <a:srgbClr val="FF0000"/>
                </a:solidFill>
              </a:rPr>
              <a:t>” rendszere (EU,DESI</a:t>
            </a:r>
            <a:r>
              <a:rPr lang="hu-HU" sz="2400" b="1" dirty="0" smtClean="0">
                <a:solidFill>
                  <a:srgbClr val="FF0000"/>
                </a:solidFill>
              </a:rPr>
              <a:t>), „hardverre” eleget költünk, de az üzleti és magán használat gyenge, 23., 27. hely)</a:t>
            </a:r>
            <a:r>
              <a:rPr lang="hu-HU" sz="2400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 smtClean="0"/>
              <a:t>Az intézményrendszer és a </a:t>
            </a:r>
            <a:r>
              <a:rPr lang="hu-HU" sz="2400" b="1" dirty="0" smtClean="0">
                <a:solidFill>
                  <a:srgbClr val="FF0000"/>
                </a:solidFill>
              </a:rPr>
              <a:t>kormányzás teljesítményének gyengeségei:  </a:t>
            </a:r>
            <a:r>
              <a:rPr lang="hu-HU" sz="2400" dirty="0" smtClean="0"/>
              <a:t>a közbeszerzés transzparenciája, továbbra is magas, bürokratikus terhek, bonyolult adórendszer, input-outcome probléma (K+F+I ráfordítás, innovációs eredmények</a:t>
            </a:r>
            <a:r>
              <a:rPr lang="hu-HU" sz="2400" dirty="0"/>
              <a:t>), magas a korrupciós </a:t>
            </a:r>
            <a:r>
              <a:rPr lang="hu-HU" sz="2400" dirty="0" smtClean="0"/>
              <a:t>kockázat.     </a:t>
            </a:r>
          </a:p>
        </p:txBody>
      </p:sp>
    </p:spTree>
    <p:extLst>
      <p:ext uri="{BB962C8B-B14F-4D97-AF65-F5344CB8AC3E}">
        <p14:creationId xmlns:p14="http://schemas.microsoft.com/office/powerpoint/2010/main" val="2299531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1268760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FF0000"/>
                </a:solidFill>
              </a:rPr>
              <a:t>Gyenge illetve „torzult” piaci </a:t>
            </a:r>
            <a:r>
              <a:rPr lang="hu-HU" sz="2400" b="1" dirty="0">
                <a:solidFill>
                  <a:srgbClr val="FF0000"/>
                </a:solidFill>
              </a:rPr>
              <a:t>verseny </a:t>
            </a:r>
            <a:r>
              <a:rPr lang="hu-HU" sz="2400" dirty="0"/>
              <a:t>(nem piaci, állami „függőség</a:t>
            </a:r>
            <a:r>
              <a:rPr lang="hu-HU" sz="2400" dirty="0" smtClean="0"/>
              <a:t>”, egyenlőtlen piaci feltételek, „igénytelen” piac,</a:t>
            </a:r>
          </a:p>
          <a:p>
            <a:pPr algn="just"/>
            <a:r>
              <a:rPr lang="hu-HU" sz="2400" dirty="0"/>
              <a:t> </a:t>
            </a:r>
            <a:r>
              <a:rPr lang="hu-HU" sz="2400" dirty="0" smtClean="0"/>
              <a:t>   fizetőképes kereslet (gátolja az innovációt)</a:t>
            </a:r>
            <a:endParaRPr lang="hu-HU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 smtClean="0"/>
              <a:t>Alacsony szintű az </a:t>
            </a:r>
            <a:r>
              <a:rPr lang="hu-HU" sz="2400" b="1" dirty="0" smtClean="0">
                <a:solidFill>
                  <a:srgbClr val="FF0000"/>
                </a:solidFill>
              </a:rPr>
              <a:t>együttműködés</a:t>
            </a:r>
            <a:r>
              <a:rPr lang="hu-HU" sz="2400" dirty="0" smtClean="0"/>
              <a:t> a felsőoktatás, az állami kutató intézmények, a kormányzat és </a:t>
            </a:r>
            <a:r>
              <a:rPr lang="hu-HU" sz="2400" dirty="0"/>
              <a:t>az üzleti világ </a:t>
            </a:r>
            <a:r>
              <a:rPr lang="hu-HU" sz="2400" dirty="0" smtClean="0"/>
              <a:t>között (főleg </a:t>
            </a:r>
            <a:r>
              <a:rPr lang="hu-HU" sz="2400" dirty="0"/>
              <a:t>kiscégek esetén).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400" dirty="0" smtClean="0"/>
              <a:t> </a:t>
            </a:r>
            <a:r>
              <a:rPr lang="hu-HU" sz="2400" dirty="0"/>
              <a:t>(„</a:t>
            </a:r>
            <a:r>
              <a:rPr lang="hu-HU" sz="2400" dirty="0" smtClean="0"/>
              <a:t>Triple Helix” probléma) (ok: az állami kutatási és innovációs rendszer gyenge minősége)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400" dirty="0" smtClean="0"/>
              <a:t>Alacsony bizalmi szint (minél kisebb cég, minél fejletlenebb régió annál nagyobb bizalomhiány). Bizalmi szint, társadalmi tőke: versenyképességi tényező!</a:t>
            </a:r>
            <a:endParaRPr lang="hu-HU" sz="2400" i="1" u="sng" dirty="0"/>
          </a:p>
        </p:txBody>
      </p:sp>
    </p:spTree>
    <p:extLst>
      <p:ext uri="{BB962C8B-B14F-4D97-AF65-F5344CB8AC3E}">
        <p14:creationId xmlns:p14="http://schemas.microsoft.com/office/powerpoint/2010/main" val="229953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8118" t="17578" r="19290" b="9179"/>
          <a:stretch>
            <a:fillRect/>
          </a:stretch>
        </p:blipFill>
        <p:spPr bwMode="auto">
          <a:xfrm>
            <a:off x="285720" y="1142984"/>
            <a:ext cx="864399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églalap 2"/>
          <p:cNvSpPr/>
          <p:nvPr/>
        </p:nvSpPr>
        <p:spPr>
          <a:xfrm>
            <a:off x="285720" y="0"/>
            <a:ext cx="85011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hu-HU" sz="3000" b="1" dirty="0" smtClean="0"/>
              <a:t>Előrejelzések: </a:t>
            </a:r>
            <a:r>
              <a:rPr lang="en-US" dirty="0"/>
              <a:t> </a:t>
            </a:r>
          </a:p>
        </p:txBody>
      </p:sp>
      <p:sp>
        <p:nvSpPr>
          <p:cNvPr id="4" name="Téglalap 3"/>
          <p:cNvSpPr/>
          <p:nvPr/>
        </p:nvSpPr>
        <p:spPr>
          <a:xfrm>
            <a:off x="214282" y="6488668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Forrás: EU 2017 őszi előrejelzés (2017 november)</a:t>
            </a:r>
          </a:p>
        </p:txBody>
      </p:sp>
      <p:sp>
        <p:nvSpPr>
          <p:cNvPr id="5" name="Téglalap 4"/>
          <p:cNvSpPr/>
          <p:nvPr/>
        </p:nvSpPr>
        <p:spPr>
          <a:xfrm>
            <a:off x="428596" y="642918"/>
            <a:ext cx="83582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/>
              <a:t>Magyarország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adatai</a:t>
            </a:r>
            <a:r>
              <a:rPr lang="en-US" sz="2200" b="1" dirty="0" smtClean="0"/>
              <a:t>. ( European Economic Forecast. November 2017.)</a:t>
            </a:r>
            <a:endParaRPr lang="en-US" sz="2200" b="1" dirty="0"/>
          </a:p>
        </p:txBody>
      </p:sp>
      <p:sp>
        <p:nvSpPr>
          <p:cNvPr id="6" name="Téglalap 5"/>
          <p:cNvSpPr/>
          <p:nvPr/>
        </p:nvSpPr>
        <p:spPr>
          <a:xfrm>
            <a:off x="285720" y="1571612"/>
            <a:ext cx="2786082" cy="214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4929190" y="1571612"/>
            <a:ext cx="4000528" cy="214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85720" y="3643314"/>
            <a:ext cx="2786082" cy="214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4929190" y="3643314"/>
            <a:ext cx="4000528" cy="214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4929190" y="5572140"/>
            <a:ext cx="4000528" cy="214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4929190" y="6143644"/>
            <a:ext cx="4000528" cy="214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285720" y="5643578"/>
            <a:ext cx="2786082" cy="214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285720" y="6143644"/>
            <a:ext cx="2786082" cy="214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87016" y="78579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A verseny tisztaságával kapcsolatos vélemény a két mintában</a:t>
            </a:r>
            <a:endParaRPr lang="hu-HU" sz="2400" b="1" dirty="0"/>
          </a:p>
        </p:txBody>
      </p:sp>
      <p:pic>
        <p:nvPicPr>
          <p:cNvPr id="31" name="Kép 30"/>
          <p:cNvPicPr/>
          <p:nvPr/>
        </p:nvPicPr>
        <p:blipFill>
          <a:blip r:embed="rId2" cstate="print"/>
          <a:srcRect l="23967" t="38843" r="35372" b="12810"/>
          <a:stretch>
            <a:fillRect/>
          </a:stretch>
        </p:blipFill>
        <p:spPr bwMode="auto">
          <a:xfrm>
            <a:off x="2071670" y="1142984"/>
            <a:ext cx="514353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214282" y="5934670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 verseny tisztaságáról, mindkét minta esetén, a kisebb cégek voltak rosszabb véleménnyel. (alacsonyabb érték gyakoribb előfordulása.)  Nagyon jó  -  5 körüli értékű – véleményt azonban mindkét mintában nagyon kevesen fogalmaztak meg )</a:t>
            </a:r>
            <a:endParaRPr lang="hu-H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428992" y="285728"/>
            <a:ext cx="30129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b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Négy példa</a:t>
            </a:r>
            <a:r>
              <a:rPr lang="hu-HU" sz="2200" b="1" dirty="0" smtClean="0">
                <a:latin typeface="+mj-lt"/>
                <a:cs typeface="Arial" panose="020B0604020202020204" pitchFamily="34" charset="0"/>
              </a:rPr>
              <a:t>:</a:t>
            </a:r>
            <a:endParaRPr lang="hu-HU" sz="2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00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214290"/>
            <a:ext cx="8856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/>
              <a:t>A gazdasági és társadalmi szereplőkbe vetett bizalom értékelése (ötfokú Likert-skála átlaga</a:t>
            </a:r>
            <a:r>
              <a:rPr lang="hu-HU" b="1" dirty="0" smtClean="0"/>
              <a:t>)</a:t>
            </a:r>
            <a:endParaRPr lang="hu-HU" sz="2400" b="1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428596" y="1071546"/>
          <a:ext cx="8286808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1900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00034" y="285728"/>
            <a:ext cx="8286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200" b="1" dirty="0"/>
              <a:t>Az általános bizalmi index: a 19 gazdasági és társadalmi szereplőre ötfokú </a:t>
            </a:r>
            <a:r>
              <a:rPr lang="hu-HU" sz="2200" b="1" dirty="0" err="1"/>
              <a:t>Likert-skálán</a:t>
            </a:r>
            <a:r>
              <a:rPr lang="hu-HU" sz="2200" b="1" dirty="0"/>
              <a:t> adott értékelések számtani átlaga méretkategóriánkén, az IPOSZ és az online minta adatai alapján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571472" y="1571612"/>
          <a:ext cx="8215369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1900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67544" y="1000108"/>
            <a:ext cx="842838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2400" dirty="0" smtClean="0"/>
              <a:t> Üzleti környezetben javuló tendenciák, egyes helyeken papírmunka csökkenés, „vevőorientáltság” javulása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2400" dirty="0" smtClean="0"/>
              <a:t>De új bürokratikus elemek és költségek jelentek meg: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/>
              <a:t> </a:t>
            </a:r>
            <a:r>
              <a:rPr lang="hu-HU" sz="2400" b="1" dirty="0" smtClean="0">
                <a:solidFill>
                  <a:srgbClr val="FF0000"/>
                </a:solidFill>
              </a:rPr>
              <a:t>kiscégek: </a:t>
            </a:r>
            <a:r>
              <a:rPr lang="hu-HU" sz="2400" dirty="0" smtClean="0"/>
              <a:t>kötelező biztosítások, kötelező – drága - képzések (biztosítók, oktatócégek nem jobb piaci munkával keresnek vevőket, hanem „lobbizással”),  bankköltségek emelkedése kisvállalkozások esetén.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smtClean="0">
                <a:solidFill>
                  <a:srgbClr val="FF0000"/>
                </a:solidFill>
              </a:rPr>
              <a:t>      nagyvállalat: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/>
              <a:t> egyes állami cégek túlzottan magas béreivel (MNB, MVM) még egy multi sem tud versenyezni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/>
              <a:t> cég-egyetem együttműködés. Nehezíti, hogy „alig van természettudomány és műszaki területen olyan professzor, aki ne másod vagy harmadállásban végezné az egyetemi munkát”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357158" y="428604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200" b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„Utóelemzések”</a:t>
            </a:r>
            <a:endParaRPr lang="hu-HU" sz="2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00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t="7202" b="19928"/>
          <a:stretch>
            <a:fillRect/>
          </a:stretch>
        </p:blipFill>
        <p:spPr bwMode="auto">
          <a:xfrm>
            <a:off x="214282" y="1075760"/>
            <a:ext cx="6139573" cy="578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83393" r="75674"/>
          <a:stretch>
            <a:fillRect/>
          </a:stretch>
        </p:blipFill>
        <p:spPr bwMode="auto">
          <a:xfrm>
            <a:off x="6519794" y="3000372"/>
            <a:ext cx="2624206" cy="231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zövegdoboz 3"/>
          <p:cNvSpPr txBox="1"/>
          <p:nvPr/>
        </p:nvSpPr>
        <p:spPr>
          <a:xfrm>
            <a:off x="1142976" y="642918"/>
            <a:ext cx="714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/>
              <a:t>Life </a:t>
            </a:r>
            <a:r>
              <a:rPr lang="hu-HU" sz="2200" b="1" dirty="0" err="1" smtClean="0"/>
              <a:t>expectancy</a:t>
            </a:r>
            <a:r>
              <a:rPr lang="hu-HU" sz="2200" b="1" dirty="0" smtClean="0"/>
              <a:t> </a:t>
            </a:r>
            <a:r>
              <a:rPr lang="hu-HU" sz="2200" b="1" dirty="0" err="1" smtClean="0"/>
              <a:t>at</a:t>
            </a:r>
            <a:r>
              <a:rPr lang="hu-HU" sz="2200" b="1" dirty="0" smtClean="0"/>
              <a:t> </a:t>
            </a:r>
            <a:r>
              <a:rPr lang="hu-HU" sz="2200" b="1" dirty="0" err="1" smtClean="0"/>
              <a:t>birth</a:t>
            </a:r>
            <a:r>
              <a:rPr lang="hu-HU" sz="2200" b="1" dirty="0" smtClean="0"/>
              <a:t>, </a:t>
            </a:r>
            <a:r>
              <a:rPr lang="hu-HU" sz="2200" b="1" dirty="0" err="1" smtClean="0"/>
              <a:t>by</a:t>
            </a:r>
            <a:r>
              <a:rPr lang="hu-HU" sz="2200" b="1" dirty="0" smtClean="0"/>
              <a:t> NUTS 2 </a:t>
            </a:r>
            <a:r>
              <a:rPr lang="hu-HU" sz="2200" b="1" dirty="0" err="1" smtClean="0"/>
              <a:t>regions</a:t>
            </a:r>
            <a:r>
              <a:rPr lang="hu-HU" sz="2200" b="1" dirty="0" smtClean="0"/>
              <a:t>, 2015 (</a:t>
            </a:r>
            <a:r>
              <a:rPr lang="hu-HU" sz="2200" b="1" dirty="0" err="1" smtClean="0"/>
              <a:t>years</a:t>
            </a:r>
            <a:r>
              <a:rPr lang="hu-HU" sz="2200" b="1" dirty="0" smtClean="0"/>
              <a:t>)</a:t>
            </a:r>
            <a:endParaRPr lang="hu-HU" sz="22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14282" y="0"/>
            <a:ext cx="5929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/>
              <a:t>7. Néhány társadalmi adat</a:t>
            </a:r>
            <a:endParaRPr lang="hu-HU" sz="30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85720" y="214290"/>
            <a:ext cx="8643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/>
              <a:t>Standardised</a:t>
            </a:r>
            <a:r>
              <a:rPr lang="en-US" sz="2200" b="1" dirty="0"/>
              <a:t> death rates from cancer (malignant </a:t>
            </a:r>
            <a:r>
              <a:rPr lang="en-US" sz="2200" b="1" dirty="0" err="1"/>
              <a:t>neoplasms</a:t>
            </a:r>
            <a:r>
              <a:rPr lang="en-US" sz="2200" b="1" dirty="0"/>
              <a:t>) of the trachea, bronchus and lung, by NUTS 2 regions, 2011–2013 (per 100 000 inhabitants)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t="2089" b="20259"/>
          <a:stretch>
            <a:fillRect/>
          </a:stretch>
        </p:blipFill>
        <p:spPr bwMode="auto">
          <a:xfrm>
            <a:off x="285720" y="1357298"/>
            <a:ext cx="5857916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6125" t="69499" r="67149" b="18945"/>
          <a:stretch>
            <a:fillRect/>
          </a:stretch>
        </p:blipFill>
        <p:spPr bwMode="auto">
          <a:xfrm>
            <a:off x="6143636" y="2285992"/>
            <a:ext cx="2714644" cy="262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85720" y="214290"/>
            <a:ext cx="864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err="1" smtClean="0"/>
              <a:t>Share</a:t>
            </a:r>
            <a:r>
              <a:rPr lang="hu-HU" sz="2200" b="1" dirty="0" smtClean="0"/>
              <a:t> of </a:t>
            </a:r>
            <a:r>
              <a:rPr lang="hu-HU" sz="2200" b="1" dirty="0" err="1" smtClean="0"/>
              <a:t>young</a:t>
            </a:r>
            <a:r>
              <a:rPr lang="hu-HU" sz="2200" b="1" dirty="0" smtClean="0"/>
              <a:t> </a:t>
            </a:r>
            <a:r>
              <a:rPr lang="hu-HU" sz="2200" b="1" dirty="0" err="1" smtClean="0"/>
              <a:t>people</a:t>
            </a:r>
            <a:r>
              <a:rPr lang="hu-HU" sz="2200" b="1" dirty="0" smtClean="0"/>
              <a:t> </a:t>
            </a:r>
            <a:r>
              <a:rPr lang="hu-HU" sz="2200" b="1" dirty="0" err="1" smtClean="0"/>
              <a:t>aged</a:t>
            </a:r>
            <a:r>
              <a:rPr lang="hu-HU" sz="2200" b="1" dirty="0" smtClean="0"/>
              <a:t> 18-24 </a:t>
            </a:r>
            <a:r>
              <a:rPr lang="hu-HU" sz="2200" b="1" dirty="0" err="1" smtClean="0"/>
              <a:t>neither</a:t>
            </a:r>
            <a:r>
              <a:rPr lang="hu-HU" sz="2200" b="1" dirty="0" smtClean="0"/>
              <a:t> </a:t>
            </a:r>
            <a:r>
              <a:rPr lang="hu-HU" sz="2200" b="1" dirty="0" err="1" smtClean="0"/>
              <a:t>in</a:t>
            </a:r>
            <a:r>
              <a:rPr lang="hu-HU" sz="2200" b="1" dirty="0" smtClean="0"/>
              <a:t> </a:t>
            </a:r>
            <a:r>
              <a:rPr lang="hu-HU" sz="2200" b="1" dirty="0" err="1" smtClean="0"/>
              <a:t>employment</a:t>
            </a:r>
            <a:r>
              <a:rPr lang="hu-HU" sz="2200" b="1" dirty="0" smtClean="0"/>
              <a:t> </a:t>
            </a:r>
            <a:r>
              <a:rPr lang="hu-HU" sz="2200" b="1" dirty="0" err="1" smtClean="0"/>
              <a:t>nor</a:t>
            </a:r>
            <a:r>
              <a:rPr lang="hu-HU" sz="2200" b="1" dirty="0" smtClean="0"/>
              <a:t> </a:t>
            </a:r>
            <a:r>
              <a:rPr lang="hu-HU" sz="2200" b="1" dirty="0" err="1" smtClean="0"/>
              <a:t>in</a:t>
            </a:r>
            <a:r>
              <a:rPr lang="hu-HU" sz="2200" b="1" dirty="0" smtClean="0"/>
              <a:t> </a:t>
            </a:r>
            <a:r>
              <a:rPr lang="hu-HU" sz="2200" b="1" dirty="0" err="1" smtClean="0"/>
              <a:t>education</a:t>
            </a:r>
            <a:r>
              <a:rPr lang="hu-HU" sz="2200" b="1" dirty="0" smtClean="0"/>
              <a:t> </a:t>
            </a:r>
            <a:r>
              <a:rPr lang="hu-HU" sz="2200" b="1" dirty="0" err="1" smtClean="0"/>
              <a:t>or</a:t>
            </a:r>
            <a:r>
              <a:rPr lang="hu-HU" sz="2200" b="1" dirty="0" smtClean="0"/>
              <a:t> </a:t>
            </a:r>
            <a:r>
              <a:rPr lang="hu-HU" sz="2200" b="1" dirty="0" err="1" smtClean="0"/>
              <a:t>training</a:t>
            </a:r>
            <a:r>
              <a:rPr lang="hu-HU" sz="2200" b="1" dirty="0" smtClean="0"/>
              <a:t> (</a:t>
            </a:r>
            <a:r>
              <a:rPr lang="hu-HU" sz="2200" b="1" dirty="0" err="1" smtClean="0"/>
              <a:t>NEETs</a:t>
            </a:r>
            <a:r>
              <a:rPr lang="hu-HU" sz="2200" b="1" dirty="0" smtClean="0"/>
              <a:t>), </a:t>
            </a:r>
            <a:r>
              <a:rPr lang="hu-HU" sz="2200" b="1" dirty="0" err="1" smtClean="0"/>
              <a:t>by</a:t>
            </a:r>
            <a:r>
              <a:rPr lang="hu-HU" sz="2200" b="1" dirty="0" smtClean="0"/>
              <a:t> NUTS 2 </a:t>
            </a:r>
            <a:r>
              <a:rPr lang="hu-HU" sz="2200" b="1" dirty="0" err="1" smtClean="0"/>
              <a:t>regions</a:t>
            </a:r>
            <a:r>
              <a:rPr lang="hu-HU" sz="2200" b="1" dirty="0" smtClean="0"/>
              <a:t>, 2016 (%)</a:t>
            </a:r>
            <a:endParaRPr lang="en-US" sz="22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t="1299" b="23376"/>
          <a:stretch>
            <a:fillRect/>
          </a:stretch>
        </p:blipFill>
        <p:spPr bwMode="auto">
          <a:xfrm>
            <a:off x="357158" y="942747"/>
            <a:ext cx="6215106" cy="591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32943" t="74219" r="59370" b="11133"/>
          <a:stretch>
            <a:fillRect/>
          </a:stretch>
        </p:blipFill>
        <p:spPr bwMode="auto">
          <a:xfrm>
            <a:off x="6643702" y="2500305"/>
            <a:ext cx="2214578" cy="237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000" b="1" dirty="0" smtClean="0"/>
              <a:t>8. Összefoglalás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FontTx/>
              <a:buChar char="-"/>
            </a:pPr>
            <a:r>
              <a:rPr lang="hu-HU" dirty="0" smtClean="0"/>
              <a:t>Jó és javuló gazdasági eredmények (</a:t>
            </a:r>
            <a:r>
              <a:rPr lang="hu-HU" dirty="0" err="1" smtClean="0"/>
              <a:t>makromutatók</a:t>
            </a:r>
            <a:r>
              <a:rPr lang="hu-HU" dirty="0" smtClean="0"/>
              <a:t>) (</a:t>
            </a:r>
            <a:r>
              <a:rPr lang="hu-HU" dirty="0" err="1" smtClean="0"/>
              <a:t>Fitch</a:t>
            </a:r>
            <a:r>
              <a:rPr lang="hu-HU" dirty="0" smtClean="0"/>
              <a:t> </a:t>
            </a:r>
            <a:r>
              <a:rPr lang="hu-HU" dirty="0" err="1" smtClean="0"/>
              <a:t>Ratings</a:t>
            </a:r>
            <a:r>
              <a:rPr lang="hu-HU" dirty="0" smtClean="0"/>
              <a:t>. 2017. nov.10.)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hu-HU" dirty="0" smtClean="0"/>
              <a:t>Nagy regionális </a:t>
            </a:r>
            <a:r>
              <a:rPr lang="hu-HU" dirty="0" smtClean="0"/>
              <a:t>különbségek </a:t>
            </a:r>
            <a:r>
              <a:rPr lang="hu-HU" dirty="0" smtClean="0"/>
              <a:t>(</a:t>
            </a:r>
            <a:r>
              <a:rPr lang="hu-HU" dirty="0" smtClean="0"/>
              <a:t>Beruházásban, </a:t>
            </a:r>
            <a:r>
              <a:rPr lang="hu-HU" dirty="0" smtClean="0"/>
              <a:t>eredményben)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hu-HU" dirty="0" smtClean="0"/>
              <a:t>Versenyképességi problémák (módszertan, hosszabbtáv, mivel versenyzünk?)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hu-HU" dirty="0" smtClean="0"/>
              <a:t>Humán vagyon (tudás, egészség, fogyás, foglalkoztatottság minősége, értékláncok)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hu-HU" dirty="0" err="1" smtClean="0"/>
              <a:t>Input-outcome</a:t>
            </a:r>
            <a:r>
              <a:rPr lang="hu-HU" dirty="0" smtClean="0"/>
              <a:t> problémák (K+F, innováció)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hu-HU" dirty="0" smtClean="0"/>
              <a:t>Mérést változtatni! (Növekedés ≠ fejlődés!)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hu-HU" smtClean="0"/>
              <a:t>Decentralizáció (Területi tőke)</a:t>
            </a:r>
            <a:endParaRPr lang="hu-H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1753318" y="3529884"/>
            <a:ext cx="6036335" cy="20162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Köszönöm a figyelmet!</a:t>
            </a:r>
            <a:endParaRPr kumimoji="0" lang="hu-HU" sz="28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  <p:pic>
        <p:nvPicPr>
          <p:cNvPr id="4" name="Picture 2" descr="http://3.bp.blogspot.com/_7V8rXEaf7rU/Swb5S3vr4jI/AAAAAAAABGQ/7HU-4i8beD0/s1600/retards.png"/>
          <p:cNvPicPr>
            <a:picLocks noChangeAspect="1" noChangeArrowheads="1"/>
          </p:cNvPicPr>
          <p:nvPr/>
        </p:nvPicPr>
        <p:blipFill>
          <a:blip r:embed="rId3" cstate="print"/>
          <a:srcRect l="10547" t="13574" r="10937" b="54199"/>
          <a:stretch>
            <a:fillRect/>
          </a:stretch>
        </p:blipFill>
        <p:spPr bwMode="auto">
          <a:xfrm>
            <a:off x="2000232" y="1214422"/>
            <a:ext cx="532607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214282" y="1643050"/>
          <a:ext cx="8715432" cy="3657600"/>
        </p:xfrm>
        <a:graphic>
          <a:graphicData uri="http://schemas.openxmlformats.org/drawingml/2006/table">
            <a:tbl>
              <a:tblPr/>
              <a:tblGrid>
                <a:gridCol w="1777420"/>
                <a:gridCol w="588294"/>
                <a:gridCol w="588294"/>
                <a:gridCol w="588294"/>
                <a:gridCol w="588294"/>
                <a:gridCol w="588294"/>
                <a:gridCol w="588294"/>
                <a:gridCol w="588294"/>
                <a:gridCol w="588294"/>
                <a:gridCol w="588294"/>
                <a:gridCol w="569006"/>
                <a:gridCol w="107436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Calibri"/>
                          <a:cs typeface="Times New Roman"/>
                        </a:rPr>
                        <a:t>2008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Calibri"/>
                          <a:cs typeface="Times New Roman"/>
                        </a:rPr>
                        <a:t>2009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Calibri"/>
                          <a:cs typeface="Times New Roman"/>
                        </a:rPr>
                        <a:t>2011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Times New Roman"/>
                          <a:ea typeface="Calibri"/>
                          <a:cs typeface="Times New Roman"/>
                        </a:rPr>
                        <a:t>Változás az elmúlt 10 évben</a:t>
                      </a:r>
                      <a:endParaRPr lang="hu-H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Csehország</a:t>
                      </a:r>
                      <a:endParaRPr lang="hu-H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hu-H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Lengyelország</a:t>
                      </a:r>
                      <a:endParaRPr lang="hu-H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Times New Roman"/>
                          <a:ea typeface="Calibri"/>
                          <a:cs typeface="Times New Roman"/>
                        </a:rPr>
                        <a:t>+6</a:t>
                      </a:r>
                      <a:endParaRPr lang="hu-H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Magyarország</a:t>
                      </a:r>
                      <a:endParaRPr lang="hu-H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Times New Roman"/>
                          <a:ea typeface="Calibri"/>
                          <a:cs typeface="Times New Roman"/>
                        </a:rPr>
                        <a:t>-14</a:t>
                      </a:r>
                      <a:endParaRPr lang="hu-H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Szlovákia</a:t>
                      </a:r>
                      <a:endParaRPr lang="hu-H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Times New Roman"/>
                          <a:ea typeface="Calibri"/>
                          <a:cs typeface="Times New Roman"/>
                        </a:rPr>
                        <a:t>-21</a:t>
                      </a:r>
                      <a:endParaRPr lang="hu-H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Vizsgált országok száma</a:t>
                      </a:r>
                      <a:endParaRPr lang="hu-H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357422" y="928670"/>
            <a:ext cx="47148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Az IMD versenyképességi évkönyve</a:t>
            </a:r>
            <a:endParaRPr kumimoji="0" lang="hu-H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14282" y="6000768"/>
            <a:ext cx="5357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Forrás: IMD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85720" y="214290"/>
            <a:ext cx="6286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/>
              <a:t>2. Versenyképességi helyezések</a:t>
            </a:r>
            <a:endParaRPr lang="hu-HU" sz="3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85852" y="714356"/>
            <a:ext cx="700092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2200" b="1" dirty="0"/>
              <a:t>A Világgazdasági Fórum versenyképességi jelentése</a:t>
            </a:r>
            <a:endParaRPr lang="hu-HU" sz="22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14282" y="6000768"/>
            <a:ext cx="68580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dirty="0"/>
              <a:t>Forrás: </a:t>
            </a:r>
            <a:r>
              <a:rPr lang="hu-HU" cap="small" dirty="0" smtClean="0"/>
              <a:t>WEF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428596" y="1571612"/>
          <a:ext cx="8358241" cy="3657600"/>
        </p:xfrm>
        <a:graphic>
          <a:graphicData uri="http://schemas.openxmlformats.org/drawingml/2006/table">
            <a:tbl>
              <a:tblPr/>
              <a:tblGrid>
                <a:gridCol w="1704386"/>
                <a:gridCol w="564121"/>
                <a:gridCol w="564121"/>
                <a:gridCol w="564121"/>
                <a:gridCol w="564121"/>
                <a:gridCol w="564121"/>
                <a:gridCol w="564121"/>
                <a:gridCol w="564121"/>
                <a:gridCol w="564121"/>
                <a:gridCol w="545625"/>
                <a:gridCol w="655676"/>
                <a:gridCol w="939586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Calibri"/>
                          <a:cs typeface="Times New Roman"/>
                        </a:rPr>
                        <a:t>2008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Calibri"/>
                          <a:cs typeface="Times New Roman"/>
                        </a:rPr>
                        <a:t>2009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Calibri"/>
                          <a:cs typeface="Times New Roman"/>
                        </a:rPr>
                        <a:t>2011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hu-H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Times New Roman"/>
                          <a:ea typeface="Calibri"/>
                          <a:cs typeface="Times New Roman"/>
                        </a:rPr>
                        <a:t>Változás az elmúlt 10 évben</a:t>
                      </a:r>
                      <a:endParaRPr lang="hu-H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Csehország</a:t>
                      </a:r>
                      <a:endParaRPr lang="hu-H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Times New Roman"/>
                          <a:ea typeface="Calibri"/>
                          <a:cs typeface="Times New Roman"/>
                        </a:rPr>
                        <a:t>+2</a:t>
                      </a:r>
                      <a:endParaRPr lang="hu-H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Lengyelország</a:t>
                      </a:r>
                      <a:endParaRPr lang="hu-H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Times New Roman"/>
                          <a:ea typeface="Calibri"/>
                          <a:cs typeface="Times New Roman"/>
                        </a:rPr>
                        <a:t>+14</a:t>
                      </a:r>
                      <a:endParaRPr lang="hu-H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Magyarország</a:t>
                      </a:r>
                      <a:endParaRPr lang="hu-H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Times New Roman"/>
                          <a:ea typeface="Calibri"/>
                          <a:cs typeface="Times New Roman"/>
                        </a:rPr>
                        <a:t>+2</a:t>
                      </a:r>
                      <a:endParaRPr lang="hu-H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Szlovákia</a:t>
                      </a:r>
                      <a:endParaRPr lang="hu-H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Times New Roman"/>
                          <a:ea typeface="Calibri"/>
                          <a:cs typeface="Times New Roman"/>
                        </a:rPr>
                        <a:t>-13</a:t>
                      </a:r>
                      <a:endParaRPr lang="hu-H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Vizsgált országok száma</a:t>
                      </a:r>
                      <a:endParaRPr lang="hu-H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134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133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139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142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144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148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144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Times New Roman"/>
                        </a:rPr>
                        <a:t>140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Times New Roman"/>
                          <a:ea typeface="Calibri"/>
                          <a:cs typeface="Times New Roman"/>
                        </a:rPr>
                        <a:t>138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Times New Roman"/>
                          <a:ea typeface="Calibri"/>
                          <a:cs typeface="Times New Roman"/>
                        </a:rPr>
                        <a:t>137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643301"/>
              </p:ext>
            </p:extLst>
          </p:nvPr>
        </p:nvGraphicFramePr>
        <p:xfrm>
          <a:off x="785786" y="714356"/>
          <a:ext cx="7715303" cy="3800475"/>
        </p:xfrm>
        <a:graphic>
          <a:graphicData uri="http://schemas.openxmlformats.org/drawingml/2006/table">
            <a:tbl>
              <a:tblPr/>
              <a:tblGrid>
                <a:gridCol w="16898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72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06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0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72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895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Régió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Általános helyezés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Alap-feltételek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Hatékonyság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Innováció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GDP/fő (EU28=100)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Közép-Magyarország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Közép-Dunántúl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Nyugat-Dunántúl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Dél-Dunántúl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Észak-Magyaroszág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Észak-Alföld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Dél-Alföld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1547664" y="285728"/>
            <a:ext cx="6453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/>
              <a:t>EU Regionális versenyképesség (2016) (263 régió)</a:t>
            </a: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/>
        </p:nvGraphicFramePr>
        <p:xfrm>
          <a:off x="1000100" y="4643446"/>
          <a:ext cx="7215238" cy="1781175"/>
        </p:xfrm>
        <a:graphic>
          <a:graphicData uri="http://schemas.openxmlformats.org/drawingml/2006/table">
            <a:tbl>
              <a:tblPr/>
              <a:tblGrid>
                <a:gridCol w="27570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77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04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Alapfeltételek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Hatékonyság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Innováció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Intézményrendszer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Felsőoktatás és felnőttképzés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Technológiai felkészültség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Infrastruktúra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Munkaerőpiaci hatékonyság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Cégek minősége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Egészségi állapot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Piac mérete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Innovációs szint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0" y="6488668"/>
            <a:ext cx="135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Forrás: EU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190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714612" y="428604"/>
            <a:ext cx="33836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200" b="1" dirty="0"/>
              <a:t>Innovációs teljesítményünk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0432" t="21484" r="13799" b="24804"/>
          <a:stretch>
            <a:fillRect/>
          </a:stretch>
        </p:blipFill>
        <p:spPr bwMode="auto">
          <a:xfrm>
            <a:off x="285720" y="1357298"/>
            <a:ext cx="864396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églalap 3"/>
          <p:cNvSpPr/>
          <p:nvPr/>
        </p:nvSpPr>
        <p:spPr>
          <a:xfrm>
            <a:off x="857224" y="5643578"/>
            <a:ext cx="1140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Forrás: EU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80920" cy="485718"/>
          </a:xfrm>
        </p:spPr>
        <p:txBody>
          <a:bodyPr/>
          <a:lstStyle/>
          <a:p>
            <a:pPr lvl="0" algn="ctr"/>
            <a:r>
              <a:rPr lang="hu-HU" sz="2200" dirty="0" smtClean="0">
                <a:solidFill>
                  <a:schemeClr val="tx1"/>
                </a:solidFill>
                <a:latin typeface="+mj-lt"/>
              </a:rPr>
              <a:t>Mozaik</a:t>
            </a:r>
            <a:endParaRPr lang="hu-HU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14282" y="1142984"/>
            <a:ext cx="8929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/>
              <a:t>Pénzügyi stabilitás és gazdasági versenyképesség hatásterület eredményei</a:t>
            </a:r>
            <a:endParaRPr lang="hu-HU" sz="2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3456" t="55664" r="17093" b="30664"/>
          <a:stretch>
            <a:fillRect/>
          </a:stretch>
        </p:blipFill>
        <p:spPr bwMode="auto">
          <a:xfrm>
            <a:off x="752480" y="3193791"/>
            <a:ext cx="7962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41990" t="58594" r="19290" b="25781"/>
          <a:stretch>
            <a:fillRect/>
          </a:stretch>
        </p:blipFill>
        <p:spPr bwMode="auto">
          <a:xfrm>
            <a:off x="785786" y="5143512"/>
            <a:ext cx="796267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églalap 7"/>
          <p:cNvSpPr/>
          <p:nvPr/>
        </p:nvSpPr>
        <p:spPr>
          <a:xfrm>
            <a:off x="3901528" y="1537465"/>
            <a:ext cx="1534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smtClean="0"/>
              <a:t>2017</a:t>
            </a:r>
          </a:p>
        </p:txBody>
      </p:sp>
      <p:sp>
        <p:nvSpPr>
          <p:cNvPr id="9" name="Téglalap 8"/>
          <p:cNvSpPr/>
          <p:nvPr/>
        </p:nvSpPr>
        <p:spPr>
          <a:xfrm>
            <a:off x="4261169" y="4620292"/>
            <a:ext cx="915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dirty="0" smtClean="0"/>
              <a:t>2016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67544" y="2073844"/>
            <a:ext cx="1818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G.1</a:t>
            </a:r>
          </a:p>
          <a:p>
            <a:pPr algn="ctr"/>
            <a:r>
              <a:rPr lang="hu-HU" sz="2200" dirty="0" smtClean="0"/>
              <a:t>Pénzügyi stabilitás</a:t>
            </a:r>
            <a:endParaRPr lang="hu-HU" sz="2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071670" y="2054028"/>
            <a:ext cx="1926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G.2</a:t>
            </a:r>
          </a:p>
          <a:p>
            <a:pPr algn="ctr"/>
            <a:r>
              <a:rPr lang="hu-HU" sz="2200" dirty="0" smtClean="0"/>
              <a:t>Gazdasági diverzifikáltság</a:t>
            </a:r>
            <a:endParaRPr lang="hu-HU" sz="22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786182" y="2073844"/>
            <a:ext cx="1960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G.3</a:t>
            </a:r>
          </a:p>
          <a:p>
            <a:pPr algn="ctr"/>
            <a:r>
              <a:rPr lang="hu-HU" sz="2200" dirty="0" smtClean="0"/>
              <a:t>Beruházás és humántőke</a:t>
            </a:r>
            <a:endParaRPr lang="hu-HU" sz="22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715008" y="2071678"/>
            <a:ext cx="13252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G.4</a:t>
            </a:r>
          </a:p>
          <a:p>
            <a:pPr algn="ctr"/>
            <a:r>
              <a:rPr lang="hu-HU" sz="2200" dirty="0" smtClean="0"/>
              <a:t>Innováció</a:t>
            </a:r>
            <a:endParaRPr lang="hu-HU" sz="22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072330" y="2073844"/>
            <a:ext cx="2071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G.5</a:t>
            </a:r>
          </a:p>
          <a:p>
            <a:pPr algn="ctr"/>
            <a:r>
              <a:rPr lang="hu-HU" sz="2200" dirty="0" smtClean="0"/>
              <a:t>Termelékenység és hatékonyság</a:t>
            </a:r>
            <a:endParaRPr lang="hu-HU" sz="22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28596" y="214290"/>
            <a:ext cx="3571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/>
              <a:t>3. JÁJ 2017</a:t>
            </a:r>
            <a:endParaRPr lang="hu-HU" sz="3000" b="1" dirty="0"/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1179" t="31250" r="14348" b="18945"/>
          <a:stretch>
            <a:fillRect/>
          </a:stretch>
        </p:blipFill>
        <p:spPr bwMode="auto">
          <a:xfrm>
            <a:off x="214282" y="928670"/>
            <a:ext cx="863562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Szövegdoboz 30"/>
          <p:cNvSpPr txBox="1"/>
          <p:nvPr/>
        </p:nvSpPr>
        <p:spPr>
          <a:xfrm>
            <a:off x="571472" y="357166"/>
            <a:ext cx="8278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/>
              <a:t>G.4.2. A K+F-ben foglalkoztatottak aránya az összes  foglalkoztatotton belül</a:t>
            </a:r>
            <a:endParaRPr lang="hu-HU" sz="2200" b="1" dirty="0"/>
          </a:p>
        </p:txBody>
      </p:sp>
    </p:spTree>
    <p:extLst>
      <p:ext uri="{BB962C8B-B14F-4D97-AF65-F5344CB8AC3E}">
        <p14:creationId xmlns:p14="http://schemas.microsoft.com/office/powerpoint/2010/main" val="2112905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1238</Words>
  <Application>Microsoft Office PowerPoint</Application>
  <PresentationFormat>On-screen Show (4:3)</PresentationFormat>
  <Paragraphs>332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Courier New</vt:lpstr>
      <vt:lpstr>Times New Roman</vt:lpstr>
      <vt:lpstr>Office-téma</vt:lpstr>
      <vt:lpstr>Prof. Dr. Csath Magdolna  A magyar gazdaság helyzete a legutóbbi versenyképességi elemzések tükrében</vt:lpstr>
      <vt:lpstr>Tartalomjegyzék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Mozaik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 Üzleti környezet kutatás</vt:lpstr>
      <vt:lpstr>Alkalmazott módszertan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 Összefoglalás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Prof. Dr. Csath Magdolna  A magyar gazdaság helyzete a legutóbbi versenyképességi elemzések tükrében</dc:title>
  <dc:creator>Windows-felhasználó</dc:creator>
  <cp:lastModifiedBy>Csath Magdolna</cp:lastModifiedBy>
  <cp:revision>23</cp:revision>
  <dcterms:created xsi:type="dcterms:W3CDTF">2017-11-11T17:19:02Z</dcterms:created>
  <dcterms:modified xsi:type="dcterms:W3CDTF">2017-11-12T10:54:39Z</dcterms:modified>
</cp:coreProperties>
</file>