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322" r:id="rId2"/>
    <p:sldId id="326" r:id="rId3"/>
    <p:sldId id="329" r:id="rId4"/>
    <p:sldId id="360" r:id="rId5"/>
    <p:sldId id="361" r:id="rId6"/>
    <p:sldId id="370" r:id="rId7"/>
    <p:sldId id="362" r:id="rId8"/>
    <p:sldId id="363" r:id="rId9"/>
    <p:sldId id="330" r:id="rId10"/>
    <p:sldId id="364" r:id="rId11"/>
    <p:sldId id="365" r:id="rId12"/>
    <p:sldId id="315" r:id="rId13"/>
    <p:sldId id="371" r:id="rId14"/>
    <p:sldId id="374" r:id="rId15"/>
    <p:sldId id="373" r:id="rId16"/>
    <p:sldId id="323" r:id="rId17"/>
  </p:sldIdLst>
  <p:sldSz cx="9144000" cy="6858000" type="screen4x3"/>
  <p:notesSz cx="6794500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292"/>
    <a:srgbClr val="89BABA"/>
    <a:srgbClr val="C4E4E6"/>
    <a:srgbClr val="CCFFFF"/>
    <a:srgbClr val="99CCFF"/>
    <a:srgbClr val="72BFC5"/>
    <a:srgbClr val="C0C0C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1" autoAdjust="0"/>
    <p:restoredTop sz="94660"/>
  </p:normalViewPr>
  <p:slideViewPr>
    <p:cSldViewPr>
      <p:cViewPr varScale="1">
        <p:scale>
          <a:sx n="110" d="100"/>
          <a:sy n="110" d="100"/>
        </p:scale>
        <p:origin x="126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b="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b="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6575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 smtClean="0"/>
            </a:lvl1pPr>
          </a:lstStyle>
          <a:p>
            <a:pPr>
              <a:defRPr/>
            </a:pPr>
            <a:fld id="{6174B6EF-F482-42F6-8385-DA9B02E586A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0547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b="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b="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6575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 smtClean="0"/>
            </a:lvl1pPr>
          </a:lstStyle>
          <a:p>
            <a:pPr>
              <a:defRPr/>
            </a:pPr>
            <a:fld id="{B640FCEE-BC21-4A6C-957F-B27C8652B79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23113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5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761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4454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143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6767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829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76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1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2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2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6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unkaugy-munkavedelem@borsod.gov.h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-munkalap1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BacsKiskun_fej.tif"/>
          <p:cNvPicPr>
            <a:picLocks noChangeAspect="1" noChangeArrowheads="1"/>
          </p:cNvPicPr>
          <p:nvPr/>
        </p:nvPicPr>
        <p:blipFill>
          <a:blip r:embed="rId2"/>
          <a:srcRect l="23810" r="23810"/>
          <a:stretch>
            <a:fillRect/>
          </a:stretch>
        </p:blipFill>
        <p:spPr bwMode="auto">
          <a:xfrm>
            <a:off x="1256127" y="260648"/>
            <a:ext cx="6608493" cy="2808312"/>
          </a:xfrm>
          <a:prstGeom prst="rect">
            <a:avLst/>
          </a:prstGeom>
          <a:blipFill dpi="0" rotWithShape="1">
            <a:blip r:embed="rId3"/>
            <a:srcRect l="23810" r="23810"/>
            <a:tile tx="0" ty="0" sx="100000" sy="100000" flip="none" algn="tl"/>
          </a:blipFill>
          <a:ln>
            <a:noFill/>
          </a:ln>
          <a:effectLst>
            <a:outerShdw blurRad="50800" dist="190500" dir="2760000" algn="ctr" rotWithShape="0">
              <a:srgbClr val="DEDEDE">
                <a:alpha val="84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1"/>
          <p:cNvSpPr>
            <a:spLocks noGrp="1"/>
          </p:cNvSpPr>
          <p:nvPr>
            <p:ph type="title"/>
          </p:nvPr>
        </p:nvSpPr>
        <p:spPr>
          <a:xfrm>
            <a:off x="2495234" y="3068960"/>
            <a:ext cx="4130277" cy="90152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Miskolci Járási Hivatal</a:t>
            </a:r>
            <a:endParaRPr lang="hu-H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82910" y="3861048"/>
            <a:ext cx="71549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 munkavédelmi hatáskört érintő változások, az ellenőrzések </a:t>
            </a:r>
            <a:r>
              <a:rPr lang="hu-HU" sz="3600" dirty="0" err="1" smtClean="0">
                <a:latin typeface="Times New Roman" pitchFamily="18" charset="0"/>
                <a:cs typeface="Times New Roman" pitchFamily="18" charset="0"/>
              </a:rPr>
              <a:t>tapaszatlatai</a:t>
            </a:r>
            <a:endParaRPr lang="hu-H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000" dirty="0" smtClean="0"/>
              <a:t>Miskolc 2017. </a:t>
            </a:r>
            <a:r>
              <a:rPr lang="hu-HU" sz="2000" dirty="0" smtClean="0"/>
              <a:t>november 6.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2417232"/>
            <a:ext cx="5929908" cy="4447431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11</a:t>
            </a:fld>
            <a:endParaRPr lang="en-US" dirty="0"/>
          </a:p>
        </p:txBody>
      </p:sp>
      <p:pic>
        <p:nvPicPr>
          <p:cNvPr id="54274" name="Kép 1" descr="P9190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6350"/>
            <a:ext cx="9130486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040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104285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/>
              <a:t>2017. </a:t>
            </a:r>
            <a:r>
              <a:rPr lang="hu-HU" sz="2000" dirty="0"/>
              <a:t>j</a:t>
            </a:r>
            <a:r>
              <a:rPr lang="hu-HU" sz="2000" dirty="0" smtClean="0"/>
              <a:t>anuár 1. napján két jelentős változás lépett hatályba: </a:t>
            </a:r>
          </a:p>
          <a:p>
            <a:pPr algn="just"/>
            <a:endParaRPr lang="hu-HU" sz="2000" b="0" dirty="0"/>
          </a:p>
          <a:p>
            <a:pPr algn="just"/>
            <a:r>
              <a:rPr lang="hu-HU" sz="2400" dirty="0" smtClean="0"/>
              <a:t>Az Mvt.66. § (1) bekezdés módosult!</a:t>
            </a:r>
          </a:p>
          <a:p>
            <a:pPr algn="just"/>
            <a:r>
              <a:rPr lang="hu-HU" sz="2400" b="0" dirty="0" smtClean="0"/>
              <a:t>A sérült, illetőleg a balesetet észlelő személy köteles a balesetet a munkát közvetlenül irányító személynek haladéktalanul jelenteni.</a:t>
            </a:r>
            <a:r>
              <a:rPr lang="hu-HU" sz="2400" dirty="0" smtClean="0"/>
              <a:t> Ha </a:t>
            </a:r>
            <a:r>
              <a:rPr lang="hu-HU" sz="2400" u="sng" dirty="0" smtClean="0"/>
              <a:t>a sérült neki felróható okból</a:t>
            </a:r>
            <a:r>
              <a:rPr lang="hu-HU" sz="2400" dirty="0" smtClean="0"/>
              <a:t> ezen kötelezettségének nem tesz eleget, a baleset munkáltatói kivizsgálása során</a:t>
            </a:r>
            <a:r>
              <a:rPr lang="hu-HU" sz="2400" b="0" dirty="0" smtClean="0"/>
              <a:t> </a:t>
            </a:r>
            <a:r>
              <a:rPr lang="hu-HU" sz="2400" u="sng" dirty="0" smtClean="0"/>
              <a:t>a sérültet terheli</a:t>
            </a:r>
            <a:r>
              <a:rPr lang="hu-HU" sz="2400" dirty="0" smtClean="0"/>
              <a:t> annak bizonyítása, hogy a baleset a munkavégzés során vagy azzal összefüggésben történt</a:t>
            </a:r>
            <a:r>
              <a:rPr lang="hu-HU" sz="2400" b="0" dirty="0" smtClean="0"/>
              <a:t>.</a:t>
            </a:r>
          </a:p>
          <a:p>
            <a:pPr algn="just"/>
            <a:endParaRPr lang="hu-HU" sz="2400" b="0" dirty="0" smtClean="0"/>
          </a:p>
          <a:p>
            <a:pPr algn="just"/>
            <a:endParaRPr lang="hu-HU" sz="2400" b="0" dirty="0"/>
          </a:p>
          <a:p>
            <a:pPr algn="just"/>
            <a:r>
              <a:rPr lang="hu-HU" sz="2400" b="0" dirty="0" smtClean="0"/>
              <a:t>Az </a:t>
            </a:r>
            <a:r>
              <a:rPr lang="hu-HU" sz="2400" dirty="0" smtClean="0"/>
              <a:t>Mvt.85</a:t>
            </a:r>
            <a:r>
              <a:rPr lang="hu-HU" sz="2400" dirty="0"/>
              <a:t>. </a:t>
            </a:r>
            <a:r>
              <a:rPr lang="hu-HU" sz="2400" dirty="0" smtClean="0"/>
              <a:t>§ </a:t>
            </a:r>
            <a:r>
              <a:rPr lang="hu-HU" sz="2400" b="0" dirty="0" smtClean="0"/>
              <a:t>új rendelkezése alapján </a:t>
            </a:r>
            <a:r>
              <a:rPr lang="hu-HU" sz="2400" dirty="0" smtClean="0"/>
              <a:t>a </a:t>
            </a:r>
            <a:r>
              <a:rPr lang="hu-HU" sz="2400" dirty="0"/>
              <a:t>munkavédelmi hatóság által </a:t>
            </a:r>
            <a:r>
              <a:rPr lang="hu-HU" sz="2400" dirty="0" smtClean="0"/>
              <a:t>hozott </a:t>
            </a:r>
            <a:r>
              <a:rPr lang="hu-HU" sz="2400" dirty="0"/>
              <a:t>elsőfokú döntéssel szemben nincs helye fellebbezésnek</a:t>
            </a:r>
            <a:r>
              <a:rPr lang="hu-HU" sz="2400" b="0" dirty="0"/>
              <a:t>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5760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munkavédelmi törvény változásai és annak hatása a munkáltatókra és </a:t>
            </a:r>
            <a:r>
              <a:rPr lang="hu-H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munkavállalókra</a:t>
            </a:r>
            <a:endParaRPr lang="hu-H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347713" cy="803176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Néhány hasznos információ: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93121"/>
            <a:ext cx="7884367" cy="44712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Munkavédelem Nemzeti Politikáját</a:t>
            </a: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Kormány a 2016. október 5-i ülésén tárgyalta meg és fogadta el, majd a 1581/2016. (X. 25.) Korm. határozatban rendelte el a jóváhagyott dokumentum közzétételét a Kormány honlapján</a:t>
            </a: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99792" y="16589"/>
            <a:ext cx="6347713" cy="803176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Néhány hasznos információ: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19765"/>
            <a:ext cx="9144000" cy="6038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„Együttműködés a munkahelyek biztonságáért”</a:t>
            </a:r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elnevezés </a:t>
            </a:r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alatt megújult program a partnerséget vállaló munkáltatók számára új, kedvezőbb lehetőségeket is kínál. Az új lehetőségek közül a legfontosabbak a következők:</a:t>
            </a:r>
            <a:b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NGM </a:t>
            </a:r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 kiadott Munkavédelem és Biztonságtechnika című folyóirat térítésmentes megküldése.</a:t>
            </a:r>
          </a:p>
          <a:p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Évente pályázat hirdetése a „Biztonságos munkahely” cím elnyerésére. A győztes pályázatokat </a:t>
            </a:r>
            <a: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NGM </a:t>
            </a:r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honlapján közzéteszi, a partner pedig - a partnerség fennállása alatt - jogosulttá válik a cím használatára</a:t>
            </a:r>
            <a: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347713" cy="803176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Néhány hasznos információ: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19765"/>
            <a:ext cx="9144000" cy="6038235"/>
          </a:xfrm>
        </p:spPr>
        <p:txBody>
          <a:bodyPr>
            <a:noAutofit/>
          </a:bodyPr>
          <a:lstStyle/>
          <a:p>
            <a:r>
              <a:rPr lang="hu-HU" sz="3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Helyszíni </a:t>
            </a:r>
            <a:r>
              <a:rPr lang="hu-HU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munkavédelmi tanácsadás lehetőségének biztosítása </a:t>
            </a: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Munkavédelmi Információs és Tanácsadó Szolgálat útján.</a:t>
            </a:r>
          </a:p>
          <a:p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munkaügyi tájékoztatás, felvilágosítás</a:t>
            </a: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illetve munkavédelmi tanácsadás körébe tartozó kérdések soron kívül megválaszolása.</a:t>
            </a:r>
          </a:p>
          <a:p>
            <a:r>
              <a:rPr lang="hu-HU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Meghívás a munkavédelmi és munkaügyi hatóságok által szervezett nyílt napokra </a:t>
            </a: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rendezvényekre, amelyeknek fő célja, hogy segítse a munkavédelmi és munkaügyi jogszabályok helyes alkalmazását</a:t>
            </a: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60040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 feladatunk, hogy elkerüljük a baleseteket és foglalkozási megbetegedéseket.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Ehhez kívánunk jó munkát és együttműködést!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0460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Változások a munkaügyi és munkavédelmi hatóság szervezeti felépítésében</a:t>
            </a:r>
            <a:b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1499569"/>
            <a:ext cx="7852794" cy="4700595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Borsod-Abaúj-Zemplén Megyei kormányhivatal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Miskolci Járási Hivatal</a:t>
            </a:r>
          </a:p>
          <a:p>
            <a:pPr marL="0" indent="0" algn="ctr">
              <a:buNone/>
            </a:pPr>
            <a:r>
              <a:rPr lang="hu-H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Foglalkoztatási</a:t>
            </a: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Munkaügyi és Munkavédelmi </a:t>
            </a:r>
            <a:r>
              <a:rPr lang="hu-H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Főosztály </a:t>
            </a: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Munkaügyi és Munkavédelmi Ellenőrzési Osztály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Munkavédelem: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3530 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Miskolc, Mindszent tér 3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Postacím: 3501 Miskolc, Pf. 173. </a:t>
            </a:r>
            <a:b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06-46-560-010</a:t>
            </a:r>
            <a:b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06-46-562-071</a:t>
            </a:r>
          </a:p>
          <a:p>
            <a:pPr marL="0" indent="0" algn="ctr">
              <a:buNone/>
            </a:pPr>
            <a:r>
              <a:rPr lang="hu-H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Munkaügy: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3530 </a:t>
            </a:r>
            <a:r>
              <a:rPr lang="da-DK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Miskolc, Mindszent tér 1. </a:t>
            </a:r>
            <a:br>
              <a:rPr lang="da-DK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Postacím: 3501 Miskolc Pf. 173. </a:t>
            </a:r>
            <a:br>
              <a:rPr lang="da-DK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06-46-500-570</a:t>
            </a:r>
            <a:br>
              <a:rPr lang="da-DK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06-46-500-580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hu-H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munkaugy-munkavedelem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lang="hu-H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borsod.gov.hu</a:t>
            </a:r>
            <a:endParaRPr 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4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0460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Változások a munkaügyi és munkavédelmi hatóság szervezeti felépítésében</a:t>
            </a:r>
            <a:b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1499569"/>
            <a:ext cx="7852794" cy="470059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Borsod-Abaúj-Zemplén Megyei Kormányhivatal</a:t>
            </a:r>
          </a:p>
          <a:p>
            <a:pPr marL="0" indent="0" algn="ctr">
              <a:buNone/>
            </a:pP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Miskolci Járási Hivatal</a:t>
            </a:r>
          </a:p>
          <a:p>
            <a:pPr marL="0" indent="0" algn="ctr">
              <a:buNone/>
            </a:pP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hu-HU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Stiber</a:t>
            </a: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Vivien</a:t>
            </a:r>
          </a:p>
          <a:p>
            <a:pPr marL="0" indent="0" algn="ctr">
              <a:buNone/>
            </a:pP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hivatalvezető</a:t>
            </a:r>
          </a:p>
          <a:p>
            <a:pPr marL="0" indent="0" algn="ctr">
              <a:buNone/>
            </a:pPr>
            <a:endParaRPr lang="hu-HU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Foglalkoztatási</a:t>
            </a:r>
            <a:r>
              <a:rPr lang="hu-H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Munkaügyi és Munkavédelmi </a:t>
            </a: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Főosztály</a:t>
            </a:r>
          </a:p>
          <a:p>
            <a:pPr marL="0" indent="0" algn="ctr">
              <a:buNone/>
            </a:pP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Szabóné </a:t>
            </a:r>
            <a:r>
              <a:rPr lang="hu-HU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Bikki</a:t>
            </a: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Ágnes </a:t>
            </a:r>
          </a:p>
          <a:p>
            <a:pPr marL="0" indent="0" algn="ctr">
              <a:buNone/>
            </a:pP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főosztályvezető </a:t>
            </a:r>
          </a:p>
          <a:p>
            <a:pPr marL="0" indent="0" algn="ctr">
              <a:buNone/>
            </a:pPr>
            <a:endParaRPr lang="hu-H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Munkaügyi </a:t>
            </a:r>
            <a:r>
              <a:rPr lang="hu-H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Munkavédelmi Ellenőrzési </a:t>
            </a: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Osztály</a:t>
            </a:r>
          </a:p>
          <a:p>
            <a:pPr marL="0" indent="0" algn="ctr">
              <a:buNone/>
            </a:pP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hu-HU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Sasvári</a:t>
            </a: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Zoltán</a:t>
            </a:r>
          </a:p>
          <a:p>
            <a:pPr marL="0" indent="0" algn="ctr">
              <a:buNone/>
            </a:pPr>
            <a:r>
              <a:rPr lang="hu-H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őosztályvezető-helyettes</a:t>
            </a:r>
          </a:p>
          <a:p>
            <a:pPr marL="0" indent="0" algn="ctr">
              <a:buNone/>
            </a:pPr>
            <a:endParaRPr lang="hu-H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96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263" y="549275"/>
            <a:ext cx="8569325" cy="5472113"/>
          </a:xfrm>
        </p:spPr>
        <p:txBody>
          <a:bodyPr anchor="ctr"/>
          <a:lstStyle/>
          <a:p>
            <a:pPr algn="ctr" eaLnBrk="1" hangingPunct="1">
              <a:spcBef>
                <a:spcPct val="25000"/>
              </a:spcBef>
              <a:spcAft>
                <a:spcPct val="80000"/>
              </a:spcAft>
              <a:defRPr/>
            </a:pPr>
            <a:r>
              <a:rPr lang="hu-HU" altLang="hu-H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TÁJÉKOZTATÓ</a:t>
            </a:r>
            <a:br>
              <a:rPr lang="hu-HU" altLang="hu-H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hu-H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altLang="hu-H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3600" b="1" kern="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Borsod-Abaúj-Zemplén </a:t>
            </a:r>
            <a:r>
              <a:rPr lang="hu-HU" sz="3600" b="1" kern="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megyei </a:t>
            </a:r>
            <a:r>
              <a:rPr lang="hu-H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unkavédelmi hatóság</a:t>
            </a:r>
            <a:r>
              <a:rPr lang="hu-H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2016. </a:t>
            </a:r>
            <a:r>
              <a:rPr lang="hu-H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évi </a:t>
            </a:r>
            <a:r>
              <a:rPr lang="hu-H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beszámolójából</a:t>
            </a:r>
            <a:endParaRPr lang="hu-HU" altLang="hu-HU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601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1043608" y="188640"/>
            <a:ext cx="7416800" cy="40005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Bejelentett és nyilvántartásba vett munkabalesetek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701599"/>
              </p:ext>
            </p:extLst>
          </p:nvPr>
        </p:nvGraphicFramePr>
        <p:xfrm>
          <a:off x="1" y="908720"/>
          <a:ext cx="9036496" cy="525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Munkalap" r:id="rId4" imgW="8267587" imgH="4810143" progId="Excel.Sheet.12">
                  <p:embed/>
                </p:oleObj>
              </mc:Choice>
              <mc:Fallback>
                <p:oleObj name="Munkalap" r:id="rId4" imgW="8267587" imgH="48101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908720"/>
                        <a:ext cx="9036496" cy="5257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9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2564904"/>
            <a:ext cx="6347713" cy="132080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2016. évben bekövetkezett súlyos munkabalesetekről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563"/>
            <a:ext cx="5175249" cy="388143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" y="80499"/>
            <a:ext cx="9130228" cy="684767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0460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munkavédelmi törvény változásai és annak hatása a munkáltatókra és munkavállalókra</a:t>
            </a:r>
            <a:r>
              <a:rPr lang="hu-HU" dirty="0">
                <a:solidFill>
                  <a:srgbClr val="002060"/>
                </a:solidFill>
              </a:rPr>
              <a:t/>
            </a:r>
            <a:br>
              <a:rPr lang="hu-HU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911839"/>
            <a:ext cx="7852794" cy="4305695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 munkavédelemről szóló 1993. évi XCIII. törvényt az elmúlt egy évben többször módosították.</a:t>
            </a:r>
          </a:p>
          <a:p>
            <a:pPr marL="0" indent="0" algn="just">
              <a:buNone/>
            </a:pPr>
            <a:endParaRPr lang="hu-H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 kisebb változásokra, javításokra azért volt szükség, hogy a fogalmak, meghatározások a kapcsolódó jogszabályokhoz igazodjanak. Ezek jelenős változást nem jelentettek.</a:t>
            </a:r>
          </a:p>
          <a:p>
            <a:pPr marL="0" indent="0" algn="just">
              <a:buNone/>
            </a:pPr>
            <a:endParaRPr lang="hu-H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Pl.: a „dolgozó” meghatározást „munkavállaló” –</a:t>
            </a:r>
            <a:r>
              <a:rPr lang="hu-H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ra</a:t>
            </a:r>
            <a:r>
              <a:rPr lang="hu-H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cserélték ezzel jobban illeszkedik az adott rendelkezés a törvény alapfogalmi rendszerébe.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2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5319</TotalTime>
  <Words>448</Words>
  <Application>Microsoft Office PowerPoint</Application>
  <PresentationFormat>Diavetítés a képernyőre (4:3 oldalarány)</PresentationFormat>
  <Paragraphs>66</Paragraphs>
  <Slides>16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Times New Roman</vt:lpstr>
      <vt:lpstr>Trebuchet MS</vt:lpstr>
      <vt:lpstr>Wingdings 3</vt:lpstr>
      <vt:lpstr>Fazetta</vt:lpstr>
      <vt:lpstr>Munkalap</vt:lpstr>
      <vt:lpstr>Miskolci Járási Hivatal</vt:lpstr>
      <vt:lpstr>Változások a munkaügyi és munkavédelmi hatóság szervezeti felépítésében </vt:lpstr>
      <vt:lpstr>Változások a munkaügyi és munkavédelmi hatóság szervezeti felépítésében </vt:lpstr>
      <vt:lpstr>TÁJÉKOZTATÓ  a Borsod-Abaúj-Zemplén megyei munkavédelmi hatóság 2016. évi beszámolójából</vt:lpstr>
      <vt:lpstr>PowerPoint bemutató</vt:lpstr>
      <vt:lpstr>2016. évben bekövetkezett súlyos munkabalesetekről</vt:lpstr>
      <vt:lpstr>PowerPoint bemutató</vt:lpstr>
      <vt:lpstr>PowerPoint bemutató</vt:lpstr>
      <vt:lpstr>A munkavédelmi törvény változásai és annak hatása a munkáltatókra és munkavállalókra  </vt:lpstr>
      <vt:lpstr>PowerPoint bemutató</vt:lpstr>
      <vt:lpstr>PowerPoint bemutató</vt:lpstr>
      <vt:lpstr>A munkavédelmi törvény változásai és annak hatása a munkáltatókra és munkavállalókra</vt:lpstr>
      <vt:lpstr>Néhány hasznos információ:</vt:lpstr>
      <vt:lpstr>Néhány hasznos információ:</vt:lpstr>
      <vt:lpstr>Néhány hasznos információ:</vt:lpstr>
      <vt:lpstr>PowerPoint bemutató</vt:lpstr>
    </vt:vector>
  </TitlesOfParts>
  <Company>NMH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Mezőgazdasági projektek a közfoglalkoztatásban lehetőségek - kihívások</dc:title>
  <dc:creator>KelemenE</dc:creator>
  <cp:lastModifiedBy>Szabó Mihály</cp:lastModifiedBy>
  <cp:revision>179</cp:revision>
  <dcterms:created xsi:type="dcterms:W3CDTF">2015-09-21T13:07:38Z</dcterms:created>
  <dcterms:modified xsi:type="dcterms:W3CDTF">2017-11-07T15:33:05Z</dcterms:modified>
</cp:coreProperties>
</file>