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handoutMasterIdLst>
    <p:handoutMasterId r:id="rId19"/>
  </p:handoutMasterIdLst>
  <p:sldIdLst>
    <p:sldId id="322" r:id="rId2"/>
    <p:sldId id="323" r:id="rId3"/>
    <p:sldId id="324" r:id="rId4"/>
    <p:sldId id="328" r:id="rId5"/>
    <p:sldId id="325" r:id="rId6"/>
    <p:sldId id="327" r:id="rId7"/>
    <p:sldId id="326" r:id="rId8"/>
    <p:sldId id="330" r:id="rId9"/>
    <p:sldId id="331" r:id="rId10"/>
    <p:sldId id="329" r:id="rId11"/>
    <p:sldId id="333" r:id="rId12"/>
    <p:sldId id="332" r:id="rId13"/>
    <p:sldId id="334" r:id="rId14"/>
    <p:sldId id="336" r:id="rId15"/>
    <p:sldId id="335" r:id="rId16"/>
    <p:sldId id="337" r:id="rId17"/>
  </p:sldIdLst>
  <p:sldSz cx="9144000" cy="6858000" type="screen4x3"/>
  <p:notesSz cx="6794500" cy="992187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292"/>
    <a:srgbClr val="89BABA"/>
    <a:srgbClr val="C4E4E6"/>
    <a:srgbClr val="CCFFFF"/>
    <a:srgbClr val="99CCFF"/>
    <a:srgbClr val="72BFC5"/>
    <a:srgbClr val="C0C0C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60"/>
  </p:normalViewPr>
  <p:slideViewPr>
    <p:cSldViewPr>
      <p:cViewPr varScale="1">
        <p:scale>
          <a:sx n="110" d="100"/>
          <a:sy n="110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b="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b="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6575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 smtClean="0"/>
            </a:lvl1pPr>
          </a:lstStyle>
          <a:p>
            <a:pPr>
              <a:defRPr/>
            </a:pPr>
            <a:fld id="{6174B6EF-F482-42F6-8385-DA9B02E586A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0547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b="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3560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b="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6575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3" rIns="91248" bIns="45623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 smtClean="0"/>
            </a:lvl1pPr>
          </a:lstStyle>
          <a:p>
            <a:pPr>
              <a:defRPr/>
            </a:pPr>
            <a:fld id="{B640FCEE-BC21-4A6C-957F-B27C8652B79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23113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5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761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44543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143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6767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8294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76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0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1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2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3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2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0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6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BacsKiskun_fej.tif"/>
          <p:cNvPicPr>
            <a:picLocks noChangeAspect="1" noChangeArrowheads="1"/>
          </p:cNvPicPr>
          <p:nvPr/>
        </p:nvPicPr>
        <p:blipFill>
          <a:blip r:embed="rId2"/>
          <a:srcRect l="23810" r="23810"/>
          <a:stretch>
            <a:fillRect/>
          </a:stretch>
        </p:blipFill>
        <p:spPr bwMode="auto">
          <a:xfrm>
            <a:off x="1907704" y="116632"/>
            <a:ext cx="5184575" cy="2203211"/>
          </a:xfrm>
          <a:prstGeom prst="rect">
            <a:avLst/>
          </a:prstGeom>
          <a:blipFill dpi="0" rotWithShape="1">
            <a:blip r:embed="rId3"/>
            <a:srcRect l="23810" r="23810"/>
            <a:tile tx="0" ty="0" sx="100000" sy="100000" flip="none" algn="tl"/>
          </a:blipFill>
          <a:ln>
            <a:noFill/>
          </a:ln>
          <a:effectLst>
            <a:outerShdw blurRad="50800" dist="190500" dir="2760000" algn="ctr" rotWithShape="0">
              <a:srgbClr val="DEDEDE">
                <a:alpha val="84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1"/>
          <p:cNvSpPr>
            <a:spLocks noGrp="1"/>
          </p:cNvSpPr>
          <p:nvPr>
            <p:ph type="title"/>
          </p:nvPr>
        </p:nvSpPr>
        <p:spPr>
          <a:xfrm>
            <a:off x="1727684" y="2557308"/>
            <a:ext cx="5688631" cy="7200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Miskolci Járási Hivatal</a:t>
            </a:r>
            <a:br>
              <a:rPr lang="hu-H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Foglalkoztatási, Munkaügyi és Munkavédelmi Főosztály</a:t>
            </a:r>
            <a:endParaRPr lang="hu-H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39551" y="3429000"/>
            <a:ext cx="79208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002060"/>
                </a:solidFill>
              </a:rPr>
              <a:t>Foglalkoztatási </a:t>
            </a:r>
            <a:r>
              <a:rPr lang="hu-HU" sz="2000" dirty="0" smtClean="0">
                <a:solidFill>
                  <a:srgbClr val="002060"/>
                </a:solidFill>
              </a:rPr>
              <a:t>  –   Munkavédelmi   –   Munkaügyi </a:t>
            </a:r>
          </a:p>
          <a:p>
            <a:pPr algn="ctr"/>
            <a:r>
              <a:rPr lang="hu-HU" sz="2000" dirty="0" smtClean="0">
                <a:solidFill>
                  <a:srgbClr val="002060"/>
                </a:solidFill>
              </a:rPr>
              <a:t>„Nyílt nap”</a:t>
            </a:r>
          </a:p>
          <a:p>
            <a:pPr algn="ctr"/>
            <a:endParaRPr lang="hu-HU" sz="2800" i="1" dirty="0" smtClean="0"/>
          </a:p>
          <a:p>
            <a:pPr algn="ctr"/>
            <a:r>
              <a:rPr lang="hu-HU" sz="3600" i="1" dirty="0" smtClean="0"/>
              <a:t>Elektronikus </a:t>
            </a:r>
            <a:r>
              <a:rPr lang="hu-HU" sz="3600" i="1" dirty="0"/>
              <a:t>ügyintézés. </a:t>
            </a:r>
            <a:endParaRPr lang="hu-HU" sz="3600" i="1" dirty="0" smtClean="0"/>
          </a:p>
          <a:p>
            <a:pPr algn="ctr"/>
            <a:endParaRPr lang="hu-HU" i="1" dirty="0" smtClean="0"/>
          </a:p>
          <a:p>
            <a:pPr algn="ctr"/>
            <a:r>
              <a:rPr lang="hu-HU" i="1" dirty="0" smtClean="0"/>
              <a:t>Tájékoztatás </a:t>
            </a:r>
            <a:r>
              <a:rPr lang="hu-HU" i="1" dirty="0"/>
              <a:t>a munkavédelmi hatóság felé előírt bejelentési kötelezettségek elektronikus úton történő teljesíthetőségéről.</a:t>
            </a:r>
            <a:endParaRPr lang="hu-HU" dirty="0" smtClean="0">
              <a:solidFill>
                <a:srgbClr val="002060"/>
              </a:solidFill>
            </a:endParaRPr>
          </a:p>
          <a:p>
            <a:pPr algn="ctr"/>
            <a:endParaRPr lang="hu-HU" sz="3600" dirty="0" smtClean="0">
              <a:solidFill>
                <a:srgbClr val="002060"/>
              </a:solidFill>
            </a:endParaRPr>
          </a:p>
          <a:p>
            <a:pPr algn="ctr"/>
            <a:r>
              <a:rPr lang="hu-HU" sz="2000" dirty="0" smtClean="0">
                <a:solidFill>
                  <a:srgbClr val="002060"/>
                </a:solidFill>
              </a:rPr>
              <a:t>Miskolc 2017. </a:t>
            </a:r>
            <a:r>
              <a:rPr lang="hu-HU" sz="2000" dirty="0" smtClean="0">
                <a:solidFill>
                  <a:srgbClr val="002060"/>
                </a:solidFill>
              </a:rPr>
              <a:t>november 6.</a:t>
            </a:r>
            <a:endParaRPr lang="hu-H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10</a:t>
            </a:fld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6444"/>
            <a:ext cx="8352928" cy="65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11</a:t>
            </a:fld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874797" cy="641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3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12</a:t>
            </a:fld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0" y="188640"/>
            <a:ext cx="8641331" cy="637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6" y="116632"/>
            <a:ext cx="8918670" cy="66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14</a:t>
            </a:fld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7724"/>
            <a:ext cx="8856984" cy="65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2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15</a:t>
            </a:fld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088261" cy="653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7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23916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883271"/>
            <a:ext cx="8784976" cy="53406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elektronikus ügyintézés és bizalmi szolgáltatások általános szabályairól szóló 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2015. évi CCXXII. </a:t>
            </a: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Törvény 108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§. </a:t>
            </a:r>
          </a:p>
          <a:p>
            <a:pPr marL="0" indent="0" algn="ctr">
              <a:buNone/>
            </a:pPr>
            <a:endParaRPr lang="hu-H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államigazgatási szervek 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2018. január 1. napjától 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kötelesek a hivatkozott törvényben meghatározottak szerint biztosítani az ügyek elektronikus 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intézését.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72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76319"/>
            <a:ext cx="2699792" cy="659160"/>
          </a:xfrm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eltételek</a:t>
            </a:r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712"/>
            <a:ext cx="6121148" cy="58326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 kapcsolattal rendelkező számítógép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Ügyfélkapu regisztráció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 programozási nyelv kiegészítés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hu-H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NYK nyomtatványkitöltő program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bejelentésnek megfelelő űrlap</a:t>
            </a:r>
          </a:p>
          <a:p>
            <a:pPr marL="0" indent="0">
              <a:buNone/>
            </a:pPr>
            <a:endParaRPr lang="hu-H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36" y="176319"/>
            <a:ext cx="1841824" cy="177697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22" y="3263732"/>
            <a:ext cx="1148938" cy="116261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36" y="2071432"/>
            <a:ext cx="3380019" cy="107415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22" y="4515543"/>
            <a:ext cx="1141433" cy="13641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35" y="5959830"/>
            <a:ext cx="2414920" cy="6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1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0" y="260648"/>
            <a:ext cx="8891756" cy="636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7"/>
            <a:ext cx="9144000" cy="563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5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6</a:t>
            </a:fld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71952"/>
            <a:ext cx="7992888" cy="52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7</a:t>
            </a:fld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652462"/>
            <a:ext cx="74961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51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8</a:t>
            </a:fld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1748"/>
            <a:ext cx="8715661" cy="56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992888" cy="65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5147</TotalTime>
  <Words>107</Words>
  <Application>Microsoft Office PowerPoint</Application>
  <PresentationFormat>Diavetítés a képernyőre (4:3 oldalarány)</PresentationFormat>
  <Paragraphs>37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Trebuchet MS</vt:lpstr>
      <vt:lpstr>Wingdings</vt:lpstr>
      <vt:lpstr>Wingdings 3</vt:lpstr>
      <vt:lpstr>Fazetta</vt:lpstr>
      <vt:lpstr>Miskolci Járási Hivatal Foglalkoztatási, Munkaügyi és Munkavédelmi Főosztály</vt:lpstr>
      <vt:lpstr>PowerPoint bemutató</vt:lpstr>
      <vt:lpstr>Feltételek: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NMH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Mezőgazdasági projektek a közfoglalkoztatásban lehetőségek - kihívások</dc:title>
  <dc:creator>KelemenE</dc:creator>
  <cp:lastModifiedBy>Szabó Mihály</cp:lastModifiedBy>
  <cp:revision>171</cp:revision>
  <dcterms:created xsi:type="dcterms:W3CDTF">2015-09-21T13:07:38Z</dcterms:created>
  <dcterms:modified xsi:type="dcterms:W3CDTF">2017-11-07T15:28:43Z</dcterms:modified>
</cp:coreProperties>
</file>