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63"/>
  </p:notesMasterIdLst>
  <p:handoutMasterIdLst>
    <p:handoutMasterId r:id="rId64"/>
  </p:handoutMasterIdLst>
  <p:sldIdLst>
    <p:sldId id="256" r:id="rId2"/>
    <p:sldId id="309" r:id="rId3"/>
    <p:sldId id="258" r:id="rId4"/>
    <p:sldId id="257" r:id="rId5"/>
    <p:sldId id="259" r:id="rId6"/>
    <p:sldId id="260" r:id="rId7"/>
    <p:sldId id="261" r:id="rId8"/>
    <p:sldId id="262" r:id="rId9"/>
    <p:sldId id="317" r:id="rId10"/>
    <p:sldId id="318"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324" r:id="rId25"/>
    <p:sldId id="336" r:id="rId26"/>
    <p:sldId id="280" r:id="rId27"/>
    <p:sldId id="281" r:id="rId28"/>
    <p:sldId id="282" r:id="rId29"/>
    <p:sldId id="283" r:id="rId30"/>
    <p:sldId id="311" r:id="rId31"/>
    <p:sldId id="284" r:id="rId32"/>
    <p:sldId id="285" r:id="rId33"/>
    <p:sldId id="286" r:id="rId34"/>
    <p:sldId id="287" r:id="rId35"/>
    <p:sldId id="310" r:id="rId36"/>
    <p:sldId id="288" r:id="rId37"/>
    <p:sldId id="299" r:id="rId38"/>
    <p:sldId id="300" r:id="rId39"/>
    <p:sldId id="292" r:id="rId40"/>
    <p:sldId id="304" r:id="rId41"/>
    <p:sldId id="325" r:id="rId42"/>
    <p:sldId id="297" r:id="rId43"/>
    <p:sldId id="298" r:id="rId44"/>
    <p:sldId id="328" r:id="rId45"/>
    <p:sldId id="329" r:id="rId46"/>
    <p:sldId id="330" r:id="rId47"/>
    <p:sldId id="331" r:id="rId48"/>
    <p:sldId id="308" r:id="rId49"/>
    <p:sldId id="327" r:id="rId50"/>
    <p:sldId id="333" r:id="rId51"/>
    <p:sldId id="332" r:id="rId52"/>
    <p:sldId id="316" r:id="rId53"/>
    <p:sldId id="265" r:id="rId54"/>
    <p:sldId id="313" r:id="rId55"/>
    <p:sldId id="314" r:id="rId56"/>
    <p:sldId id="315" r:id="rId57"/>
    <p:sldId id="303" r:id="rId58"/>
    <p:sldId id="306" r:id="rId59"/>
    <p:sldId id="334" r:id="rId60"/>
    <p:sldId id="307" r:id="rId61"/>
    <p:sldId id="301" r:id="rId6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tta FAVARETTO" initials="N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91F"/>
    <a:srgbClr val="717073"/>
    <a:srgbClr val="B5D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Közepesen sötét stíl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Világos stílus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8394" autoAdjust="0"/>
  </p:normalViewPr>
  <p:slideViewPr>
    <p:cSldViewPr>
      <p:cViewPr varScale="1">
        <p:scale>
          <a:sx n="70" d="100"/>
          <a:sy n="70" d="100"/>
        </p:scale>
        <p:origin x="744" y="72"/>
      </p:cViewPr>
      <p:guideLst>
        <p:guide orient="horz" pos="2160"/>
        <p:guide pos="2880"/>
      </p:guideLst>
    </p:cSldViewPr>
  </p:slideViewPr>
  <p:outlineViewPr>
    <p:cViewPr>
      <p:scale>
        <a:sx n="33" d="100"/>
        <a:sy n="33" d="100"/>
      </p:scale>
      <p:origin x="0" y="433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F07386-4110-48E2-9882-7F0B3D06ABE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36B03F0B-876F-4BF9-9980-3ACC1AAE9261}">
      <dgm:prSet phldrT="[Text]" custT="1"/>
      <dgm:spPr>
        <a:solidFill>
          <a:srgbClr val="F6891F"/>
        </a:solidFill>
      </dgm:spPr>
      <dgm:t>
        <a:bodyPr/>
        <a:lstStyle/>
        <a:p>
          <a:r>
            <a:rPr lang="hu-HU" sz="2000" dirty="0" smtClean="0"/>
            <a:t>Globális energiafel-használás növekedés</a:t>
          </a:r>
          <a:endParaRPr lang="en-GB" sz="2000" dirty="0"/>
        </a:p>
      </dgm:t>
    </dgm:pt>
    <dgm:pt modelId="{21D50B40-7D07-4409-9236-E721EA0F15E2}" type="parTrans" cxnId="{C4196DD8-82F2-46EB-AB96-2577C9C08B56}">
      <dgm:prSet/>
      <dgm:spPr/>
      <dgm:t>
        <a:bodyPr/>
        <a:lstStyle/>
        <a:p>
          <a:endParaRPr lang="en-GB"/>
        </a:p>
      </dgm:t>
    </dgm:pt>
    <dgm:pt modelId="{3823A509-0A50-44DB-814F-D47F1053F435}" type="sibTrans" cxnId="{C4196DD8-82F2-46EB-AB96-2577C9C08B56}">
      <dgm:prSet/>
      <dgm:spPr/>
      <dgm:t>
        <a:bodyPr/>
        <a:lstStyle/>
        <a:p>
          <a:endParaRPr lang="en-GB"/>
        </a:p>
      </dgm:t>
    </dgm:pt>
    <dgm:pt modelId="{26263577-9CA6-490C-8263-323D54ACE02D}">
      <dgm:prSet phldrT="[Text]"/>
      <dgm:spPr>
        <a:solidFill>
          <a:srgbClr val="F6891F"/>
        </a:solidFill>
      </dgm:spPr>
      <dgm:t>
        <a:bodyPr/>
        <a:lstStyle/>
        <a:p>
          <a:r>
            <a:rPr lang="hu-HU" dirty="0" smtClean="0"/>
            <a:t>Energiaárak emelkedése</a:t>
          </a:r>
          <a:endParaRPr lang="en-GB" dirty="0"/>
        </a:p>
      </dgm:t>
    </dgm:pt>
    <dgm:pt modelId="{A3DDCA15-3BA3-4A5F-9122-F3964A1C0961}" type="parTrans" cxnId="{05730630-9764-4DE3-B935-661940CB7DED}">
      <dgm:prSet/>
      <dgm:spPr/>
      <dgm:t>
        <a:bodyPr/>
        <a:lstStyle/>
        <a:p>
          <a:endParaRPr lang="en-GB"/>
        </a:p>
      </dgm:t>
    </dgm:pt>
    <dgm:pt modelId="{200E486B-EE90-4422-9C44-BE868BC961D1}" type="sibTrans" cxnId="{05730630-9764-4DE3-B935-661940CB7DED}">
      <dgm:prSet/>
      <dgm:spPr/>
      <dgm:t>
        <a:bodyPr/>
        <a:lstStyle/>
        <a:p>
          <a:endParaRPr lang="en-GB"/>
        </a:p>
      </dgm:t>
    </dgm:pt>
    <dgm:pt modelId="{2C1F8B6D-9936-4AFD-A371-175CEA03DCCB}">
      <dgm:prSet phldrT="[Text]"/>
      <dgm:spPr>
        <a:solidFill>
          <a:srgbClr val="F6891F"/>
        </a:solidFill>
      </dgm:spPr>
      <dgm:t>
        <a:bodyPr/>
        <a:lstStyle/>
        <a:p>
          <a:r>
            <a:rPr lang="hu-HU" dirty="0" smtClean="0"/>
            <a:t>Energiaimport függőség</a:t>
          </a:r>
          <a:endParaRPr lang="en-GB" dirty="0"/>
        </a:p>
      </dgm:t>
    </dgm:pt>
    <dgm:pt modelId="{7F0EB1B7-24A3-437C-8AC2-F85732212828}" type="parTrans" cxnId="{531DCF43-C777-4189-B1F5-98D6ED6F71DA}">
      <dgm:prSet/>
      <dgm:spPr/>
      <dgm:t>
        <a:bodyPr/>
        <a:lstStyle/>
        <a:p>
          <a:endParaRPr lang="en-GB"/>
        </a:p>
      </dgm:t>
    </dgm:pt>
    <dgm:pt modelId="{1A8BB891-9576-491D-8655-A24C6D0CFD53}" type="sibTrans" cxnId="{531DCF43-C777-4189-B1F5-98D6ED6F71DA}">
      <dgm:prSet/>
      <dgm:spPr/>
      <dgm:t>
        <a:bodyPr/>
        <a:lstStyle/>
        <a:p>
          <a:endParaRPr lang="en-GB"/>
        </a:p>
      </dgm:t>
    </dgm:pt>
    <dgm:pt modelId="{2DE0CB98-223A-4062-A177-C3EBE163B78F}">
      <dgm:prSet phldrT="[Text]"/>
      <dgm:spPr>
        <a:solidFill>
          <a:srgbClr val="F6891F"/>
        </a:solidFill>
      </dgm:spPr>
      <dgm:t>
        <a:bodyPr/>
        <a:lstStyle/>
        <a:p>
          <a:r>
            <a:rPr lang="hu-HU" dirty="0" smtClean="0"/>
            <a:t>Klímaváltozás</a:t>
          </a:r>
          <a:endParaRPr lang="en-GB" dirty="0"/>
        </a:p>
      </dgm:t>
    </dgm:pt>
    <dgm:pt modelId="{8AACDC47-362C-4C59-8430-2A9847EBBA2D}" type="parTrans" cxnId="{9E51B246-1672-419A-9BD1-DDE996318ABE}">
      <dgm:prSet/>
      <dgm:spPr/>
      <dgm:t>
        <a:bodyPr/>
        <a:lstStyle/>
        <a:p>
          <a:endParaRPr lang="en-GB"/>
        </a:p>
      </dgm:t>
    </dgm:pt>
    <dgm:pt modelId="{273709CA-EE85-4A32-A6F9-F226E9744C3C}" type="sibTrans" cxnId="{9E51B246-1672-419A-9BD1-DDE996318ABE}">
      <dgm:prSet/>
      <dgm:spPr/>
      <dgm:t>
        <a:bodyPr/>
        <a:lstStyle/>
        <a:p>
          <a:endParaRPr lang="en-GB"/>
        </a:p>
      </dgm:t>
    </dgm:pt>
    <dgm:pt modelId="{A67459C7-5CB9-417E-A880-7BCE6D82D5B1}" type="pres">
      <dgm:prSet presAssocID="{43F07386-4110-48E2-9882-7F0B3D06ABEB}" presName="matrix" presStyleCnt="0">
        <dgm:presLayoutVars>
          <dgm:chMax val="1"/>
          <dgm:dir/>
          <dgm:resizeHandles val="exact"/>
        </dgm:presLayoutVars>
      </dgm:prSet>
      <dgm:spPr/>
      <dgm:t>
        <a:bodyPr/>
        <a:lstStyle/>
        <a:p>
          <a:endParaRPr lang="en-GB"/>
        </a:p>
      </dgm:t>
    </dgm:pt>
    <dgm:pt modelId="{7841B748-EED6-48EB-870E-B08E7A45A41E}" type="pres">
      <dgm:prSet presAssocID="{43F07386-4110-48E2-9882-7F0B3D06ABEB}" presName="diamond" presStyleLbl="bgShp" presStyleIdx="0" presStyleCnt="1"/>
      <dgm:spPr/>
    </dgm:pt>
    <dgm:pt modelId="{D01D35DC-9BB5-4F61-8733-EB86755D00F2}" type="pres">
      <dgm:prSet presAssocID="{43F07386-4110-48E2-9882-7F0B3D06ABEB}" presName="quad1" presStyleLbl="node1" presStyleIdx="0" presStyleCnt="4">
        <dgm:presLayoutVars>
          <dgm:chMax val="0"/>
          <dgm:chPref val="0"/>
          <dgm:bulletEnabled val="1"/>
        </dgm:presLayoutVars>
      </dgm:prSet>
      <dgm:spPr/>
      <dgm:t>
        <a:bodyPr/>
        <a:lstStyle/>
        <a:p>
          <a:endParaRPr lang="en-GB"/>
        </a:p>
      </dgm:t>
    </dgm:pt>
    <dgm:pt modelId="{C0E0F0A0-9F24-415D-BBAC-D4678E77D26C}" type="pres">
      <dgm:prSet presAssocID="{43F07386-4110-48E2-9882-7F0B3D06ABEB}" presName="quad2" presStyleLbl="node1" presStyleIdx="1" presStyleCnt="4">
        <dgm:presLayoutVars>
          <dgm:chMax val="0"/>
          <dgm:chPref val="0"/>
          <dgm:bulletEnabled val="1"/>
        </dgm:presLayoutVars>
      </dgm:prSet>
      <dgm:spPr/>
      <dgm:t>
        <a:bodyPr/>
        <a:lstStyle/>
        <a:p>
          <a:endParaRPr lang="en-GB"/>
        </a:p>
      </dgm:t>
    </dgm:pt>
    <dgm:pt modelId="{8B1C02A4-248D-4510-8AAD-EAF47912E7E2}" type="pres">
      <dgm:prSet presAssocID="{43F07386-4110-48E2-9882-7F0B3D06ABEB}" presName="quad3" presStyleLbl="node1" presStyleIdx="2" presStyleCnt="4">
        <dgm:presLayoutVars>
          <dgm:chMax val="0"/>
          <dgm:chPref val="0"/>
          <dgm:bulletEnabled val="1"/>
        </dgm:presLayoutVars>
      </dgm:prSet>
      <dgm:spPr/>
      <dgm:t>
        <a:bodyPr/>
        <a:lstStyle/>
        <a:p>
          <a:endParaRPr lang="en-GB"/>
        </a:p>
      </dgm:t>
    </dgm:pt>
    <dgm:pt modelId="{E000B824-DBCF-40C6-89DF-CE871E0F3F1F}" type="pres">
      <dgm:prSet presAssocID="{43F07386-4110-48E2-9882-7F0B3D06ABEB}" presName="quad4" presStyleLbl="node1" presStyleIdx="3" presStyleCnt="4">
        <dgm:presLayoutVars>
          <dgm:chMax val="0"/>
          <dgm:chPref val="0"/>
          <dgm:bulletEnabled val="1"/>
        </dgm:presLayoutVars>
      </dgm:prSet>
      <dgm:spPr/>
      <dgm:t>
        <a:bodyPr/>
        <a:lstStyle/>
        <a:p>
          <a:endParaRPr lang="en-GB"/>
        </a:p>
      </dgm:t>
    </dgm:pt>
  </dgm:ptLst>
  <dgm:cxnLst>
    <dgm:cxn modelId="{05730630-9764-4DE3-B935-661940CB7DED}" srcId="{43F07386-4110-48E2-9882-7F0B3D06ABEB}" destId="{26263577-9CA6-490C-8263-323D54ACE02D}" srcOrd="1" destOrd="0" parTransId="{A3DDCA15-3BA3-4A5F-9122-F3964A1C0961}" sibTransId="{200E486B-EE90-4422-9C44-BE868BC961D1}"/>
    <dgm:cxn modelId="{85F9954A-544C-421B-8BBC-77B184A56946}" type="presOf" srcId="{43F07386-4110-48E2-9882-7F0B3D06ABEB}" destId="{A67459C7-5CB9-417E-A880-7BCE6D82D5B1}" srcOrd="0" destOrd="0" presId="urn:microsoft.com/office/officeart/2005/8/layout/matrix3"/>
    <dgm:cxn modelId="{D0D3CAC5-5A6E-4E61-AC1A-E7EBBFADAADE}" type="presOf" srcId="{2DE0CB98-223A-4062-A177-C3EBE163B78F}" destId="{E000B824-DBCF-40C6-89DF-CE871E0F3F1F}" srcOrd="0" destOrd="0" presId="urn:microsoft.com/office/officeart/2005/8/layout/matrix3"/>
    <dgm:cxn modelId="{C4196DD8-82F2-46EB-AB96-2577C9C08B56}" srcId="{43F07386-4110-48E2-9882-7F0B3D06ABEB}" destId="{36B03F0B-876F-4BF9-9980-3ACC1AAE9261}" srcOrd="0" destOrd="0" parTransId="{21D50B40-7D07-4409-9236-E721EA0F15E2}" sibTransId="{3823A509-0A50-44DB-814F-D47F1053F435}"/>
    <dgm:cxn modelId="{9E51B246-1672-419A-9BD1-DDE996318ABE}" srcId="{43F07386-4110-48E2-9882-7F0B3D06ABEB}" destId="{2DE0CB98-223A-4062-A177-C3EBE163B78F}" srcOrd="3" destOrd="0" parTransId="{8AACDC47-362C-4C59-8430-2A9847EBBA2D}" sibTransId="{273709CA-EE85-4A32-A6F9-F226E9744C3C}"/>
    <dgm:cxn modelId="{9EC76C34-4DEC-4904-B64B-8D46A989450E}" type="presOf" srcId="{36B03F0B-876F-4BF9-9980-3ACC1AAE9261}" destId="{D01D35DC-9BB5-4F61-8733-EB86755D00F2}" srcOrd="0" destOrd="0" presId="urn:microsoft.com/office/officeart/2005/8/layout/matrix3"/>
    <dgm:cxn modelId="{EFB0438A-C2FB-4B5A-BA60-D89A5CDE93E9}" type="presOf" srcId="{26263577-9CA6-490C-8263-323D54ACE02D}" destId="{C0E0F0A0-9F24-415D-BBAC-D4678E77D26C}" srcOrd="0" destOrd="0" presId="urn:microsoft.com/office/officeart/2005/8/layout/matrix3"/>
    <dgm:cxn modelId="{18F3A4CB-CAF2-4E01-8F8C-18DFB512018D}" type="presOf" srcId="{2C1F8B6D-9936-4AFD-A371-175CEA03DCCB}" destId="{8B1C02A4-248D-4510-8AAD-EAF47912E7E2}" srcOrd="0" destOrd="0" presId="urn:microsoft.com/office/officeart/2005/8/layout/matrix3"/>
    <dgm:cxn modelId="{531DCF43-C777-4189-B1F5-98D6ED6F71DA}" srcId="{43F07386-4110-48E2-9882-7F0B3D06ABEB}" destId="{2C1F8B6D-9936-4AFD-A371-175CEA03DCCB}" srcOrd="2" destOrd="0" parTransId="{7F0EB1B7-24A3-437C-8AC2-F85732212828}" sibTransId="{1A8BB891-9576-491D-8655-A24C6D0CFD53}"/>
    <dgm:cxn modelId="{DB4C9F27-0CB7-4358-A9E3-2ADDA413E02B}" type="presParOf" srcId="{A67459C7-5CB9-417E-A880-7BCE6D82D5B1}" destId="{7841B748-EED6-48EB-870E-B08E7A45A41E}" srcOrd="0" destOrd="0" presId="urn:microsoft.com/office/officeart/2005/8/layout/matrix3"/>
    <dgm:cxn modelId="{7E77758C-2B8F-4373-8363-C485F8EB3015}" type="presParOf" srcId="{A67459C7-5CB9-417E-A880-7BCE6D82D5B1}" destId="{D01D35DC-9BB5-4F61-8733-EB86755D00F2}" srcOrd="1" destOrd="0" presId="urn:microsoft.com/office/officeart/2005/8/layout/matrix3"/>
    <dgm:cxn modelId="{A254CC22-8674-4B33-81D0-E2CAF75F1DAA}" type="presParOf" srcId="{A67459C7-5CB9-417E-A880-7BCE6D82D5B1}" destId="{C0E0F0A0-9F24-415D-BBAC-D4678E77D26C}" srcOrd="2" destOrd="0" presId="urn:microsoft.com/office/officeart/2005/8/layout/matrix3"/>
    <dgm:cxn modelId="{B87A2606-967C-4C97-871F-FC370ADE5515}" type="presParOf" srcId="{A67459C7-5CB9-417E-A880-7BCE6D82D5B1}" destId="{8B1C02A4-248D-4510-8AAD-EAF47912E7E2}" srcOrd="3" destOrd="0" presId="urn:microsoft.com/office/officeart/2005/8/layout/matrix3"/>
    <dgm:cxn modelId="{99A12653-9C19-416F-BA9E-C0E8321A269D}" type="presParOf" srcId="{A67459C7-5CB9-417E-A880-7BCE6D82D5B1}" destId="{E000B824-DBCF-40C6-89DF-CE871E0F3F1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41B748-EED6-48EB-870E-B08E7A45A41E}">
      <dsp:nvSpPr>
        <dsp:cNvPr id="0" name=""/>
        <dsp:cNvSpPr/>
      </dsp:nvSpPr>
      <dsp:spPr>
        <a:xfrm>
          <a:off x="1188132" y="0"/>
          <a:ext cx="4392488" cy="439248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1D35DC-9BB5-4F61-8733-EB86755D00F2}">
      <dsp:nvSpPr>
        <dsp:cNvPr id="0" name=""/>
        <dsp:cNvSpPr/>
      </dsp:nvSpPr>
      <dsp:spPr>
        <a:xfrm>
          <a:off x="1605418" y="417286"/>
          <a:ext cx="1713070" cy="1713070"/>
        </a:xfrm>
        <a:prstGeom prst="roundRect">
          <a:avLst/>
        </a:prstGeom>
        <a:solidFill>
          <a:srgbClr val="F689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hu-HU" sz="2000" kern="1200" dirty="0" smtClean="0"/>
            <a:t>Globális energiafel-használás növekedés</a:t>
          </a:r>
          <a:endParaRPr lang="en-GB" sz="2000" kern="1200" dirty="0"/>
        </a:p>
      </dsp:txBody>
      <dsp:txXfrm>
        <a:off x="1689043" y="500911"/>
        <a:ext cx="1545820" cy="1545820"/>
      </dsp:txXfrm>
    </dsp:sp>
    <dsp:sp modelId="{C0E0F0A0-9F24-415D-BBAC-D4678E77D26C}">
      <dsp:nvSpPr>
        <dsp:cNvPr id="0" name=""/>
        <dsp:cNvSpPr/>
      </dsp:nvSpPr>
      <dsp:spPr>
        <a:xfrm>
          <a:off x="3450263" y="417286"/>
          <a:ext cx="1713070" cy="1713070"/>
        </a:xfrm>
        <a:prstGeom prst="roundRect">
          <a:avLst/>
        </a:prstGeom>
        <a:solidFill>
          <a:srgbClr val="F689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hu-HU" sz="1700" kern="1200" dirty="0" smtClean="0"/>
            <a:t>Energiaárak emelkedése</a:t>
          </a:r>
          <a:endParaRPr lang="en-GB" sz="1700" kern="1200" dirty="0"/>
        </a:p>
      </dsp:txBody>
      <dsp:txXfrm>
        <a:off x="3533888" y="500911"/>
        <a:ext cx="1545820" cy="1545820"/>
      </dsp:txXfrm>
    </dsp:sp>
    <dsp:sp modelId="{8B1C02A4-248D-4510-8AAD-EAF47912E7E2}">
      <dsp:nvSpPr>
        <dsp:cNvPr id="0" name=""/>
        <dsp:cNvSpPr/>
      </dsp:nvSpPr>
      <dsp:spPr>
        <a:xfrm>
          <a:off x="1605418" y="2262131"/>
          <a:ext cx="1713070" cy="1713070"/>
        </a:xfrm>
        <a:prstGeom prst="roundRect">
          <a:avLst/>
        </a:prstGeom>
        <a:solidFill>
          <a:srgbClr val="F689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hu-HU" sz="1700" kern="1200" dirty="0" smtClean="0"/>
            <a:t>Energiaimport függőség</a:t>
          </a:r>
          <a:endParaRPr lang="en-GB" sz="1700" kern="1200" dirty="0"/>
        </a:p>
      </dsp:txBody>
      <dsp:txXfrm>
        <a:off x="1689043" y="2345756"/>
        <a:ext cx="1545820" cy="1545820"/>
      </dsp:txXfrm>
    </dsp:sp>
    <dsp:sp modelId="{E000B824-DBCF-40C6-89DF-CE871E0F3F1F}">
      <dsp:nvSpPr>
        <dsp:cNvPr id="0" name=""/>
        <dsp:cNvSpPr/>
      </dsp:nvSpPr>
      <dsp:spPr>
        <a:xfrm>
          <a:off x="3450263" y="2262131"/>
          <a:ext cx="1713070" cy="1713070"/>
        </a:xfrm>
        <a:prstGeom prst="roundRect">
          <a:avLst/>
        </a:prstGeom>
        <a:solidFill>
          <a:srgbClr val="F6891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hu-HU" sz="1700" kern="1200" dirty="0" smtClean="0"/>
            <a:t>Klímaváltozás</a:t>
          </a:r>
          <a:endParaRPr lang="en-GB" sz="1700" kern="1200" dirty="0"/>
        </a:p>
      </dsp:txBody>
      <dsp:txXfrm>
        <a:off x="3533888" y="2345756"/>
        <a:ext cx="1545820" cy="154582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DE691AC-FA62-4EED-AAF2-FEAD4D05D2F6}" type="datetimeFigureOut">
              <a:rPr lang="en-GB" smtClean="0"/>
              <a:pPr/>
              <a:t>30/09/2014</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9F36AEE9-BEF9-409B-A470-79502B83E9D3}" type="slidenum">
              <a:rPr lang="en-GB" smtClean="0"/>
              <a:pPr/>
              <a:t>‹#›</a:t>
            </a:fld>
            <a:endParaRPr lang="en-GB"/>
          </a:p>
        </p:txBody>
      </p:sp>
    </p:spTree>
    <p:extLst>
      <p:ext uri="{BB962C8B-B14F-4D97-AF65-F5344CB8AC3E}">
        <p14:creationId xmlns:p14="http://schemas.microsoft.com/office/powerpoint/2010/main" val="4085458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54A87EC-0B04-488E-8E55-DF126CD50DF5}" type="datetimeFigureOut">
              <a:rPr lang="en-GB" smtClean="0"/>
              <a:pPr/>
              <a:t>30/09/2014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A02903-B2CA-4C6F-B52D-680FC5641F5D}" type="slidenum">
              <a:rPr lang="en-GB" smtClean="0"/>
              <a:pPr/>
              <a:t>‹#›</a:t>
            </a:fld>
            <a:endParaRPr lang="en-GB"/>
          </a:p>
        </p:txBody>
      </p:sp>
    </p:spTree>
    <p:extLst>
      <p:ext uri="{BB962C8B-B14F-4D97-AF65-F5344CB8AC3E}">
        <p14:creationId xmlns:p14="http://schemas.microsoft.com/office/powerpoint/2010/main" val="41854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6891F"/>
                </a:solidFill>
              </a:rPr>
              <a:t>To be added the Link</a:t>
            </a:r>
            <a:r>
              <a:rPr lang="en-US" sz="1200" baseline="0" dirty="0" smtClean="0">
                <a:solidFill>
                  <a:srgbClr val="F6891F"/>
                </a:solidFill>
              </a:rPr>
              <a:t> to the </a:t>
            </a:r>
            <a:r>
              <a:rPr lang="en-US" sz="1200" dirty="0" smtClean="0">
                <a:solidFill>
                  <a:srgbClr val="F6891F"/>
                </a:solidFill>
              </a:rPr>
              <a:t>excel sheet presented by LEEN System </a:t>
            </a:r>
            <a:r>
              <a:rPr lang="en-US" sz="1200" dirty="0" err="1" smtClean="0">
                <a:solidFill>
                  <a:srgbClr val="F6891F"/>
                </a:solidFill>
              </a:rPr>
              <a:t>GMbh</a:t>
            </a:r>
            <a:r>
              <a:rPr lang="en-US" sz="1200" dirty="0" smtClean="0">
                <a:solidFill>
                  <a:srgbClr val="F6891F"/>
                </a:solidFill>
              </a:rPr>
              <a:t> during the 2</a:t>
            </a:r>
            <a:r>
              <a:rPr lang="en-US" sz="1200" baseline="30000" dirty="0" smtClean="0">
                <a:solidFill>
                  <a:srgbClr val="F6891F"/>
                </a:solidFill>
              </a:rPr>
              <a:t>nd</a:t>
            </a:r>
            <a:r>
              <a:rPr lang="en-US" sz="1200" dirty="0" smtClean="0">
                <a:solidFill>
                  <a:srgbClr val="F6891F"/>
                </a:solidFill>
              </a:rPr>
              <a:t> multilateral</a:t>
            </a:r>
            <a:r>
              <a:rPr lang="en-US" sz="1200" baseline="0" dirty="0" smtClean="0">
                <a:solidFill>
                  <a:srgbClr val="F6891F"/>
                </a:solidFill>
              </a:rPr>
              <a:t> training Berlin about the profitability of an investment</a:t>
            </a:r>
            <a:r>
              <a:rPr lang="en-US" sz="1200" dirty="0" smtClean="0">
                <a:solidFill>
                  <a:srgbClr val="F6891F"/>
                </a:solidFill>
              </a:rPr>
              <a:t>: </a:t>
            </a:r>
          </a:p>
          <a:p>
            <a:r>
              <a:rPr lang="en-US" sz="1200" b="1" dirty="0" smtClean="0">
                <a:solidFill>
                  <a:srgbClr val="F6891F"/>
                </a:solidFill>
              </a:rPr>
              <a:t>Retrofitting of bulbs</a:t>
            </a:r>
          </a:p>
          <a:p>
            <a:r>
              <a:rPr lang="en-US" sz="1200" dirty="0" smtClean="0">
                <a:solidFill>
                  <a:srgbClr val="717073"/>
                </a:solidFill>
              </a:rPr>
              <a:t>500 CFLs are replaced by 500 LEDs. Is that profitable?</a:t>
            </a:r>
          </a:p>
          <a:p>
            <a:r>
              <a:rPr lang="en-US" sz="1200" dirty="0" smtClean="0">
                <a:solidFill>
                  <a:srgbClr val="717073"/>
                </a:solidFill>
              </a:rPr>
              <a:t>General Data</a:t>
            </a:r>
          </a:p>
          <a:p>
            <a:r>
              <a:rPr lang="en-US" sz="1200" dirty="0" smtClean="0">
                <a:solidFill>
                  <a:srgbClr val="717073"/>
                </a:solidFill>
              </a:rPr>
              <a:t>Interest rate: 10%</a:t>
            </a:r>
          </a:p>
          <a:p>
            <a:r>
              <a:rPr lang="en-US" sz="1200" dirty="0" smtClean="0">
                <a:solidFill>
                  <a:srgbClr val="717073"/>
                </a:solidFill>
              </a:rPr>
              <a:t>Operational time: 3,500 h/a</a:t>
            </a:r>
          </a:p>
          <a:p>
            <a:r>
              <a:rPr lang="en-US" sz="1200" dirty="0" smtClean="0">
                <a:solidFill>
                  <a:srgbClr val="717073"/>
                </a:solidFill>
              </a:rPr>
              <a:t>Electricity price: 0.14 €/kWh</a:t>
            </a:r>
          </a:p>
          <a:p>
            <a:r>
              <a:rPr lang="en-US" sz="1200" b="1" dirty="0" smtClean="0">
                <a:solidFill>
                  <a:srgbClr val="F6891F"/>
                </a:solidFill>
              </a:rPr>
              <a:t>CFL</a:t>
            </a:r>
          </a:p>
          <a:p>
            <a:r>
              <a:rPr lang="en-US" sz="1200" dirty="0" smtClean="0">
                <a:solidFill>
                  <a:srgbClr val="717073"/>
                </a:solidFill>
              </a:rPr>
              <a:t>Costs per bulb: 8 €</a:t>
            </a:r>
          </a:p>
          <a:p>
            <a:r>
              <a:rPr lang="en-US" sz="1200" dirty="0" smtClean="0">
                <a:solidFill>
                  <a:srgbClr val="717073"/>
                </a:solidFill>
              </a:rPr>
              <a:t>Power: 60 Watt per CFL</a:t>
            </a:r>
          </a:p>
          <a:p>
            <a:r>
              <a:rPr lang="en-US" sz="1200" dirty="0" smtClean="0">
                <a:solidFill>
                  <a:srgbClr val="717073"/>
                </a:solidFill>
              </a:rPr>
              <a:t>Time of use: 8 a</a:t>
            </a:r>
          </a:p>
          <a:p>
            <a:r>
              <a:rPr lang="en-US" sz="1200" b="1" dirty="0" smtClean="0">
                <a:solidFill>
                  <a:srgbClr val="F6891F"/>
                </a:solidFill>
              </a:rPr>
              <a:t>LED</a:t>
            </a:r>
          </a:p>
          <a:p>
            <a:r>
              <a:rPr lang="en-US" sz="1200" dirty="0" smtClean="0">
                <a:solidFill>
                  <a:srgbClr val="717073"/>
                </a:solidFill>
              </a:rPr>
              <a:t>Costs per bulb: 35 €</a:t>
            </a:r>
          </a:p>
          <a:p>
            <a:r>
              <a:rPr lang="en-US" sz="1200" dirty="0" smtClean="0">
                <a:solidFill>
                  <a:srgbClr val="717073"/>
                </a:solidFill>
              </a:rPr>
              <a:t>Power: 30 Watt per LED</a:t>
            </a:r>
          </a:p>
          <a:p>
            <a:r>
              <a:rPr lang="en-US" sz="1200" dirty="0" smtClean="0">
                <a:solidFill>
                  <a:srgbClr val="717073"/>
                </a:solidFill>
              </a:rPr>
              <a:t>Time of use: 16 a</a:t>
            </a:r>
            <a:endParaRPr lang="en-GB" sz="1200" dirty="0" smtClean="0">
              <a:solidFill>
                <a:srgbClr val="717073"/>
              </a:solidFill>
            </a:endParaRPr>
          </a:p>
          <a:p>
            <a:endParaRPr lang="en-GB" dirty="0"/>
          </a:p>
        </p:txBody>
      </p:sp>
      <p:sp>
        <p:nvSpPr>
          <p:cNvPr id="4" name="Slide Number Placeholder 3"/>
          <p:cNvSpPr>
            <a:spLocks noGrp="1"/>
          </p:cNvSpPr>
          <p:nvPr>
            <p:ph type="sldNum" sz="quarter" idx="10"/>
          </p:nvPr>
        </p:nvSpPr>
        <p:spPr/>
        <p:txBody>
          <a:bodyPr/>
          <a:lstStyle/>
          <a:p>
            <a:fld id="{BBA02903-B2CA-4C6F-B52D-680FC5641F5D}" type="slidenum">
              <a:rPr lang="en-GB" smtClean="0"/>
              <a:pPr/>
              <a:t>23</a:t>
            </a:fld>
            <a:endParaRPr lang="en-GB"/>
          </a:p>
        </p:txBody>
      </p:sp>
    </p:spTree>
    <p:extLst>
      <p:ext uri="{BB962C8B-B14F-4D97-AF65-F5344CB8AC3E}">
        <p14:creationId xmlns:p14="http://schemas.microsoft.com/office/powerpoint/2010/main" val="2754032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A02903-B2CA-4C6F-B52D-680FC5641F5D}" type="slidenum">
              <a:rPr lang="en-GB" smtClean="0"/>
              <a:pPr/>
              <a:t>26</a:t>
            </a:fld>
            <a:endParaRPr lang="en-GB"/>
          </a:p>
        </p:txBody>
      </p:sp>
    </p:spTree>
    <p:extLst>
      <p:ext uri="{BB962C8B-B14F-4D97-AF65-F5344CB8AC3E}">
        <p14:creationId xmlns:p14="http://schemas.microsoft.com/office/powerpoint/2010/main" val="393532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A02903-B2CA-4C6F-B52D-680FC5641F5D}" type="slidenum">
              <a:rPr lang="en-GB" smtClean="0"/>
              <a:pPr/>
              <a:t>34</a:t>
            </a:fld>
            <a:endParaRPr lang="en-GB"/>
          </a:p>
        </p:txBody>
      </p:sp>
    </p:spTree>
    <p:extLst>
      <p:ext uri="{BB962C8B-B14F-4D97-AF65-F5344CB8AC3E}">
        <p14:creationId xmlns:p14="http://schemas.microsoft.com/office/powerpoint/2010/main" val="254359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A02903-B2CA-4C6F-B52D-680FC5641F5D}" type="slidenum">
              <a:rPr lang="en-GB" smtClean="0"/>
              <a:pPr/>
              <a:t>51</a:t>
            </a:fld>
            <a:endParaRPr lang="en-GB"/>
          </a:p>
        </p:txBody>
      </p:sp>
    </p:spTree>
    <p:extLst>
      <p:ext uri="{BB962C8B-B14F-4D97-AF65-F5344CB8AC3E}">
        <p14:creationId xmlns:p14="http://schemas.microsoft.com/office/powerpoint/2010/main" val="3245967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48880"/>
            <a:ext cx="7772400" cy="1470025"/>
          </a:xfrm>
        </p:spPr>
        <p:txBody>
          <a:bodyPr/>
          <a:lstStyle>
            <a:lvl1pPr>
              <a:defRPr>
                <a:solidFill>
                  <a:srgbClr val="717073"/>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4D2EB23-77D4-499A-9F8B-FDD0E7475C8C}" type="datetimeFigureOut">
              <a:rPr lang="en-GB" smtClean="0"/>
              <a:pPr/>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D1E928-9E67-4DFA-BD84-F2C993725278}"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7844" y="644505"/>
            <a:ext cx="2808312" cy="1286250"/>
          </a:xfrm>
          <a:prstGeom prst="rect">
            <a:avLst/>
          </a:prstGeom>
        </p:spPr>
      </p:pic>
      <p:sp>
        <p:nvSpPr>
          <p:cNvPr id="8" name="TextBox 7"/>
          <p:cNvSpPr txBox="1"/>
          <p:nvPr userDrawn="1"/>
        </p:nvSpPr>
        <p:spPr>
          <a:xfrm>
            <a:off x="4008155" y="6021288"/>
            <a:ext cx="4968552" cy="707886"/>
          </a:xfrm>
          <a:prstGeom prst="rect">
            <a:avLst/>
          </a:prstGeom>
          <a:noFill/>
        </p:spPr>
        <p:txBody>
          <a:bodyPr wrap="square" rtlCol="0">
            <a:spAutoFit/>
          </a:bodyPr>
          <a:lstStyle/>
          <a:p>
            <a:r>
              <a:rPr lang="en-US" sz="1000" dirty="0" smtClean="0">
                <a:solidFill>
                  <a:srgbClr val="717073"/>
                </a:solidFill>
              </a:rPr>
              <a:t>The sole responsibility for the content of this presentation lies with the authors. It does not necessarily reflect the opinion of the European Union. Neither the EASME nor the European Commission are responsible for any use that may be made of the information contained therein.</a:t>
            </a:r>
            <a:endParaRPr lang="en-GB" sz="1000" dirty="0">
              <a:solidFill>
                <a:srgbClr val="717073"/>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7544" y="6021288"/>
            <a:ext cx="2376264" cy="494197"/>
          </a:xfrm>
          <a:prstGeom prst="rect">
            <a:avLst/>
          </a:prstGeom>
        </p:spPr>
      </p:pic>
      <p:cxnSp>
        <p:nvCxnSpPr>
          <p:cNvPr id="10" name="Straight Connector 9"/>
          <p:cNvCxnSpPr/>
          <p:nvPr userDrawn="1"/>
        </p:nvCxnSpPr>
        <p:spPr>
          <a:xfrm>
            <a:off x="0" y="3717032"/>
            <a:ext cx="9144000" cy="0"/>
          </a:xfrm>
          <a:prstGeom prst="line">
            <a:avLst/>
          </a:prstGeom>
          <a:ln>
            <a:solidFill>
              <a:srgbClr val="B5D4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9959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D2EB23-77D4-499A-9F8B-FDD0E7475C8C}" type="datetimeFigureOut">
              <a:rPr lang="en-GB" smtClean="0"/>
              <a:pPr/>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D1E928-9E67-4DFA-BD84-F2C993725278}"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5193" y="5905157"/>
            <a:ext cx="1907704" cy="952843"/>
          </a:xfrm>
          <a:prstGeom prst="rect">
            <a:avLst/>
          </a:prstGeom>
        </p:spPr>
      </p:pic>
    </p:spTree>
    <p:extLst>
      <p:ext uri="{BB962C8B-B14F-4D97-AF65-F5344CB8AC3E}">
        <p14:creationId xmlns:p14="http://schemas.microsoft.com/office/powerpoint/2010/main" val="279334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4D2EB23-77D4-499A-9F8B-FDD0E7475C8C}" type="datetimeFigureOut">
              <a:rPr lang="en-GB" smtClean="0"/>
              <a:pPr/>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D1E928-9E67-4DFA-BD84-F2C993725278}" type="slidenum">
              <a:rPr lang="en-GB" smtClean="0"/>
              <a:pPr/>
              <a:t>‹#›</a:t>
            </a:fld>
            <a:endParaRPr lang="en-GB"/>
          </a:p>
        </p:txBody>
      </p:sp>
    </p:spTree>
    <p:extLst>
      <p:ext uri="{BB962C8B-B14F-4D97-AF65-F5344CB8AC3E}">
        <p14:creationId xmlns:p14="http://schemas.microsoft.com/office/powerpoint/2010/main" val="362887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lvl1pPr>
              <a:defRPr>
                <a:solidFill>
                  <a:srgbClr val="B5D434"/>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rgbClr val="717073"/>
              </a:buClr>
              <a:buFont typeface="Arial" panose="020B0604020202020204" pitchFamily="34" charset="0"/>
              <a:buChar char="•"/>
              <a:defRPr>
                <a:solidFill>
                  <a:srgbClr val="717073"/>
                </a:solidFill>
              </a:defRPr>
            </a:lvl1pPr>
            <a:lvl2pPr>
              <a:defRPr>
                <a:solidFill>
                  <a:srgbClr val="717073"/>
                </a:solidFill>
              </a:defRPr>
            </a:lvl2pPr>
            <a:lvl3pPr>
              <a:defRPr>
                <a:solidFill>
                  <a:srgbClr val="717073"/>
                </a:solidFill>
              </a:defRPr>
            </a:lvl3pPr>
            <a:lvl4pPr>
              <a:defRPr>
                <a:solidFill>
                  <a:srgbClr val="717073"/>
                </a:solidFill>
              </a:defRPr>
            </a:lvl4pPr>
            <a:lvl5pPr>
              <a:defRPr>
                <a:solidFill>
                  <a:srgbClr val="717073"/>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54D2EB23-77D4-499A-9F8B-FDD0E7475C8C}" type="datetimeFigureOut">
              <a:rPr lang="en-GB" smtClean="0"/>
              <a:pPr/>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D1E928-9E67-4DFA-BD84-F2C993725278}" type="slidenum">
              <a:rPr lang="en-GB" smtClean="0"/>
              <a:pPr/>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5905157"/>
            <a:ext cx="1907704" cy="952843"/>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70968"/>
            <a:ext cx="1944971" cy="1125784"/>
          </a:xfrm>
          <a:prstGeom prst="rect">
            <a:avLst/>
          </a:prstGeom>
        </p:spPr>
      </p:pic>
      <p:cxnSp>
        <p:nvCxnSpPr>
          <p:cNvPr id="10" name="Straight Connector 9"/>
          <p:cNvCxnSpPr/>
          <p:nvPr userDrawn="1"/>
        </p:nvCxnSpPr>
        <p:spPr>
          <a:xfrm>
            <a:off x="1907704" y="1268760"/>
            <a:ext cx="7236296" cy="0"/>
          </a:xfrm>
          <a:prstGeom prst="line">
            <a:avLst/>
          </a:prstGeom>
          <a:ln>
            <a:solidFill>
              <a:srgbClr val="B5D4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0870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D2EB23-77D4-499A-9F8B-FDD0E7475C8C}" type="datetimeFigureOut">
              <a:rPr lang="en-GB" smtClean="0"/>
              <a:pPr/>
              <a:t>30/09/2014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D1E928-9E67-4DFA-BD84-F2C993725278}" type="slidenum">
              <a:rPr lang="en-GB" smtClean="0"/>
              <a:pPr/>
              <a:t>‹#›</a:t>
            </a:fld>
            <a:endParaRPr lang="en-GB"/>
          </a:p>
        </p:txBody>
      </p:sp>
    </p:spTree>
    <p:extLst>
      <p:ext uri="{BB962C8B-B14F-4D97-AF65-F5344CB8AC3E}">
        <p14:creationId xmlns:p14="http://schemas.microsoft.com/office/powerpoint/2010/main" val="378349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lvl1pPr>
              <a:defRPr>
                <a:solidFill>
                  <a:srgbClr val="B5D434"/>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marL="342900" indent="-342900">
              <a:buClr>
                <a:srgbClr val="717073"/>
              </a:buClr>
              <a:buFont typeface="Arial" panose="020B0604020202020204" pitchFamily="34" charset="0"/>
              <a:buChar char="•"/>
              <a:defRPr sz="2800">
                <a:solidFill>
                  <a:srgbClr val="717073"/>
                </a:solidFill>
              </a:defRPr>
            </a:lvl1pPr>
            <a:lvl2pPr>
              <a:defRPr sz="2400">
                <a:solidFill>
                  <a:srgbClr val="717073"/>
                </a:solidFill>
              </a:defRPr>
            </a:lvl2pPr>
            <a:lvl3pPr>
              <a:defRPr sz="2000">
                <a:solidFill>
                  <a:srgbClr val="717073"/>
                </a:solidFill>
              </a:defRPr>
            </a:lvl3pPr>
            <a:lvl4pPr>
              <a:defRPr sz="1800">
                <a:solidFill>
                  <a:srgbClr val="717073"/>
                </a:solidFill>
              </a:defRPr>
            </a:lvl4pPr>
            <a:lvl5pPr>
              <a:defRPr sz="1800">
                <a:solidFill>
                  <a:srgbClr val="71707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717073"/>
                </a:solidFill>
              </a:defRPr>
            </a:lvl1pPr>
            <a:lvl2pPr>
              <a:defRPr sz="2400">
                <a:solidFill>
                  <a:srgbClr val="717073"/>
                </a:solidFill>
              </a:defRPr>
            </a:lvl2pPr>
            <a:lvl3pPr>
              <a:defRPr sz="2000">
                <a:solidFill>
                  <a:srgbClr val="717073"/>
                </a:solidFill>
              </a:defRPr>
            </a:lvl3pPr>
            <a:lvl4pPr>
              <a:defRPr sz="1800">
                <a:solidFill>
                  <a:srgbClr val="717073"/>
                </a:solidFill>
              </a:defRPr>
            </a:lvl4pPr>
            <a:lvl5pPr>
              <a:defRPr sz="1800">
                <a:solidFill>
                  <a:srgbClr val="717073"/>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54D2EB23-77D4-499A-9F8B-FDD0E7475C8C}" type="datetimeFigureOut">
              <a:rPr lang="en-GB" smtClean="0"/>
              <a:pPr/>
              <a:t>30/09/2014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D1E928-9E67-4DFA-BD84-F2C993725278}"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5905157"/>
            <a:ext cx="1907704" cy="95284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70968"/>
            <a:ext cx="1944971" cy="1125784"/>
          </a:xfrm>
          <a:prstGeom prst="rect">
            <a:avLst/>
          </a:prstGeom>
        </p:spPr>
      </p:pic>
      <p:cxnSp>
        <p:nvCxnSpPr>
          <p:cNvPr id="10" name="Straight Connector 9"/>
          <p:cNvCxnSpPr/>
          <p:nvPr userDrawn="1"/>
        </p:nvCxnSpPr>
        <p:spPr>
          <a:xfrm>
            <a:off x="2879304" y="1268760"/>
            <a:ext cx="6264696" cy="0"/>
          </a:xfrm>
          <a:prstGeom prst="line">
            <a:avLst/>
          </a:prstGeom>
          <a:ln>
            <a:solidFill>
              <a:srgbClr val="B5D4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478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lvl1pPr>
              <a:defRPr>
                <a:solidFill>
                  <a:srgbClr val="B5D434"/>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a:solidFill>
            <a:srgbClr val="B5D434"/>
          </a:solidFill>
        </p:spPr>
        <p:txBody>
          <a:bodyPr anchor="b"/>
          <a:lstStyle>
            <a:lvl1pPr marL="0" indent="0">
              <a:buNone/>
              <a:defRPr sz="2400" b="1">
                <a:solidFill>
                  <a:srgbClr val="7170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marL="342900" indent="-342900">
              <a:buClr>
                <a:srgbClr val="717073"/>
              </a:buClr>
              <a:buFont typeface="Arial" panose="020B0604020202020204" pitchFamily="34" charset="0"/>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535113"/>
            <a:ext cx="4041775" cy="639762"/>
          </a:xfrm>
          <a:solidFill>
            <a:srgbClr val="B5D434"/>
          </a:solidFill>
        </p:spPr>
        <p:txBody>
          <a:bodyPr anchor="b"/>
          <a:lstStyle>
            <a:lvl1pPr marL="0" indent="0">
              <a:buNone/>
              <a:defRPr sz="2400" b="1">
                <a:solidFill>
                  <a:srgbClr val="71707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marL="342900" indent="-342900">
              <a:buClr>
                <a:srgbClr val="717073"/>
              </a:buClr>
              <a:buFont typeface="Arial" panose="020B0604020202020204" pitchFamily="34" charset="0"/>
              <a:buChar cha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54D2EB23-77D4-499A-9F8B-FDD0E7475C8C}" type="datetimeFigureOut">
              <a:rPr lang="en-GB" smtClean="0"/>
              <a:pPr/>
              <a:t>30/09/2014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D1E928-9E67-4DFA-BD84-F2C993725278}" type="slidenum">
              <a:rPr lang="en-GB" smtClean="0"/>
              <a:pPr/>
              <a:t>‹#›</a:t>
            </a:fld>
            <a:endParaRPr lang="en-GB"/>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5905157"/>
            <a:ext cx="1907704" cy="95284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04" y="70968"/>
            <a:ext cx="1944971" cy="1125784"/>
          </a:xfrm>
          <a:prstGeom prst="rect">
            <a:avLst/>
          </a:prstGeom>
        </p:spPr>
      </p:pic>
      <p:cxnSp>
        <p:nvCxnSpPr>
          <p:cNvPr id="12" name="Straight Connector 11"/>
          <p:cNvCxnSpPr/>
          <p:nvPr userDrawn="1"/>
        </p:nvCxnSpPr>
        <p:spPr>
          <a:xfrm>
            <a:off x="2879304" y="1268760"/>
            <a:ext cx="6264696" cy="0"/>
          </a:xfrm>
          <a:prstGeom prst="line">
            <a:avLst/>
          </a:prstGeom>
          <a:ln>
            <a:solidFill>
              <a:srgbClr val="B5D43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4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B5D434"/>
                </a:solidFill>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54D2EB23-77D4-499A-9F8B-FDD0E7475C8C}" type="datetimeFigureOut">
              <a:rPr lang="en-GB" smtClean="0"/>
              <a:pPr/>
              <a:t>30/09/2014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D1E928-9E67-4DFA-BD84-F2C993725278}" type="slidenum">
              <a:rPr lang="en-GB" smtClean="0"/>
              <a:pPr/>
              <a:t>‹#›</a:t>
            </a:fld>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75856" y="2906434"/>
            <a:ext cx="2736304" cy="1253269"/>
          </a:xfrm>
          <a:prstGeom prst="rect">
            <a:avLst/>
          </a:prstGeom>
        </p:spPr>
      </p:pic>
    </p:spTree>
    <p:extLst>
      <p:ext uri="{BB962C8B-B14F-4D97-AF65-F5344CB8AC3E}">
        <p14:creationId xmlns:p14="http://schemas.microsoft.com/office/powerpoint/2010/main" val="15501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D2EB23-77D4-499A-9F8B-FDD0E7475C8C}" type="datetimeFigureOut">
              <a:rPr lang="en-GB" smtClean="0"/>
              <a:pPr/>
              <a:t>30/09/2014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D1E928-9E67-4DFA-BD84-F2C993725278}" type="slidenum">
              <a:rPr lang="en-GB" smtClean="0"/>
              <a:pPr/>
              <a:t>‹#›</a:t>
            </a:fld>
            <a:endParaRPr lang="en-GB"/>
          </a:p>
        </p:txBody>
      </p:sp>
      <p:sp>
        <p:nvSpPr>
          <p:cNvPr id="5" name="Oval 4"/>
          <p:cNvSpPr/>
          <p:nvPr userDrawn="1"/>
        </p:nvSpPr>
        <p:spPr>
          <a:xfrm>
            <a:off x="755576" y="1484784"/>
            <a:ext cx="2880320" cy="26642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22425" y="5896660"/>
            <a:ext cx="1907704" cy="952843"/>
          </a:xfrm>
          <a:prstGeom prst="rect">
            <a:avLst/>
          </a:prstGeom>
        </p:spPr>
      </p:pic>
    </p:spTree>
    <p:extLst>
      <p:ext uri="{BB962C8B-B14F-4D97-AF65-F5344CB8AC3E}">
        <p14:creationId xmlns:p14="http://schemas.microsoft.com/office/powerpoint/2010/main" val="179853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2EB23-77D4-499A-9F8B-FDD0E7475C8C}" type="datetimeFigureOut">
              <a:rPr lang="en-GB" smtClean="0"/>
              <a:pPr/>
              <a:t>30/09/2014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D1E928-9E67-4DFA-BD84-F2C993725278}" type="slidenum">
              <a:rPr lang="en-GB" smtClean="0"/>
              <a:pPr/>
              <a:t>‹#›</a:t>
            </a:fld>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5905157"/>
            <a:ext cx="1907704" cy="952843"/>
          </a:xfrm>
          <a:prstGeom prst="rect">
            <a:avLst/>
          </a:prstGeom>
        </p:spPr>
      </p:pic>
    </p:spTree>
    <p:extLst>
      <p:ext uri="{BB962C8B-B14F-4D97-AF65-F5344CB8AC3E}">
        <p14:creationId xmlns:p14="http://schemas.microsoft.com/office/powerpoint/2010/main" val="9728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D2EB23-77D4-499A-9F8B-FDD0E7475C8C}" type="datetimeFigureOut">
              <a:rPr lang="en-GB" smtClean="0"/>
              <a:pPr/>
              <a:t>30/09/2014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D1E928-9E67-4DFA-BD84-F2C993725278}" type="slidenum">
              <a:rPr lang="en-GB" smtClean="0"/>
              <a:pPr/>
              <a:t>‹#›</a:t>
            </a:fld>
            <a:endParaRPr lang="en-GB"/>
          </a:p>
        </p:txBody>
      </p:sp>
    </p:spTree>
    <p:extLst>
      <p:ext uri="{BB962C8B-B14F-4D97-AF65-F5344CB8AC3E}">
        <p14:creationId xmlns:p14="http://schemas.microsoft.com/office/powerpoint/2010/main" val="272594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2EB23-77D4-499A-9F8B-FDD0E7475C8C}" type="datetimeFigureOut">
              <a:rPr lang="en-GB" smtClean="0"/>
              <a:pPr/>
              <a:t>30/09/2014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1E928-9E67-4DFA-BD84-F2C993725278}" type="slidenum">
              <a:rPr lang="en-GB" smtClean="0"/>
              <a:pPr/>
              <a:t>‹#›</a:t>
            </a:fld>
            <a:endParaRPr lang="en-GB"/>
          </a:p>
        </p:txBody>
      </p:sp>
    </p:spTree>
    <p:extLst>
      <p:ext uri="{BB962C8B-B14F-4D97-AF65-F5344CB8AC3E}">
        <p14:creationId xmlns:p14="http://schemas.microsoft.com/office/powerpoint/2010/main" val="314297475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eepca.eu/page.php?p=2"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c.europa.eu/energy/lumen/wizard/index_en.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ec.europa.eu/energy/lumen/overview/index_en.ht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eu-energystar.org/en/en_008.shtml"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eu-energystar.org/en/en_009.shtml" TargetMode="Externa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issygrid.com/" TargetMode="External"/><Relationship Id="rId2" Type="http://schemas.openxmlformats.org/officeDocument/2006/relationships/hyperlink" Target="http://www.erdf.fr/Linky" TargetMode="Externa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39.tiff"/><Relationship Id="rId13" Type="http://schemas.openxmlformats.org/officeDocument/2006/relationships/image" Target="../media/image44.pn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43.jpeg"/><Relationship Id="rId2" Type="http://schemas.openxmlformats.org/officeDocument/2006/relationships/image" Target="../media/image33.jpeg"/><Relationship Id="rId16"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jpeg"/><Relationship Id="rId5" Type="http://schemas.openxmlformats.org/officeDocument/2006/relationships/image" Target="../media/image36.jpeg"/><Relationship Id="rId15" Type="http://schemas.openxmlformats.org/officeDocument/2006/relationships/image" Target="../media/image46.pn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45.jpe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285992"/>
            <a:ext cx="7772400" cy="1470025"/>
          </a:xfrm>
        </p:spPr>
        <p:txBody>
          <a:bodyPr/>
          <a:lstStyle/>
          <a:p>
            <a:r>
              <a:rPr lang="hu-HU" dirty="0" smtClean="0"/>
              <a:t>Oktatási anyag a KKV-k számára</a:t>
            </a:r>
            <a:endParaRPr lang="en-GB" dirty="0"/>
          </a:p>
        </p:txBody>
      </p:sp>
    </p:spTree>
    <p:extLst>
      <p:ext uri="{BB962C8B-B14F-4D97-AF65-F5344CB8AC3E}">
        <p14:creationId xmlns:p14="http://schemas.microsoft.com/office/powerpoint/2010/main" val="2203051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dirty="0" smtClean="0"/>
              <a:t>A </a:t>
            </a:r>
            <a:r>
              <a:rPr lang="hu-HU" dirty="0" smtClean="0"/>
              <a:t>vállalat </a:t>
            </a:r>
            <a:r>
              <a:rPr lang="hu-HU" dirty="0" smtClean="0"/>
              <a:t>nyeresége</a:t>
            </a:r>
            <a:endParaRPr lang="en-GB" dirty="0"/>
          </a:p>
        </p:txBody>
      </p:sp>
      <p:sp>
        <p:nvSpPr>
          <p:cNvPr id="3" name="Content Placeholder 2"/>
          <p:cNvSpPr>
            <a:spLocks noGrp="1"/>
          </p:cNvSpPr>
          <p:nvPr>
            <p:ph idx="1"/>
          </p:nvPr>
        </p:nvSpPr>
        <p:spPr>
          <a:xfrm>
            <a:off x="755576" y="1988840"/>
            <a:ext cx="8229600" cy="4469128"/>
          </a:xfrm>
        </p:spPr>
        <p:txBody>
          <a:bodyPr>
            <a:normAutofit/>
          </a:bodyPr>
          <a:lstStyle/>
          <a:p>
            <a:r>
              <a:rPr lang="hu-HU" sz="2600" dirty="0" smtClean="0"/>
              <a:t>Költség megtakarítás</a:t>
            </a:r>
            <a:endParaRPr lang="en-US" sz="2600" dirty="0" smtClean="0"/>
          </a:p>
          <a:p>
            <a:r>
              <a:rPr lang="hu-HU" sz="2600" dirty="0" smtClean="0"/>
              <a:t>Növekvő versenyképesség (alacsonyabb költségek az ügyfelek számára)</a:t>
            </a:r>
            <a:endParaRPr lang="en-US" sz="2600" dirty="0"/>
          </a:p>
          <a:p>
            <a:r>
              <a:rPr lang="hu-HU" sz="2600" dirty="0" smtClean="0"/>
              <a:t>További információk a vállalkozásról</a:t>
            </a:r>
            <a:r>
              <a:rPr lang="en-US" sz="2600" dirty="0" smtClean="0"/>
              <a:t> </a:t>
            </a:r>
          </a:p>
          <a:p>
            <a:pPr lvl="1"/>
            <a:r>
              <a:rPr lang="hu-HU" dirty="0" smtClean="0">
                <a:sym typeface="Wingdings" panose="05000000000000000000" pitchFamily="2" charset="2"/>
              </a:rPr>
              <a:t>Stratégiai tervezés és a fejlődés lehetősége</a:t>
            </a:r>
            <a:endParaRPr lang="en-US" dirty="0" smtClean="0">
              <a:sym typeface="Wingdings" panose="05000000000000000000" pitchFamily="2" charset="2"/>
            </a:endParaRPr>
          </a:p>
          <a:p>
            <a:r>
              <a:rPr lang="hu-HU" sz="2600" dirty="0" smtClean="0">
                <a:sym typeface="Wingdings" panose="05000000000000000000" pitchFamily="2" charset="2"/>
              </a:rPr>
              <a:t>Kockázat csökkentés</a:t>
            </a:r>
            <a:endParaRPr lang="en-US" sz="2600" dirty="0" smtClean="0">
              <a:sym typeface="Wingdings" panose="05000000000000000000" pitchFamily="2" charset="2"/>
            </a:endParaRPr>
          </a:p>
          <a:p>
            <a:r>
              <a:rPr lang="hu-HU" sz="2600" dirty="0" smtClean="0">
                <a:sym typeface="Wingdings" panose="05000000000000000000" pitchFamily="2" charset="2"/>
              </a:rPr>
              <a:t>Alkalmazottak motivációja</a:t>
            </a:r>
            <a:endParaRPr lang="en-US" sz="2600" dirty="0" smtClean="0">
              <a:sym typeface="Wingdings" panose="05000000000000000000" pitchFamily="2" charset="2"/>
            </a:endParaRPr>
          </a:p>
          <a:p>
            <a:r>
              <a:rPr lang="hu-HU" sz="2600" dirty="0" smtClean="0">
                <a:sym typeface="Wingdings" panose="05000000000000000000" pitchFamily="2" charset="2"/>
              </a:rPr>
              <a:t>Imázs</a:t>
            </a:r>
            <a:endParaRPr lang="en-US" sz="2600" dirty="0" smtClean="0">
              <a:sym typeface="Wingdings" panose="05000000000000000000" pitchFamily="2" charset="2"/>
            </a:endParaRPr>
          </a:p>
          <a:p>
            <a:endParaRPr lang="en-GB" dirty="0"/>
          </a:p>
        </p:txBody>
      </p:sp>
    </p:spTree>
    <p:extLst>
      <p:ext uri="{BB962C8B-B14F-4D97-AF65-F5344CB8AC3E}">
        <p14:creationId xmlns:p14="http://schemas.microsoft.com/office/powerpoint/2010/main" val="22369605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dirty="0" smtClean="0"/>
              <a:t>Energia </a:t>
            </a:r>
            <a:r>
              <a:rPr lang="hu-HU" dirty="0" smtClean="0"/>
              <a:t>menedzsment </a:t>
            </a:r>
            <a:r>
              <a:rPr lang="hu-HU" dirty="0"/>
              <a:t>r</a:t>
            </a:r>
            <a:r>
              <a:rPr lang="hu-HU" dirty="0" smtClean="0"/>
              <a:t>endszer</a:t>
            </a:r>
            <a:endParaRPr lang="en-GB" dirty="0"/>
          </a:p>
        </p:txBody>
      </p:sp>
      <p:sp>
        <p:nvSpPr>
          <p:cNvPr id="3" name="Content Placeholder 2"/>
          <p:cNvSpPr>
            <a:spLocks noGrp="1"/>
          </p:cNvSpPr>
          <p:nvPr>
            <p:ph idx="1"/>
          </p:nvPr>
        </p:nvSpPr>
        <p:spPr>
          <a:xfrm>
            <a:off x="683568" y="1556792"/>
            <a:ext cx="8229600" cy="4525963"/>
          </a:xfrm>
        </p:spPr>
        <p:txBody>
          <a:bodyPr>
            <a:normAutofit/>
          </a:bodyPr>
          <a:lstStyle/>
          <a:p>
            <a:pPr>
              <a:buFont typeface="Wingdings" panose="05000000000000000000" pitchFamily="2" charset="2"/>
              <a:buChar char="§"/>
            </a:pPr>
            <a:endParaRPr lang="de-AT" sz="1400" dirty="0" smtClean="0">
              <a:latin typeface="Arial" charset="0"/>
            </a:endParaRPr>
          </a:p>
          <a:p>
            <a:pPr>
              <a:buFont typeface="Wingdings" panose="05000000000000000000" pitchFamily="2" charset="2"/>
              <a:buChar char="§"/>
            </a:pPr>
            <a:r>
              <a:rPr lang="hu-HU" sz="2800" dirty="0" smtClean="0">
                <a:latin typeface="Arial" charset="0"/>
              </a:rPr>
              <a:t>Energia Menedzsment Szabvány </a:t>
            </a:r>
            <a:r>
              <a:rPr lang="de-AT" sz="2800" dirty="0" smtClean="0">
                <a:latin typeface="Arial" charset="0"/>
              </a:rPr>
              <a:t>ISO 50001</a:t>
            </a:r>
          </a:p>
          <a:p>
            <a:pPr>
              <a:buFont typeface="Wingdings" panose="05000000000000000000" pitchFamily="2" charset="2"/>
              <a:buChar char="§"/>
            </a:pPr>
            <a:endParaRPr lang="de-AT" sz="1400" dirty="0">
              <a:latin typeface="Arial" charset="0"/>
            </a:endParaRPr>
          </a:p>
          <a:p>
            <a:pPr>
              <a:buFont typeface="Wingdings" panose="05000000000000000000" pitchFamily="2" charset="2"/>
              <a:buChar char="§"/>
            </a:pPr>
            <a:r>
              <a:rPr lang="de-AT" sz="2800" dirty="0">
                <a:latin typeface="Arial" charset="0"/>
              </a:rPr>
              <a:t>ISO 50001: </a:t>
            </a:r>
            <a:r>
              <a:rPr lang="hu-HU" sz="2800" dirty="0" smtClean="0">
                <a:latin typeface="Arial" charset="0"/>
              </a:rPr>
              <a:t>Szerkezet</a:t>
            </a:r>
            <a:endParaRPr lang="de-AT" sz="2800" dirty="0" smtClean="0">
              <a:latin typeface="Arial" charset="0"/>
            </a:endParaRPr>
          </a:p>
          <a:p>
            <a:pPr>
              <a:buFont typeface="Wingdings" panose="05000000000000000000" pitchFamily="2" charset="2"/>
              <a:buChar char="§"/>
            </a:pPr>
            <a:endParaRPr lang="de-AT" sz="1400" dirty="0">
              <a:latin typeface="Arial" charset="0"/>
            </a:endParaRPr>
          </a:p>
          <a:p>
            <a:pPr>
              <a:buFont typeface="Wingdings" panose="05000000000000000000" pitchFamily="2" charset="2"/>
              <a:buChar char="§"/>
            </a:pPr>
            <a:r>
              <a:rPr lang="hu-HU" sz="2800" dirty="0" smtClean="0">
                <a:latin typeface="Arial" charset="0"/>
              </a:rPr>
              <a:t>Az Energia Menedzsment Rendszer előnyei</a:t>
            </a:r>
            <a:endParaRPr lang="de-AT" sz="2800" dirty="0" smtClean="0">
              <a:latin typeface="Arial" charset="0"/>
            </a:endParaRPr>
          </a:p>
          <a:p>
            <a:pPr>
              <a:buFont typeface="Wingdings" panose="05000000000000000000" pitchFamily="2" charset="2"/>
              <a:buChar char="§"/>
            </a:pPr>
            <a:endParaRPr lang="de-AT" sz="1400" dirty="0">
              <a:latin typeface="Arial" charset="0"/>
            </a:endParaRPr>
          </a:p>
          <a:p>
            <a:pPr>
              <a:buFont typeface="Wingdings" panose="05000000000000000000" pitchFamily="2" charset="2"/>
              <a:buChar char="§"/>
            </a:pPr>
            <a:r>
              <a:rPr lang="hu-HU" sz="2800" dirty="0" smtClean="0">
                <a:latin typeface="Arial" charset="0"/>
              </a:rPr>
              <a:t>Az Energia Menedzsment Rendszer </a:t>
            </a:r>
            <a:r>
              <a:rPr lang="en-US" sz="2800" dirty="0" smtClean="0"/>
              <a:t>10 </a:t>
            </a:r>
            <a:r>
              <a:rPr lang="hu-HU" sz="2800" dirty="0" smtClean="0"/>
              <a:t>fontos építőköve</a:t>
            </a:r>
            <a:r>
              <a:rPr lang="en-US" sz="2800" dirty="0" smtClean="0"/>
              <a:t> </a:t>
            </a:r>
          </a:p>
          <a:p>
            <a:pPr>
              <a:buFont typeface="Wingdings" panose="05000000000000000000" pitchFamily="2" charset="2"/>
              <a:buChar char="§"/>
            </a:pPr>
            <a:endParaRPr lang="en-US" sz="1400" dirty="0"/>
          </a:p>
          <a:p>
            <a:pPr>
              <a:buFont typeface="Wingdings" panose="05000000000000000000" pitchFamily="2" charset="2"/>
              <a:buChar char="§"/>
            </a:pPr>
            <a:r>
              <a:rPr lang="hu-HU" sz="2800" dirty="0" smtClean="0"/>
              <a:t>Példák</a:t>
            </a:r>
            <a:endParaRPr lang="en-GB" sz="2800" dirty="0"/>
          </a:p>
          <a:p>
            <a:endParaRPr lang="en-GB" dirty="0"/>
          </a:p>
        </p:txBody>
      </p:sp>
    </p:spTree>
    <p:extLst>
      <p:ext uri="{BB962C8B-B14F-4D97-AF65-F5344CB8AC3E}">
        <p14:creationId xmlns:p14="http://schemas.microsoft.com/office/powerpoint/2010/main" val="4294059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144" y="188640"/>
            <a:ext cx="8676456" cy="1080120"/>
          </a:xfrm>
        </p:spPr>
        <p:txBody>
          <a:bodyPr>
            <a:noAutofit/>
          </a:bodyPr>
          <a:lstStyle/>
          <a:p>
            <a:r>
              <a:rPr lang="de-AT" sz="3200" dirty="0" err="1" smtClean="0">
                <a:latin typeface="Arial" charset="0"/>
              </a:rPr>
              <a:t>Energia</a:t>
            </a:r>
            <a:r>
              <a:rPr lang="de-AT" sz="3200" dirty="0" smtClean="0">
                <a:latin typeface="Arial" charset="0"/>
              </a:rPr>
              <a:t> </a:t>
            </a:r>
            <a:r>
              <a:rPr lang="hu-HU" sz="3200" dirty="0" err="1">
                <a:latin typeface="Arial" charset="0"/>
              </a:rPr>
              <a:t>m</a:t>
            </a:r>
            <a:r>
              <a:rPr lang="de-AT" sz="3200" dirty="0" err="1" smtClean="0">
                <a:latin typeface="Arial" charset="0"/>
              </a:rPr>
              <a:t>enedzsment</a:t>
            </a:r>
            <a:r>
              <a:rPr lang="de-AT" sz="3200" dirty="0" smtClean="0">
                <a:latin typeface="Arial" charset="0"/>
              </a:rPr>
              <a:t> </a:t>
            </a:r>
            <a:r>
              <a:rPr lang="hu-HU" sz="3200" dirty="0" err="1">
                <a:latin typeface="Arial" charset="0"/>
              </a:rPr>
              <a:t>s</a:t>
            </a:r>
            <a:r>
              <a:rPr lang="de-AT" sz="3200" dirty="0" err="1" smtClean="0">
                <a:latin typeface="Arial" charset="0"/>
              </a:rPr>
              <a:t>zabvány</a:t>
            </a:r>
            <a:r>
              <a:rPr lang="de-AT" sz="3200" dirty="0" smtClean="0">
                <a:latin typeface="Arial" charset="0"/>
              </a:rPr>
              <a:t> </a:t>
            </a:r>
            <a:r>
              <a:rPr lang="de-AT" sz="3200" dirty="0" smtClean="0">
                <a:latin typeface="Arial" charset="0"/>
              </a:rPr>
              <a:t>ISO </a:t>
            </a:r>
            <a:r>
              <a:rPr lang="de-AT" sz="3200" dirty="0">
                <a:latin typeface="Arial" charset="0"/>
              </a:rPr>
              <a:t>50001</a:t>
            </a:r>
            <a:endParaRPr lang="en-GB" sz="3200" dirty="0"/>
          </a:p>
        </p:txBody>
      </p:sp>
      <p:sp>
        <p:nvSpPr>
          <p:cNvPr id="3" name="Content Placeholder 2"/>
          <p:cNvSpPr>
            <a:spLocks noGrp="1"/>
          </p:cNvSpPr>
          <p:nvPr>
            <p:ph idx="1"/>
          </p:nvPr>
        </p:nvSpPr>
        <p:spPr>
          <a:xfrm>
            <a:off x="467544" y="1772816"/>
            <a:ext cx="8229600" cy="4613144"/>
          </a:xfrm>
        </p:spPr>
        <p:txBody>
          <a:bodyPr>
            <a:normAutofit fontScale="92500" lnSpcReduction="20000"/>
          </a:bodyPr>
          <a:lstStyle/>
          <a:p>
            <a:r>
              <a:rPr lang="hu-HU" sz="3000" dirty="0" smtClean="0">
                <a:solidFill>
                  <a:srgbClr val="F6891F"/>
                </a:solidFill>
              </a:rPr>
              <a:t>Cél</a:t>
            </a:r>
            <a:r>
              <a:rPr lang="en-US" sz="3000" dirty="0" smtClean="0"/>
              <a:t>: </a:t>
            </a:r>
            <a:r>
              <a:rPr lang="hu-HU" sz="3000" dirty="0" smtClean="0"/>
              <a:t>lehetővé tenni a szervezeteknek, hogy a szükséges folyamatokat és rendszereket kifejlesszék,</a:t>
            </a:r>
            <a:r>
              <a:rPr lang="en-US" sz="3000" dirty="0" smtClean="0"/>
              <a:t> </a:t>
            </a:r>
            <a:r>
              <a:rPr lang="hu-HU" sz="3000" dirty="0" smtClean="0"/>
              <a:t>az </a:t>
            </a:r>
            <a:r>
              <a:rPr lang="hu-HU" sz="3000" dirty="0" smtClean="0"/>
              <a:t>energiahasznosítás </a:t>
            </a:r>
            <a:r>
              <a:rPr lang="hu-HU" sz="3000" dirty="0" smtClean="0"/>
              <a:t>javítása érdekében </a:t>
            </a:r>
            <a:r>
              <a:rPr lang="en-US" sz="3000" dirty="0" smtClean="0"/>
              <a:t>(</a:t>
            </a:r>
            <a:r>
              <a:rPr lang="hu-HU" sz="3000" dirty="0" smtClean="0"/>
              <a:t>beleértve az energiahatékonyságot, felhasználást, és fogyasztást</a:t>
            </a:r>
            <a:r>
              <a:rPr lang="en-US" sz="3000" dirty="0" smtClean="0"/>
              <a:t>)</a:t>
            </a:r>
          </a:p>
          <a:p>
            <a:pPr marL="109728" indent="0">
              <a:buNone/>
            </a:pPr>
            <a:endParaRPr lang="en-US" dirty="0"/>
          </a:p>
          <a:p>
            <a:r>
              <a:rPr lang="hu-HU" sz="3000" dirty="0" smtClean="0"/>
              <a:t>Minden típusú, és méretű szervezetnek</a:t>
            </a:r>
            <a:endParaRPr lang="en-US" sz="3000" dirty="0" smtClean="0"/>
          </a:p>
          <a:p>
            <a:endParaRPr lang="en-US" dirty="0"/>
          </a:p>
          <a:p>
            <a:r>
              <a:rPr lang="hu-HU" sz="3000" dirty="0" smtClean="0">
                <a:solidFill>
                  <a:srgbClr val="F6891F"/>
                </a:solidFill>
              </a:rPr>
              <a:t>Nem ír elő abszolút követelményeket/ célkitűzéseket az energia teljesítménnyel kapcsolatban</a:t>
            </a:r>
            <a:r>
              <a:rPr lang="en-US" sz="3100" dirty="0"/>
              <a:t/>
            </a:r>
            <a:br>
              <a:rPr lang="en-US" sz="3100" dirty="0"/>
            </a:br>
            <a:r>
              <a:rPr lang="en-US" sz="2800" dirty="0" smtClean="0"/>
              <a:t>(</a:t>
            </a:r>
            <a:r>
              <a:rPr lang="hu-HU" sz="2800" dirty="0" smtClean="0"/>
              <a:t>kivéve a jogi és egyéb kötelező előírásokat</a:t>
            </a:r>
            <a:r>
              <a:rPr lang="en-US" sz="2800" dirty="0" smtClean="0"/>
              <a:t>)</a:t>
            </a:r>
            <a:endParaRPr lang="en-US" sz="2800" dirty="0"/>
          </a:p>
          <a:p>
            <a:endParaRPr lang="en-GB" dirty="0"/>
          </a:p>
        </p:txBody>
      </p:sp>
    </p:spTree>
    <p:extLst>
      <p:ext uri="{BB962C8B-B14F-4D97-AF65-F5344CB8AC3E}">
        <p14:creationId xmlns:p14="http://schemas.microsoft.com/office/powerpoint/2010/main" val="74839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036" y="116632"/>
            <a:ext cx="8229600" cy="1066800"/>
          </a:xfrm>
        </p:spPr>
        <p:txBody>
          <a:bodyPr>
            <a:normAutofit fontScale="90000"/>
          </a:bodyPr>
          <a:lstStyle/>
          <a:p>
            <a:r>
              <a:rPr lang="en-US" sz="3200" dirty="0">
                <a:latin typeface="Arial" charset="0"/>
              </a:rPr>
              <a:t>ISO 50001: </a:t>
            </a:r>
            <a:r>
              <a:rPr lang="hu-HU" sz="3200" dirty="0" smtClean="0">
                <a:latin typeface="Arial" charset="0"/>
              </a:rPr>
              <a:t>Szerkezete</a:t>
            </a:r>
            <a:r>
              <a:rPr lang="en-US" sz="3200" dirty="0">
                <a:latin typeface="Arial" charset="0"/>
              </a:rPr>
              <a:t/>
            </a:r>
            <a:br>
              <a:rPr lang="en-US" sz="3200" dirty="0">
                <a:latin typeface="Arial" charset="0"/>
              </a:rPr>
            </a:br>
            <a:r>
              <a:rPr lang="hu-HU" sz="3200" dirty="0" smtClean="0">
                <a:latin typeface="Arial" charset="0"/>
              </a:rPr>
              <a:t>a</a:t>
            </a:r>
            <a:r>
              <a:rPr lang="en-US" sz="3200" dirty="0" smtClean="0">
                <a:latin typeface="Arial" charset="0"/>
              </a:rPr>
              <a:t> </a:t>
            </a:r>
            <a:r>
              <a:rPr lang="hu-HU" sz="3200" dirty="0" smtClean="0">
                <a:latin typeface="Arial" charset="0"/>
              </a:rPr>
              <a:t>Tervezés</a:t>
            </a:r>
            <a:r>
              <a:rPr lang="en-US" sz="3200" dirty="0" smtClean="0">
                <a:latin typeface="Arial" charset="0"/>
              </a:rPr>
              <a:t>-</a:t>
            </a:r>
            <a:r>
              <a:rPr lang="hu-HU" sz="3200" dirty="0" smtClean="0">
                <a:latin typeface="Arial" charset="0"/>
              </a:rPr>
              <a:t>Tevékenység</a:t>
            </a:r>
            <a:r>
              <a:rPr lang="en-US" sz="3200" dirty="0" smtClean="0">
                <a:latin typeface="Arial" charset="0"/>
              </a:rPr>
              <a:t>-</a:t>
            </a:r>
            <a:r>
              <a:rPr lang="hu-HU" sz="3200" dirty="0" smtClean="0">
                <a:latin typeface="Arial" charset="0"/>
              </a:rPr>
              <a:t>Ellenőrzés</a:t>
            </a:r>
            <a:r>
              <a:rPr lang="en-US" sz="3200" dirty="0" smtClean="0">
                <a:latin typeface="Arial" charset="0"/>
              </a:rPr>
              <a:t>-</a:t>
            </a:r>
            <a:r>
              <a:rPr lang="hu-HU" sz="3200" dirty="0" smtClean="0">
                <a:latin typeface="Arial" charset="0"/>
              </a:rPr>
              <a:t>Cselekvés körfolyamatra alapozva	</a:t>
            </a:r>
            <a:r>
              <a:rPr lang="en-US" sz="3200" dirty="0" smtClean="0">
                <a:latin typeface="Arial" charset="0"/>
              </a:rPr>
              <a:t> </a:t>
            </a:r>
            <a:endParaRPr lang="en-GB" sz="3200" dirty="0"/>
          </a:p>
        </p:txBody>
      </p:sp>
      <p:pic>
        <p:nvPicPr>
          <p:cNvPr id="4" name="Content Placeholder 2" descr="fig_1.png"/>
          <p:cNvPicPr>
            <a:picLocks noGrp="1" noChangeAspect="1"/>
          </p:cNvPicPr>
          <p:nvPr>
            <p:ph idx="1"/>
          </p:nvPr>
        </p:nvPicPr>
        <p:blipFill>
          <a:blip r:embed="rId2" cstate="print">
            <a:extLst>
              <a:ext uri="{28A0092B-C50C-407E-A947-70E740481C1C}">
                <a14:useLocalDpi xmlns:a14="http://schemas.microsoft.com/office/drawing/2010/main" val="0"/>
              </a:ext>
            </a:extLst>
          </a:blip>
          <a:srcRect l="-36660" r="-36660"/>
          <a:stretch>
            <a:fillRect/>
          </a:stretch>
        </p:blipFill>
        <p:spPr>
          <a:xfrm>
            <a:off x="683568" y="1732749"/>
            <a:ext cx="7698286" cy="4248472"/>
          </a:xfr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3" y="2323828"/>
            <a:ext cx="1249363"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318786" y="1472285"/>
            <a:ext cx="3240360" cy="954107"/>
          </a:xfrm>
          <a:prstGeom prst="rect">
            <a:avLst/>
          </a:prstGeom>
          <a:noFill/>
        </p:spPr>
        <p:txBody>
          <a:bodyPr wrap="square" rtlCol="0">
            <a:spAutoFit/>
          </a:bodyPr>
          <a:lstStyle/>
          <a:p>
            <a:r>
              <a:rPr lang="hu-HU" sz="2000" b="1" dirty="0" smtClean="0">
                <a:solidFill>
                  <a:srgbClr val="F6891F"/>
                </a:solidFill>
              </a:rPr>
              <a:t>Terv</a:t>
            </a:r>
            <a:r>
              <a:rPr lang="en-US" dirty="0" smtClean="0">
                <a:solidFill>
                  <a:srgbClr val="F6891F"/>
                </a:solidFill>
              </a:rPr>
              <a:t>: </a:t>
            </a:r>
            <a:r>
              <a:rPr lang="hu-HU" dirty="0" smtClean="0">
                <a:solidFill>
                  <a:srgbClr val="F6891F"/>
                </a:solidFill>
              </a:rPr>
              <a:t>Helyzetelemzés, mutatók meghatározása, célok és cselekvési tervek</a:t>
            </a:r>
            <a:endParaRPr lang="en-GB" dirty="0"/>
          </a:p>
        </p:txBody>
      </p:sp>
      <p:sp>
        <p:nvSpPr>
          <p:cNvPr id="7" name="TextBox 6"/>
          <p:cNvSpPr txBox="1"/>
          <p:nvPr/>
        </p:nvSpPr>
        <p:spPr>
          <a:xfrm>
            <a:off x="5427732" y="2625879"/>
            <a:ext cx="2232248" cy="1231106"/>
          </a:xfrm>
          <a:prstGeom prst="rect">
            <a:avLst/>
          </a:prstGeom>
          <a:noFill/>
        </p:spPr>
        <p:txBody>
          <a:bodyPr wrap="square" rtlCol="0">
            <a:spAutoFit/>
          </a:bodyPr>
          <a:lstStyle/>
          <a:p>
            <a:r>
              <a:rPr lang="hu-HU" sz="2000" b="1" dirty="0" smtClean="0">
                <a:solidFill>
                  <a:srgbClr val="F6891F"/>
                </a:solidFill>
              </a:rPr>
              <a:t>Tevékenység</a:t>
            </a:r>
            <a:r>
              <a:rPr lang="en-US" dirty="0" smtClean="0">
                <a:solidFill>
                  <a:srgbClr val="F6891F"/>
                </a:solidFill>
              </a:rPr>
              <a:t>: </a:t>
            </a:r>
            <a:r>
              <a:rPr lang="hu-HU" dirty="0" smtClean="0">
                <a:solidFill>
                  <a:srgbClr val="F6891F"/>
                </a:solidFill>
              </a:rPr>
              <a:t>Az akciótervek megvalósítása</a:t>
            </a:r>
            <a:endParaRPr lang="en-US" dirty="0" smtClean="0">
              <a:solidFill>
                <a:srgbClr val="F6891F"/>
              </a:solidFill>
            </a:endParaRPr>
          </a:p>
          <a:p>
            <a:endParaRPr lang="en-GB" dirty="0"/>
          </a:p>
        </p:txBody>
      </p:sp>
      <p:sp>
        <p:nvSpPr>
          <p:cNvPr id="8" name="TextBox 7"/>
          <p:cNvSpPr txBox="1"/>
          <p:nvPr/>
        </p:nvSpPr>
        <p:spPr>
          <a:xfrm>
            <a:off x="191019" y="1871826"/>
            <a:ext cx="2448272" cy="1785104"/>
          </a:xfrm>
          <a:prstGeom prst="rect">
            <a:avLst/>
          </a:prstGeom>
          <a:noFill/>
        </p:spPr>
        <p:txBody>
          <a:bodyPr wrap="square" rtlCol="0">
            <a:spAutoFit/>
          </a:bodyPr>
          <a:lstStyle/>
          <a:p>
            <a:r>
              <a:rPr lang="hu-HU" sz="2000" b="1" dirty="0" smtClean="0">
                <a:solidFill>
                  <a:srgbClr val="F6891F"/>
                </a:solidFill>
              </a:rPr>
              <a:t>Cselekvés</a:t>
            </a:r>
            <a:r>
              <a:rPr lang="en-US" dirty="0" smtClean="0">
                <a:solidFill>
                  <a:srgbClr val="F6891F"/>
                </a:solidFill>
              </a:rPr>
              <a:t>: </a:t>
            </a:r>
            <a:r>
              <a:rPr lang="hu-HU" dirty="0" smtClean="0">
                <a:solidFill>
                  <a:srgbClr val="F6891F"/>
                </a:solidFill>
              </a:rPr>
              <a:t>Az energiahatékonyság és az Energia Menedzsment Rendszer fejlesztését szolgáló intézkedések</a:t>
            </a:r>
            <a:endParaRPr lang="en-GB" dirty="0"/>
          </a:p>
        </p:txBody>
      </p:sp>
      <p:sp>
        <p:nvSpPr>
          <p:cNvPr id="9" name="TextBox 8"/>
          <p:cNvSpPr txBox="1"/>
          <p:nvPr/>
        </p:nvSpPr>
        <p:spPr>
          <a:xfrm>
            <a:off x="6228184" y="4509120"/>
            <a:ext cx="2520280" cy="2062103"/>
          </a:xfrm>
          <a:prstGeom prst="rect">
            <a:avLst/>
          </a:prstGeom>
          <a:noFill/>
        </p:spPr>
        <p:txBody>
          <a:bodyPr wrap="square" rtlCol="0">
            <a:spAutoFit/>
          </a:bodyPr>
          <a:lstStyle/>
          <a:p>
            <a:r>
              <a:rPr lang="hu-HU" sz="2000" b="1" dirty="0" smtClean="0">
                <a:solidFill>
                  <a:srgbClr val="F6891F"/>
                </a:solidFill>
              </a:rPr>
              <a:t>Ellenőrzés</a:t>
            </a:r>
            <a:r>
              <a:rPr lang="en-US" dirty="0" smtClean="0">
                <a:solidFill>
                  <a:srgbClr val="F6891F"/>
                </a:solidFill>
              </a:rPr>
              <a:t>: </a:t>
            </a:r>
            <a:r>
              <a:rPr lang="hu-HU" dirty="0" smtClean="0">
                <a:solidFill>
                  <a:srgbClr val="F6891F"/>
                </a:solidFill>
              </a:rPr>
              <a:t>A folyamatok, intézkedési eredmények, dokumentációk ellenőrzése</a:t>
            </a:r>
            <a:endParaRPr lang="en-US" dirty="0" smtClean="0">
              <a:solidFill>
                <a:srgbClr val="F6891F"/>
              </a:solidFill>
            </a:endParaRPr>
          </a:p>
          <a:p>
            <a:endParaRPr lang="en-GB" dirty="0"/>
          </a:p>
        </p:txBody>
      </p:sp>
    </p:spTree>
    <p:extLst>
      <p:ext uri="{BB962C8B-B14F-4D97-AF65-F5344CB8AC3E}">
        <p14:creationId xmlns:p14="http://schemas.microsoft.com/office/powerpoint/2010/main" val="4644994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33" y="188640"/>
            <a:ext cx="8229600" cy="1066800"/>
          </a:xfrm>
        </p:spPr>
        <p:txBody>
          <a:bodyPr>
            <a:normAutofit/>
          </a:bodyPr>
          <a:lstStyle/>
          <a:p>
            <a:r>
              <a:rPr lang="hu-HU" sz="3200" dirty="0" smtClean="0"/>
              <a:t>Energia Menedzsment rendszerek előnyei</a:t>
            </a:r>
            <a:endParaRPr lang="en-GB" sz="3200"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060848"/>
            <a:ext cx="7812360" cy="4932203"/>
          </a:xfrm>
          <a:prstGeom prst="rect">
            <a:avLst/>
          </a:prstGeom>
          <a:noFill/>
          <a:ln>
            <a:noFill/>
          </a:ln>
          <a:effectLst>
            <a:glow rad="1016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3405" y="2315185"/>
            <a:ext cx="8352928" cy="4431983"/>
          </a:xfrm>
          <a:prstGeom prst="rect">
            <a:avLst/>
          </a:prstGeom>
          <a:noFill/>
        </p:spPr>
        <p:txBody>
          <a:bodyPr wrap="square" rtlCol="0">
            <a:spAutoFit/>
          </a:bodyPr>
          <a:lstStyle/>
          <a:p>
            <a:pPr marL="342900" lvl="1" indent="-342900" algn="ctr">
              <a:buFontTx/>
              <a:buNone/>
              <a:defRPr/>
            </a:pPr>
            <a:r>
              <a:rPr lang="hu-HU" b="1" dirty="0" smtClean="0">
                <a:solidFill>
                  <a:srgbClr val="F6891F"/>
                </a:solidFill>
                <a:latin typeface="Arial" charset="0"/>
                <a:cs typeface="Arial" charset="0"/>
              </a:rPr>
              <a:t>Hitelesített Energia Menedzsment Rendszer</a:t>
            </a:r>
            <a:r>
              <a:rPr lang="de-DE" b="1" dirty="0" smtClean="0">
                <a:solidFill>
                  <a:srgbClr val="F6891F"/>
                </a:solidFill>
                <a:latin typeface="Arial" charset="0"/>
                <a:cs typeface="Arial" charset="0"/>
              </a:rPr>
              <a:t>: </a:t>
            </a:r>
            <a:endParaRPr lang="de-DE" b="1" dirty="0">
              <a:solidFill>
                <a:srgbClr val="F6891F"/>
              </a:solidFill>
              <a:latin typeface="Arial" charset="0"/>
              <a:cs typeface="Arial" charset="0"/>
            </a:endParaRPr>
          </a:p>
          <a:p>
            <a:pPr marL="342900" lvl="1" indent="-342900" algn="ctr">
              <a:buFont typeface="Wingdings" charset="0"/>
              <a:buNone/>
              <a:defRPr/>
            </a:pPr>
            <a:r>
              <a:rPr lang="hu-HU" sz="1600" dirty="0" smtClean="0">
                <a:solidFill>
                  <a:srgbClr val="717073"/>
                </a:solidFill>
                <a:latin typeface="Arial" charset="0"/>
                <a:cs typeface="Arial" charset="0"/>
              </a:rPr>
              <a:t>Sokkal hitelesebb</a:t>
            </a:r>
            <a:r>
              <a:rPr lang="de-DE" sz="1600" dirty="0" smtClean="0">
                <a:solidFill>
                  <a:srgbClr val="717073"/>
                </a:solidFill>
                <a:latin typeface="Arial" charset="0"/>
                <a:cs typeface="Arial" charset="0"/>
              </a:rPr>
              <a:t>- </a:t>
            </a:r>
            <a:r>
              <a:rPr lang="hu-HU" sz="1600" dirty="0" smtClean="0">
                <a:solidFill>
                  <a:srgbClr val="717073"/>
                </a:solidFill>
                <a:latin typeface="Arial" charset="0"/>
                <a:cs typeface="Arial" charset="0"/>
              </a:rPr>
              <a:t>jó az </a:t>
            </a:r>
            <a:r>
              <a:rPr lang="hu-HU" sz="1600" dirty="0" err="1" smtClean="0">
                <a:solidFill>
                  <a:srgbClr val="717073"/>
                </a:solidFill>
                <a:latin typeface="Arial" charset="0"/>
                <a:cs typeface="Arial" charset="0"/>
              </a:rPr>
              <a:t>imázsnak</a:t>
            </a:r>
            <a:r>
              <a:rPr lang="de-DE" sz="1600" dirty="0">
                <a:solidFill>
                  <a:srgbClr val="717073"/>
                </a:solidFill>
                <a:latin typeface="Arial" charset="0"/>
                <a:cs typeface="Arial" charset="0"/>
              </a:rPr>
              <a:t/>
            </a:r>
            <a:br>
              <a:rPr lang="de-DE" sz="1600" dirty="0">
                <a:solidFill>
                  <a:srgbClr val="717073"/>
                </a:solidFill>
                <a:latin typeface="Arial" charset="0"/>
                <a:cs typeface="Arial" charset="0"/>
              </a:rPr>
            </a:br>
            <a:r>
              <a:rPr lang="hu-HU" sz="1600" dirty="0" smtClean="0">
                <a:solidFill>
                  <a:srgbClr val="717073"/>
                </a:solidFill>
                <a:latin typeface="Arial" charset="0"/>
                <a:cs typeface="Arial" charset="0"/>
              </a:rPr>
              <a:t>Jogszabályi megfelelés az energiára vonatkozó törvények és rendeletek terén</a:t>
            </a:r>
            <a:r>
              <a:rPr lang="de-DE" sz="1600" dirty="0">
                <a:solidFill>
                  <a:srgbClr val="717073"/>
                </a:solidFill>
                <a:latin typeface="Arial" charset="0"/>
                <a:cs typeface="Arial" charset="0"/>
              </a:rPr>
              <a:t/>
            </a:r>
            <a:br>
              <a:rPr lang="de-DE" sz="1600" dirty="0">
                <a:solidFill>
                  <a:srgbClr val="717073"/>
                </a:solidFill>
                <a:latin typeface="Arial" charset="0"/>
                <a:cs typeface="Arial" charset="0"/>
              </a:rPr>
            </a:br>
            <a:r>
              <a:rPr lang="hu-HU" sz="1600" dirty="0" smtClean="0">
                <a:solidFill>
                  <a:srgbClr val="717073"/>
                </a:solidFill>
                <a:latin typeface="Arial" charset="0"/>
                <a:cs typeface="Arial" charset="0"/>
              </a:rPr>
              <a:t>Rendszer javító javaslatok külső szakértőktől</a:t>
            </a:r>
            <a:endParaRPr lang="de-DE" sz="1600" dirty="0">
              <a:solidFill>
                <a:srgbClr val="717073"/>
              </a:solidFill>
              <a:latin typeface="Arial" charset="0"/>
              <a:cs typeface="Arial" charset="0"/>
            </a:endParaRPr>
          </a:p>
          <a:p>
            <a:pPr marL="0" lvl="1" indent="0" algn="ctr">
              <a:buFont typeface="Wingdings" charset="0"/>
              <a:buNone/>
              <a:defRPr/>
            </a:pPr>
            <a:endParaRPr lang="de-DE" sz="2400" dirty="0">
              <a:latin typeface="Arial" charset="0"/>
              <a:cs typeface="Arial" charset="0"/>
            </a:endParaRPr>
          </a:p>
          <a:p>
            <a:pPr marL="342900" lvl="1" indent="-342900" algn="ctr">
              <a:buFontTx/>
              <a:buNone/>
              <a:defRPr/>
            </a:pPr>
            <a:endParaRPr lang="de-DE" dirty="0">
              <a:latin typeface="Arial" charset="0"/>
              <a:cs typeface="Arial" charset="0"/>
            </a:endParaRPr>
          </a:p>
          <a:p>
            <a:pPr marL="342900" lvl="1" indent="-342900" algn="ctr">
              <a:buFontTx/>
              <a:buNone/>
              <a:defRPr/>
            </a:pPr>
            <a:r>
              <a:rPr lang="hu-HU" b="1" dirty="0" smtClean="0">
                <a:solidFill>
                  <a:srgbClr val="F6891F"/>
                </a:solidFill>
                <a:latin typeface="Arial" charset="0"/>
                <a:cs typeface="Arial" charset="0"/>
              </a:rPr>
              <a:t>Energia Menedzsment Rendszer</a:t>
            </a:r>
            <a:r>
              <a:rPr lang="de-DE" b="1" dirty="0" smtClean="0">
                <a:solidFill>
                  <a:srgbClr val="F6891F"/>
                </a:solidFill>
                <a:latin typeface="Arial" charset="0"/>
                <a:cs typeface="Arial" charset="0"/>
              </a:rPr>
              <a:t>:</a:t>
            </a:r>
            <a:endParaRPr lang="de-DE" b="1" dirty="0">
              <a:solidFill>
                <a:srgbClr val="F6891F"/>
              </a:solidFill>
              <a:latin typeface="Arial" charset="0"/>
              <a:cs typeface="Arial" charset="0"/>
            </a:endParaRPr>
          </a:p>
          <a:p>
            <a:pPr marL="342900" lvl="1" indent="-342900" algn="ctr">
              <a:buFontTx/>
              <a:buNone/>
              <a:defRPr/>
            </a:pPr>
            <a:r>
              <a:rPr lang="de-DE" sz="1600" dirty="0">
                <a:latin typeface="Arial" charset="0"/>
                <a:cs typeface="Arial" charset="0"/>
              </a:rPr>
              <a:t> </a:t>
            </a:r>
            <a:r>
              <a:rPr lang="hu-HU" sz="1600" dirty="0" smtClean="0">
                <a:solidFill>
                  <a:srgbClr val="717073"/>
                </a:solidFill>
                <a:latin typeface="Arial" charset="0"/>
                <a:cs typeface="Arial" charset="0"/>
              </a:rPr>
              <a:t>Jobb</a:t>
            </a:r>
            <a:r>
              <a:rPr lang="de-DE" sz="1600" dirty="0" smtClean="0">
                <a:solidFill>
                  <a:srgbClr val="717073"/>
                </a:solidFill>
                <a:latin typeface="Arial" charset="0"/>
                <a:cs typeface="Arial" charset="0"/>
              </a:rPr>
              <a:t>, </a:t>
            </a:r>
            <a:r>
              <a:rPr lang="hu-HU" sz="1600" dirty="0" smtClean="0">
                <a:solidFill>
                  <a:srgbClr val="717073"/>
                </a:solidFill>
                <a:latin typeface="Arial" charset="0"/>
                <a:cs typeface="Arial" charset="0"/>
              </a:rPr>
              <a:t>átláthatóbb adatok</a:t>
            </a:r>
            <a:r>
              <a:rPr lang="de-DE" sz="1600" dirty="0">
                <a:solidFill>
                  <a:srgbClr val="717073"/>
                </a:solidFill>
                <a:latin typeface="Arial" charset="0"/>
                <a:cs typeface="Arial" charset="0"/>
              </a:rPr>
              <a:t/>
            </a:r>
            <a:br>
              <a:rPr lang="de-DE" sz="1600" dirty="0">
                <a:solidFill>
                  <a:srgbClr val="717073"/>
                </a:solidFill>
                <a:latin typeface="Arial" charset="0"/>
                <a:cs typeface="Arial" charset="0"/>
              </a:rPr>
            </a:br>
            <a:r>
              <a:rPr lang="hu-HU" sz="1600" dirty="0" smtClean="0">
                <a:solidFill>
                  <a:srgbClr val="717073"/>
                </a:solidFill>
                <a:latin typeface="Arial" charset="0"/>
                <a:cs typeface="Arial" charset="0"/>
              </a:rPr>
              <a:t>Energiahatékonysági potenciálok szisztematikus azonosítása</a:t>
            </a:r>
            <a:r>
              <a:rPr lang="de-DE" sz="1600" dirty="0">
                <a:solidFill>
                  <a:srgbClr val="717073"/>
                </a:solidFill>
                <a:latin typeface="Arial" charset="0"/>
                <a:cs typeface="Arial" charset="0"/>
              </a:rPr>
              <a:t/>
            </a:r>
            <a:br>
              <a:rPr lang="de-DE" sz="1600" dirty="0">
                <a:solidFill>
                  <a:srgbClr val="717073"/>
                </a:solidFill>
                <a:latin typeface="Arial" charset="0"/>
                <a:cs typeface="Arial" charset="0"/>
              </a:rPr>
            </a:br>
            <a:r>
              <a:rPr lang="hu-HU" sz="1600" dirty="0" smtClean="0">
                <a:solidFill>
                  <a:srgbClr val="717073"/>
                </a:solidFill>
                <a:latin typeface="Arial" charset="0"/>
                <a:cs typeface="Arial" charset="0"/>
              </a:rPr>
              <a:t>Különböző intézkedések egymásra gyakorolt hatásának figyelembe vétele</a:t>
            </a:r>
            <a:r>
              <a:rPr lang="de-DE" sz="1600" dirty="0">
                <a:solidFill>
                  <a:srgbClr val="717073"/>
                </a:solidFill>
                <a:latin typeface="Arial" charset="0"/>
                <a:cs typeface="Arial" charset="0"/>
              </a:rPr>
              <a:t/>
            </a:r>
            <a:br>
              <a:rPr lang="de-DE" sz="1600" dirty="0">
                <a:solidFill>
                  <a:srgbClr val="717073"/>
                </a:solidFill>
                <a:latin typeface="Arial" charset="0"/>
                <a:cs typeface="Arial" charset="0"/>
              </a:rPr>
            </a:br>
            <a:r>
              <a:rPr lang="hu-HU" sz="1600" dirty="0" smtClean="0">
                <a:solidFill>
                  <a:srgbClr val="717073"/>
                </a:solidFill>
                <a:latin typeface="Arial" charset="0"/>
                <a:cs typeface="Arial" charset="0"/>
              </a:rPr>
              <a:t>Dolgozók bevonása</a:t>
            </a:r>
            <a:r>
              <a:rPr lang="de-DE" sz="1600" dirty="0">
                <a:solidFill>
                  <a:srgbClr val="717073"/>
                </a:solidFill>
                <a:latin typeface="Arial" charset="0"/>
                <a:cs typeface="Arial" charset="0"/>
              </a:rPr>
              <a:t/>
            </a:r>
            <a:br>
              <a:rPr lang="de-DE" sz="1600" dirty="0">
                <a:solidFill>
                  <a:srgbClr val="717073"/>
                </a:solidFill>
                <a:latin typeface="Arial" charset="0"/>
                <a:cs typeface="Arial" charset="0"/>
              </a:rPr>
            </a:br>
            <a:r>
              <a:rPr lang="hu-HU" sz="1600" dirty="0" smtClean="0">
                <a:solidFill>
                  <a:srgbClr val="717073"/>
                </a:solidFill>
                <a:latin typeface="Arial" charset="0"/>
                <a:cs typeface="Arial" charset="0"/>
              </a:rPr>
              <a:t>Az eredmények dokumentálása, hosszú távú perspektíva</a:t>
            </a:r>
            <a:endParaRPr lang="de-DE" sz="1600" dirty="0">
              <a:solidFill>
                <a:srgbClr val="717073"/>
              </a:solidFill>
              <a:latin typeface="Arial" charset="0"/>
              <a:cs typeface="Arial" charset="0"/>
            </a:endParaRPr>
          </a:p>
          <a:p>
            <a:pPr marL="342900" lvl="1" indent="-342900" algn="ctr">
              <a:buFontTx/>
              <a:buNone/>
              <a:defRPr/>
            </a:pPr>
            <a:endParaRPr lang="de-DE" sz="2400" dirty="0">
              <a:latin typeface="Arial" charset="0"/>
              <a:cs typeface="Arial" charset="0"/>
            </a:endParaRPr>
          </a:p>
          <a:p>
            <a:pPr marL="342900" lvl="1" indent="-342900" algn="ctr">
              <a:buFontTx/>
              <a:buNone/>
              <a:defRPr/>
            </a:pPr>
            <a:endParaRPr lang="de-DE" dirty="0">
              <a:latin typeface="Arial" charset="0"/>
              <a:cs typeface="Arial" charset="0"/>
            </a:endParaRPr>
          </a:p>
          <a:p>
            <a:pPr marL="342900" lvl="1" indent="-342900" algn="ctr">
              <a:buFontTx/>
              <a:buNone/>
              <a:defRPr/>
            </a:pPr>
            <a:r>
              <a:rPr lang="hu-HU" dirty="0" smtClean="0">
                <a:solidFill>
                  <a:srgbClr val="F6891F"/>
                </a:solidFill>
                <a:latin typeface="Arial" charset="0"/>
                <a:cs typeface="Arial" charset="0"/>
              </a:rPr>
              <a:t>Alkalmi jellegű energiahatékonysági intézkedések</a:t>
            </a:r>
            <a:r>
              <a:rPr lang="de-DE" dirty="0" smtClean="0">
                <a:solidFill>
                  <a:srgbClr val="F6891F"/>
                </a:solidFill>
                <a:latin typeface="Arial" charset="0"/>
                <a:cs typeface="Arial" charset="0"/>
              </a:rPr>
              <a:t>: </a:t>
            </a:r>
            <a:endParaRPr lang="de-DE" dirty="0">
              <a:solidFill>
                <a:srgbClr val="F6891F"/>
              </a:solidFill>
              <a:latin typeface="Arial" charset="0"/>
              <a:cs typeface="Arial" charset="0"/>
            </a:endParaRPr>
          </a:p>
          <a:p>
            <a:pPr marL="342900" lvl="1" indent="-342900" algn="ctr">
              <a:buFontTx/>
              <a:buNone/>
              <a:defRPr/>
            </a:pPr>
            <a:r>
              <a:rPr lang="hu-HU" sz="1600" dirty="0" smtClean="0">
                <a:solidFill>
                  <a:srgbClr val="717073"/>
                </a:solidFill>
                <a:latin typeface="Arial" charset="0"/>
                <a:cs typeface="Arial" charset="0"/>
              </a:rPr>
              <a:t>Költség megtakarítás és pozitív környezeti hatások </a:t>
            </a:r>
            <a:r>
              <a:rPr lang="de-DE" sz="1600" dirty="0" smtClean="0">
                <a:solidFill>
                  <a:srgbClr val="717073"/>
                </a:solidFill>
                <a:latin typeface="Arial" charset="0"/>
                <a:cs typeface="Arial" charset="0"/>
              </a:rPr>
              <a:t>(&amp; </a:t>
            </a:r>
            <a:r>
              <a:rPr lang="hu-HU" sz="1600" dirty="0" smtClean="0">
                <a:solidFill>
                  <a:srgbClr val="717073"/>
                </a:solidFill>
                <a:latin typeface="Arial" charset="0"/>
                <a:cs typeface="Arial" charset="0"/>
              </a:rPr>
              <a:t>további előnyök</a:t>
            </a:r>
            <a:r>
              <a:rPr lang="de-DE" sz="1600" dirty="0" smtClean="0">
                <a:solidFill>
                  <a:srgbClr val="717073"/>
                </a:solidFill>
                <a:latin typeface="Arial" charset="0"/>
                <a:cs typeface="Arial" charset="0"/>
              </a:rPr>
              <a:t>)</a:t>
            </a:r>
            <a:endParaRPr lang="en-GB" sz="1400" dirty="0">
              <a:solidFill>
                <a:srgbClr val="717073"/>
              </a:solidFill>
            </a:endParaRPr>
          </a:p>
        </p:txBody>
      </p:sp>
      <p:sp>
        <p:nvSpPr>
          <p:cNvPr id="6" name="Pfeil nach rechts 5"/>
          <p:cNvSpPr>
            <a:spLocks noChangeArrowheads="1"/>
          </p:cNvSpPr>
          <p:nvPr/>
        </p:nvSpPr>
        <p:spPr bwMode="auto">
          <a:xfrm rot="16200000">
            <a:off x="4247456" y="3429892"/>
            <a:ext cx="504825" cy="431800"/>
          </a:xfrm>
          <a:prstGeom prst="rightArrow">
            <a:avLst>
              <a:gd name="adj1" fmla="val 50000"/>
              <a:gd name="adj2" fmla="val 50104"/>
            </a:avLst>
          </a:prstGeom>
          <a:solidFill>
            <a:srgbClr val="F6891F"/>
          </a:solidFill>
          <a:ln>
            <a:solidFill>
              <a:srgbClr val="F6891F"/>
            </a:solidFill>
          </a:ln>
        </p:spPr>
        <p:style>
          <a:lnRef idx="1">
            <a:schemeClr val="accent1"/>
          </a:lnRef>
          <a:fillRef idx="3">
            <a:schemeClr val="accent1"/>
          </a:fillRef>
          <a:effectRef idx="2">
            <a:schemeClr val="accent1"/>
          </a:effectRef>
          <a:fontRef idx="minor">
            <a:schemeClr val="lt1"/>
          </a:fontRef>
        </p:style>
        <p:txBody>
          <a:bodyPr/>
          <a:lstStyle/>
          <a:p>
            <a:pPr>
              <a:defRPr/>
            </a:pPr>
            <a:endParaRPr lang="de-AT"/>
          </a:p>
        </p:txBody>
      </p:sp>
      <p:sp>
        <p:nvSpPr>
          <p:cNvPr id="7" name="Pfeil nach rechts 5"/>
          <p:cNvSpPr>
            <a:spLocks noChangeArrowheads="1"/>
          </p:cNvSpPr>
          <p:nvPr/>
        </p:nvSpPr>
        <p:spPr bwMode="auto">
          <a:xfrm rot="16200000">
            <a:off x="4247457" y="5625752"/>
            <a:ext cx="504825" cy="431800"/>
          </a:xfrm>
          <a:prstGeom prst="rightArrow">
            <a:avLst>
              <a:gd name="adj1" fmla="val 50000"/>
              <a:gd name="adj2" fmla="val 50104"/>
            </a:avLst>
          </a:prstGeom>
          <a:solidFill>
            <a:srgbClr val="F6891F"/>
          </a:solidFill>
          <a:ln>
            <a:solidFill>
              <a:srgbClr val="F6891F"/>
            </a:solidFill>
          </a:ln>
        </p:spPr>
        <p:style>
          <a:lnRef idx="1">
            <a:schemeClr val="accent1"/>
          </a:lnRef>
          <a:fillRef idx="3">
            <a:schemeClr val="accent1"/>
          </a:fillRef>
          <a:effectRef idx="2">
            <a:schemeClr val="accent1"/>
          </a:effectRef>
          <a:fontRef idx="minor">
            <a:schemeClr val="lt1"/>
          </a:fontRef>
        </p:style>
        <p:txBody>
          <a:bodyPr/>
          <a:lstStyle/>
          <a:p>
            <a:pPr>
              <a:defRPr/>
            </a:pPr>
            <a:endParaRPr lang="de-AT"/>
          </a:p>
        </p:txBody>
      </p:sp>
    </p:spTree>
    <p:extLst>
      <p:ext uri="{BB962C8B-B14F-4D97-AF65-F5344CB8AC3E}">
        <p14:creationId xmlns:p14="http://schemas.microsoft.com/office/powerpoint/2010/main" val="761117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066800"/>
          </a:xfrm>
        </p:spPr>
        <p:txBody>
          <a:bodyPr>
            <a:normAutofit/>
          </a:bodyPr>
          <a:lstStyle/>
          <a:p>
            <a:r>
              <a:rPr lang="hu-HU" sz="3200" dirty="0" smtClean="0"/>
              <a:t>Az Energia Menedzsment Rendszer </a:t>
            </a:r>
            <a:r>
              <a:rPr lang="en-US" sz="3200" dirty="0" smtClean="0"/>
              <a:t>10 </a:t>
            </a:r>
            <a:r>
              <a:rPr lang="hu-HU" sz="3200" dirty="0" smtClean="0"/>
              <a:t>fontos építőköve</a:t>
            </a:r>
            <a:r>
              <a:rPr lang="en-US" sz="3200" dirty="0" smtClean="0"/>
              <a:t> </a:t>
            </a:r>
            <a:endParaRPr lang="en-GB" sz="3200" dirty="0"/>
          </a:p>
        </p:txBody>
      </p:sp>
      <p:sp>
        <p:nvSpPr>
          <p:cNvPr id="3" name="Content Placeholder 2"/>
          <p:cNvSpPr>
            <a:spLocks noGrp="1"/>
          </p:cNvSpPr>
          <p:nvPr>
            <p:ph idx="1"/>
          </p:nvPr>
        </p:nvSpPr>
        <p:spPr>
          <a:xfrm>
            <a:off x="467544" y="1628800"/>
            <a:ext cx="8229600" cy="4541136"/>
          </a:xfrm>
        </p:spPr>
        <p:txBody>
          <a:bodyPr>
            <a:normAutofit fontScale="92500" lnSpcReduction="10000"/>
          </a:bodyPr>
          <a:lstStyle/>
          <a:p>
            <a:pPr marL="457200" lvl="1" indent="-457200">
              <a:buFontTx/>
              <a:buAutoNum type="arabicPeriod"/>
            </a:pPr>
            <a:r>
              <a:rPr lang="hu-HU" sz="2400" dirty="0" smtClean="0">
                <a:latin typeface="Arial" charset="0"/>
              </a:rPr>
              <a:t>A szervezet energia helyzetének áttekintése (technikai, szervezési, hatékonysági potenciálok és lehetőségek)</a:t>
            </a:r>
            <a:endParaRPr lang="en-US" sz="2400" dirty="0" smtClean="0">
              <a:latin typeface="Arial" charset="0"/>
            </a:endParaRPr>
          </a:p>
          <a:p>
            <a:pPr marL="457200" lvl="1" indent="-457200">
              <a:buFontTx/>
              <a:buAutoNum type="arabicPeriod"/>
            </a:pPr>
            <a:endParaRPr lang="en-US" sz="1000" dirty="0" smtClean="0">
              <a:latin typeface="Arial" charset="0"/>
            </a:endParaRPr>
          </a:p>
          <a:p>
            <a:pPr marL="457200" lvl="1" indent="-457200">
              <a:buFontTx/>
              <a:buAutoNum type="arabicPeriod"/>
            </a:pPr>
            <a:r>
              <a:rPr lang="hu-HU" sz="2400" dirty="0" smtClean="0">
                <a:latin typeface="Arial" charset="0"/>
              </a:rPr>
              <a:t>Energiapolitika kidolgozása </a:t>
            </a:r>
            <a:r>
              <a:rPr lang="en-US" sz="2400" dirty="0" smtClean="0">
                <a:latin typeface="Arial" charset="0"/>
              </a:rPr>
              <a:t>= </a:t>
            </a:r>
            <a:r>
              <a:rPr lang="hu-HU" sz="2400" dirty="0" smtClean="0">
                <a:latin typeface="Arial" charset="0"/>
              </a:rPr>
              <a:t>A vezetőség kötelezettségvállalása az energiahatékonyság javítására.</a:t>
            </a:r>
          </a:p>
          <a:p>
            <a:pPr marL="457200" lvl="1" indent="-457200">
              <a:buFontTx/>
              <a:buAutoNum type="arabicPeriod"/>
            </a:pPr>
            <a:endParaRPr lang="en-US" sz="1000" dirty="0" smtClean="0">
              <a:latin typeface="Arial" charset="0"/>
            </a:endParaRPr>
          </a:p>
          <a:p>
            <a:pPr marL="457200" lvl="1" indent="-457200">
              <a:buFontTx/>
              <a:buAutoNum type="arabicPeriod"/>
            </a:pPr>
            <a:r>
              <a:rPr lang="hu-HU" sz="2400" dirty="0" smtClean="0">
                <a:latin typeface="Arial" charset="0"/>
              </a:rPr>
              <a:t>Energiamenedzser kijelölése</a:t>
            </a:r>
            <a:endParaRPr lang="en-US" sz="2400" dirty="0" smtClean="0">
              <a:latin typeface="Arial" charset="0"/>
            </a:endParaRPr>
          </a:p>
          <a:p>
            <a:pPr marL="457200" lvl="1" indent="-457200">
              <a:buFontTx/>
              <a:buAutoNum type="arabicPeriod"/>
            </a:pPr>
            <a:endParaRPr lang="en-US" sz="1000" dirty="0" smtClean="0">
              <a:latin typeface="Arial" charset="0"/>
            </a:endParaRPr>
          </a:p>
          <a:p>
            <a:pPr marL="457200" lvl="1" indent="-457200">
              <a:buFontTx/>
              <a:buAutoNum type="arabicPeriod"/>
            </a:pPr>
            <a:r>
              <a:rPr lang="hu-HU" sz="2400" dirty="0" smtClean="0">
                <a:latin typeface="Arial" charset="0"/>
              </a:rPr>
              <a:t>Energia elszámolás/ energia információs rendszer felépítése</a:t>
            </a:r>
            <a:endParaRPr lang="en-US" sz="2400" dirty="0" smtClean="0">
              <a:latin typeface="Arial" charset="0"/>
            </a:endParaRPr>
          </a:p>
          <a:p>
            <a:pPr marL="457200" lvl="1" indent="-457200">
              <a:buFontTx/>
              <a:buAutoNum type="arabicPeriod"/>
            </a:pPr>
            <a:endParaRPr lang="en-US" sz="1100" dirty="0" smtClean="0">
              <a:latin typeface="Arial" charset="0"/>
            </a:endParaRPr>
          </a:p>
          <a:p>
            <a:pPr marL="457200" lvl="1" indent="-457200">
              <a:buFontTx/>
              <a:buAutoNum type="arabicPeriod"/>
            </a:pPr>
            <a:r>
              <a:rPr lang="hu-HU" sz="2400" dirty="0" smtClean="0">
                <a:latin typeface="Arial" charset="0"/>
              </a:rPr>
              <a:t>Stratégiai és operatív energetikai célok kijelölése</a:t>
            </a:r>
            <a:endParaRPr lang="en-US" sz="2400" dirty="0" smtClean="0">
              <a:latin typeface="Arial" charset="0"/>
            </a:endParaRPr>
          </a:p>
          <a:p>
            <a:pPr marL="457200" lvl="1" indent="-457200">
              <a:buFontTx/>
              <a:buAutoNum type="arabicPeriod"/>
            </a:pPr>
            <a:endParaRPr lang="en-US" sz="1100" dirty="0" smtClean="0">
              <a:latin typeface="Arial" charset="0"/>
            </a:endParaRPr>
          </a:p>
          <a:p>
            <a:pPr marL="457200" lvl="1" indent="-457200">
              <a:buFontTx/>
              <a:buAutoNum type="arabicPeriod"/>
            </a:pPr>
            <a:r>
              <a:rPr lang="hu-HU" sz="2400" dirty="0" smtClean="0">
                <a:latin typeface="Arial" charset="0"/>
              </a:rPr>
              <a:t>Energiagazdálkodási program meghatározása </a:t>
            </a:r>
            <a:r>
              <a:rPr lang="en-US" sz="2400" dirty="0" smtClean="0">
                <a:latin typeface="Arial" charset="0"/>
              </a:rPr>
              <a:t>= </a:t>
            </a:r>
            <a:r>
              <a:rPr lang="hu-HU" sz="2400" dirty="0" smtClean="0">
                <a:latin typeface="Arial" charset="0"/>
              </a:rPr>
              <a:t>Konkrét intézkedések, hatáskörök és a megvalósításhoz szükséges források</a:t>
            </a:r>
            <a:endParaRPr lang="en-US" sz="2400" dirty="0">
              <a:latin typeface="Arial" charset="0"/>
            </a:endParaRPr>
          </a:p>
        </p:txBody>
      </p:sp>
    </p:spTree>
    <p:extLst>
      <p:ext uri="{BB962C8B-B14F-4D97-AF65-F5344CB8AC3E}">
        <p14:creationId xmlns:p14="http://schemas.microsoft.com/office/powerpoint/2010/main" val="4030058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066800"/>
          </a:xfrm>
        </p:spPr>
        <p:txBody>
          <a:bodyPr>
            <a:normAutofit/>
          </a:bodyPr>
          <a:lstStyle/>
          <a:p>
            <a:r>
              <a:rPr lang="hu-HU" sz="3200" dirty="0" smtClean="0"/>
              <a:t>Az </a:t>
            </a:r>
            <a:r>
              <a:rPr lang="hu-HU" sz="3200" dirty="0" smtClean="0"/>
              <a:t>energia </a:t>
            </a:r>
            <a:r>
              <a:rPr lang="hu-HU" sz="3200" dirty="0"/>
              <a:t>m</a:t>
            </a:r>
            <a:r>
              <a:rPr lang="hu-HU" sz="3200" dirty="0" smtClean="0"/>
              <a:t>enedzsment </a:t>
            </a:r>
            <a:r>
              <a:rPr lang="hu-HU" sz="3200" dirty="0"/>
              <a:t>r</a:t>
            </a:r>
            <a:r>
              <a:rPr lang="hu-HU" sz="3200" dirty="0" smtClean="0"/>
              <a:t>endszer </a:t>
            </a:r>
            <a:r>
              <a:rPr lang="en-US" sz="3200" dirty="0" smtClean="0"/>
              <a:t>10 </a:t>
            </a:r>
            <a:r>
              <a:rPr lang="hu-HU" sz="3200" dirty="0" smtClean="0"/>
              <a:t>fontos építőköve</a:t>
            </a:r>
            <a:r>
              <a:rPr lang="en-US" sz="3200" dirty="0" smtClean="0"/>
              <a:t>  </a:t>
            </a:r>
            <a:endParaRPr lang="en-GB" sz="3200" dirty="0"/>
          </a:p>
        </p:txBody>
      </p:sp>
      <p:sp>
        <p:nvSpPr>
          <p:cNvPr id="3" name="Content Placeholder 2"/>
          <p:cNvSpPr>
            <a:spLocks noGrp="1"/>
          </p:cNvSpPr>
          <p:nvPr>
            <p:ph idx="1"/>
          </p:nvPr>
        </p:nvSpPr>
        <p:spPr>
          <a:xfrm>
            <a:off x="467544" y="1556792"/>
            <a:ext cx="8229600" cy="4680520"/>
          </a:xfrm>
        </p:spPr>
        <p:txBody>
          <a:bodyPr>
            <a:normAutofit lnSpcReduction="10000"/>
          </a:bodyPr>
          <a:lstStyle/>
          <a:p>
            <a:pPr marL="457200" lvl="1" indent="-457200">
              <a:buFontTx/>
              <a:buAutoNum type="arabicPeriod" startAt="7"/>
            </a:pPr>
            <a:r>
              <a:rPr lang="hu-HU" sz="2400" dirty="0" smtClean="0">
                <a:latin typeface="Arial" charset="0"/>
              </a:rPr>
              <a:t>Az energiával kapcsolatos lényeges folyamatok ellenőrzése, ezek leghatékonyabb tervezése, kritériumok dokumentálása</a:t>
            </a:r>
            <a:endParaRPr lang="en-US" sz="2400" dirty="0" smtClean="0">
              <a:latin typeface="Arial" charset="0"/>
            </a:endParaRPr>
          </a:p>
          <a:p>
            <a:pPr marL="457200" lvl="1" indent="-457200">
              <a:buFontTx/>
              <a:buAutoNum type="arabicPeriod" startAt="7"/>
            </a:pPr>
            <a:endParaRPr lang="en-US" sz="1000" dirty="0" smtClean="0">
              <a:latin typeface="Arial" charset="0"/>
            </a:endParaRPr>
          </a:p>
          <a:p>
            <a:pPr marL="457200" lvl="1" indent="-457200">
              <a:buFontTx/>
              <a:buAutoNum type="arabicPeriod" startAt="7"/>
            </a:pPr>
            <a:r>
              <a:rPr lang="hu-HU" sz="2400" dirty="0" smtClean="0">
                <a:latin typeface="Arial" charset="0"/>
              </a:rPr>
              <a:t>A személyzet tudatosságának növelése energetikai témákban (belső kommunikáció)</a:t>
            </a:r>
            <a:r>
              <a:rPr lang="en-US" sz="2400" dirty="0" smtClean="0">
                <a:latin typeface="Arial" charset="0"/>
              </a:rPr>
              <a:t>, </a:t>
            </a:r>
            <a:r>
              <a:rPr lang="hu-HU" sz="2400" dirty="0" smtClean="0">
                <a:latin typeface="Arial" charset="0"/>
              </a:rPr>
              <a:t>hatékony viselkedési információk</a:t>
            </a:r>
            <a:r>
              <a:rPr lang="en-US" sz="2400" dirty="0" smtClean="0">
                <a:latin typeface="Arial" charset="0"/>
              </a:rPr>
              <a:t> </a:t>
            </a:r>
            <a:r>
              <a:rPr lang="hu-HU" sz="2400" dirty="0" smtClean="0">
                <a:latin typeface="Arial" charset="0"/>
              </a:rPr>
              <a:t>átadása</a:t>
            </a:r>
            <a:r>
              <a:rPr lang="en-US" sz="2400" dirty="0" smtClean="0">
                <a:latin typeface="Arial" charset="0"/>
              </a:rPr>
              <a:t>(</a:t>
            </a:r>
            <a:r>
              <a:rPr lang="hu-HU" sz="2400" dirty="0" smtClean="0">
                <a:latin typeface="Arial" charset="0"/>
              </a:rPr>
              <a:t>képzések</a:t>
            </a:r>
            <a:r>
              <a:rPr lang="en-US" sz="2400" dirty="0" smtClean="0">
                <a:latin typeface="Arial" charset="0"/>
              </a:rPr>
              <a:t>, </a:t>
            </a:r>
            <a:r>
              <a:rPr lang="hu-HU" sz="2400" dirty="0" smtClean="0">
                <a:latin typeface="Arial" charset="0"/>
              </a:rPr>
              <a:t>utasítások)</a:t>
            </a:r>
            <a:r>
              <a:rPr lang="en-US" sz="2400" dirty="0" smtClean="0">
                <a:latin typeface="Arial" charset="0"/>
              </a:rPr>
              <a:t>, </a:t>
            </a:r>
            <a:r>
              <a:rPr lang="hu-HU" sz="2400" dirty="0" smtClean="0">
                <a:latin typeface="Arial" charset="0"/>
              </a:rPr>
              <a:t>a fejlesztési folyamatokba való bevonás </a:t>
            </a:r>
            <a:r>
              <a:rPr lang="en-US" sz="2400" dirty="0" smtClean="0">
                <a:latin typeface="Arial" charset="0"/>
              </a:rPr>
              <a:t>(</a:t>
            </a:r>
            <a:r>
              <a:rPr lang="hu-HU" sz="2400" dirty="0" smtClean="0">
                <a:latin typeface="Arial" charset="0"/>
              </a:rPr>
              <a:t>javaslattételi rendszer</a:t>
            </a:r>
            <a:r>
              <a:rPr lang="en-US" sz="2400" dirty="0" smtClean="0">
                <a:latin typeface="Arial" charset="0"/>
              </a:rPr>
              <a:t>)</a:t>
            </a:r>
          </a:p>
          <a:p>
            <a:pPr marL="457200" lvl="1" indent="-457200">
              <a:buFontTx/>
              <a:buAutoNum type="arabicPeriod" startAt="7"/>
            </a:pPr>
            <a:endParaRPr lang="en-US" sz="1000" dirty="0" smtClean="0">
              <a:latin typeface="Arial" charset="0"/>
            </a:endParaRPr>
          </a:p>
          <a:p>
            <a:pPr marL="457200" lvl="1" indent="-457200">
              <a:buFontTx/>
              <a:buAutoNum type="arabicPeriod" startAt="7"/>
            </a:pPr>
            <a:r>
              <a:rPr lang="hu-HU" sz="2400" dirty="0" smtClean="0">
                <a:latin typeface="Arial" charset="0"/>
              </a:rPr>
              <a:t>Az energetikai folyamatok rendszeres felülvizsgálata, a célok teljesülésének rögzítése</a:t>
            </a:r>
            <a:endParaRPr lang="en-US" sz="2400" dirty="0" smtClean="0">
              <a:latin typeface="Arial" charset="0"/>
            </a:endParaRPr>
          </a:p>
          <a:p>
            <a:pPr marL="457200" lvl="1" indent="-457200">
              <a:buFontTx/>
              <a:buAutoNum type="arabicPeriod" startAt="7"/>
            </a:pPr>
            <a:endParaRPr lang="en-US" sz="1000" dirty="0" smtClean="0">
              <a:latin typeface="Arial" charset="0"/>
            </a:endParaRPr>
          </a:p>
          <a:p>
            <a:pPr marL="457200" lvl="1" indent="-457200">
              <a:buFontTx/>
              <a:buAutoNum type="arabicPeriod" startAt="7"/>
            </a:pPr>
            <a:r>
              <a:rPr lang="hu-HU" sz="2400" dirty="0" smtClean="0">
                <a:latin typeface="Arial" charset="0"/>
              </a:rPr>
              <a:t>Az eltérések korrigálása, a célok és az energetikai folyamatok frissítése és továbbfejlesztése</a:t>
            </a:r>
            <a:endParaRPr lang="en-US" sz="2400" dirty="0">
              <a:latin typeface="Arial" charset="0"/>
            </a:endParaRPr>
          </a:p>
        </p:txBody>
      </p:sp>
    </p:spTree>
    <p:extLst>
      <p:ext uri="{BB962C8B-B14F-4D97-AF65-F5344CB8AC3E}">
        <p14:creationId xmlns:p14="http://schemas.microsoft.com/office/powerpoint/2010/main" val="4283995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8229600" cy="1143000"/>
          </a:xfrm>
        </p:spPr>
        <p:txBody>
          <a:bodyPr>
            <a:normAutofit fontScale="90000"/>
          </a:bodyPr>
          <a:lstStyle/>
          <a:p>
            <a:r>
              <a:rPr lang="hu-HU" sz="3200" dirty="0" smtClean="0">
                <a:latin typeface="Arial" charset="0"/>
              </a:rPr>
              <a:t>Példa</a:t>
            </a:r>
            <a:r>
              <a:rPr lang="de-AT" sz="3200" dirty="0" smtClean="0">
                <a:latin typeface="Arial" charset="0"/>
              </a:rPr>
              <a:t>: </a:t>
            </a:r>
            <a:br>
              <a:rPr lang="de-AT" sz="3200" dirty="0" smtClean="0">
                <a:latin typeface="Arial" charset="0"/>
              </a:rPr>
            </a:br>
            <a:r>
              <a:rPr lang="hu-HU" sz="3200" dirty="0" smtClean="0">
                <a:latin typeface="Arial" charset="0"/>
              </a:rPr>
              <a:t>Energetikai célok, célkitűzések és programok</a:t>
            </a:r>
            <a:endParaRPr lang="en-GB" sz="3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6421176"/>
            <a:ext cx="81756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rtalom helye 6"/>
          <p:cNvGraphicFramePr>
            <a:graphicFrameLocks noGrp="1"/>
          </p:cNvGraphicFramePr>
          <p:nvPr>
            <p:ph idx="1"/>
          </p:nvPr>
        </p:nvGraphicFramePr>
        <p:xfrm>
          <a:off x="457200" y="1600200"/>
          <a:ext cx="8229600" cy="1381760"/>
        </p:xfrm>
        <a:graphic>
          <a:graphicData uri="http://schemas.openxmlformats.org/drawingml/2006/table">
            <a:tbl>
              <a:tblPr firstRow="1" bandRow="1">
                <a:tableStyleId>{5940675A-B579-460E-94D1-54222C63F5DA}</a:tableStyleId>
              </a:tblPr>
              <a:tblGrid>
                <a:gridCol w="1645920"/>
                <a:gridCol w="1645920"/>
                <a:gridCol w="1645920"/>
                <a:gridCol w="1645920"/>
                <a:gridCol w="1645920"/>
              </a:tblGrid>
              <a:tr h="370840">
                <a:tc>
                  <a:txBody>
                    <a:bodyPr/>
                    <a:lstStyle/>
                    <a:p>
                      <a:r>
                        <a:rPr lang="hu-HU" dirty="0" smtClean="0"/>
                        <a:t>Energetikai szempont</a:t>
                      </a:r>
                      <a:endParaRPr lang="hu-HU" dirty="0"/>
                    </a:p>
                  </a:txBody>
                  <a:tcPr/>
                </a:tc>
                <a:tc>
                  <a:txBody>
                    <a:bodyPr/>
                    <a:lstStyle/>
                    <a:p>
                      <a:r>
                        <a:rPr lang="hu-HU" dirty="0" smtClean="0"/>
                        <a:t>Cél</a:t>
                      </a:r>
                      <a:endParaRPr lang="hu-HU" dirty="0"/>
                    </a:p>
                  </a:txBody>
                  <a:tcPr/>
                </a:tc>
                <a:tc>
                  <a:txBody>
                    <a:bodyPr/>
                    <a:lstStyle/>
                    <a:p>
                      <a:r>
                        <a:rPr lang="hu-HU" dirty="0" smtClean="0"/>
                        <a:t>Célkitűzés</a:t>
                      </a:r>
                      <a:endParaRPr lang="hu-HU" dirty="0"/>
                    </a:p>
                  </a:txBody>
                  <a:tcPr/>
                </a:tc>
                <a:tc>
                  <a:txBody>
                    <a:bodyPr/>
                    <a:lstStyle/>
                    <a:p>
                      <a:r>
                        <a:rPr lang="hu-HU" dirty="0" smtClean="0"/>
                        <a:t>Program</a:t>
                      </a:r>
                      <a:endParaRPr lang="hu-HU" dirty="0"/>
                    </a:p>
                  </a:txBody>
                  <a:tcPr/>
                </a:tc>
                <a:tc>
                  <a:txBody>
                    <a:bodyPr/>
                    <a:lstStyle/>
                    <a:p>
                      <a:r>
                        <a:rPr lang="hu-HU" dirty="0" smtClean="0"/>
                        <a:t>Indikátor</a:t>
                      </a:r>
                      <a:endParaRPr lang="hu-HU" dirty="0"/>
                    </a:p>
                  </a:txBody>
                  <a:tcPr/>
                </a:tc>
              </a:tr>
              <a:tr h="370840">
                <a:tc>
                  <a:txBody>
                    <a:bodyPr/>
                    <a:lstStyle/>
                    <a:p>
                      <a:endParaRPr lang="hu-HU"/>
                    </a:p>
                  </a:txBody>
                  <a:tcPr/>
                </a:tc>
                <a:tc>
                  <a:txBody>
                    <a:bodyPr/>
                    <a:lstStyle/>
                    <a:p>
                      <a:endParaRPr lang="hu-HU"/>
                    </a:p>
                  </a:txBody>
                  <a:tcPr/>
                </a:tc>
                <a:tc>
                  <a:txBody>
                    <a:bodyPr/>
                    <a:lstStyle/>
                    <a:p>
                      <a:endParaRPr lang="hu-HU"/>
                    </a:p>
                  </a:txBody>
                  <a:tcPr/>
                </a:tc>
                <a:tc>
                  <a:txBody>
                    <a:bodyPr/>
                    <a:lstStyle/>
                    <a:p>
                      <a:endParaRPr lang="hu-HU"/>
                    </a:p>
                  </a:txBody>
                  <a:tcPr/>
                </a:tc>
                <a:tc>
                  <a:txBody>
                    <a:bodyPr/>
                    <a:lstStyle/>
                    <a:p>
                      <a:endParaRPr lang="hu-HU"/>
                    </a:p>
                  </a:txBody>
                  <a:tcPr/>
                </a:tc>
              </a:tr>
              <a:tr h="370840">
                <a:tc>
                  <a:txBody>
                    <a:bodyPr/>
                    <a:lstStyle/>
                    <a:p>
                      <a:endParaRPr lang="hu-HU"/>
                    </a:p>
                  </a:txBody>
                  <a:tcPr/>
                </a:tc>
                <a:tc>
                  <a:txBody>
                    <a:bodyPr/>
                    <a:lstStyle/>
                    <a:p>
                      <a:endParaRPr lang="hu-HU"/>
                    </a:p>
                  </a:txBody>
                  <a:tcPr/>
                </a:tc>
                <a:tc>
                  <a:txBody>
                    <a:bodyPr/>
                    <a:lstStyle/>
                    <a:p>
                      <a:endParaRPr lang="hu-HU"/>
                    </a:p>
                  </a:txBody>
                  <a:tcPr/>
                </a:tc>
                <a:tc>
                  <a:txBody>
                    <a:bodyPr/>
                    <a:lstStyle/>
                    <a:p>
                      <a:endParaRPr lang="hu-HU" dirty="0"/>
                    </a:p>
                  </a:txBody>
                  <a:tcPr/>
                </a:tc>
                <a:tc>
                  <a:txBody>
                    <a:bodyPr/>
                    <a:lstStyle/>
                    <a:p>
                      <a:endParaRPr lang="hu-HU"/>
                    </a:p>
                  </a:txBody>
                  <a:tcPr/>
                </a:tc>
              </a:tr>
            </a:tbl>
          </a:graphicData>
        </a:graphic>
      </p:graphicFrame>
    </p:spTree>
    <p:extLst>
      <p:ext uri="{BB962C8B-B14F-4D97-AF65-F5344CB8AC3E}">
        <p14:creationId xmlns:p14="http://schemas.microsoft.com/office/powerpoint/2010/main" val="4093660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229600" cy="1066800"/>
          </a:xfrm>
        </p:spPr>
        <p:txBody>
          <a:bodyPr>
            <a:normAutofit/>
          </a:bodyPr>
          <a:lstStyle/>
          <a:p>
            <a:r>
              <a:rPr lang="hu-HU" sz="3200" dirty="0" smtClean="0">
                <a:latin typeface="Arial" charset="0"/>
              </a:rPr>
              <a:t>Példa</a:t>
            </a:r>
            <a:r>
              <a:rPr lang="de-AT" sz="3200" dirty="0" smtClean="0">
                <a:latin typeface="Arial" charset="0"/>
              </a:rPr>
              <a:t>:</a:t>
            </a:r>
            <a:br>
              <a:rPr lang="de-AT" sz="3200" dirty="0" smtClean="0">
                <a:latin typeface="Arial" charset="0"/>
              </a:rPr>
            </a:br>
            <a:r>
              <a:rPr lang="de-AT" sz="3200" dirty="0" smtClean="0">
                <a:latin typeface="Arial" charset="0"/>
              </a:rPr>
              <a:t> </a:t>
            </a:r>
            <a:r>
              <a:rPr lang="hu-HU" sz="3200" dirty="0" smtClean="0">
                <a:latin typeface="Arial" charset="0"/>
              </a:rPr>
              <a:t>A működés ellenőrzése és felügyelete</a:t>
            </a:r>
            <a:endParaRPr lang="en-GB" sz="3200" dirty="0"/>
          </a:p>
        </p:txBody>
      </p:sp>
      <p:sp>
        <p:nvSpPr>
          <p:cNvPr id="3" name="Content Placeholder 2"/>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6421176"/>
            <a:ext cx="8175625"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Grafik 5"/>
          <p:cNvPicPr>
            <a:picLocks noChangeAspect="1"/>
          </p:cNvPicPr>
          <p:nvPr/>
        </p:nvPicPr>
        <p:blipFill rotWithShape="1">
          <a:blip r:embed="rId3" cstate="print"/>
          <a:srcRect r="86332"/>
          <a:stretch/>
        </p:blipFill>
        <p:spPr>
          <a:xfrm>
            <a:off x="1835696" y="1628800"/>
            <a:ext cx="1067138" cy="4395420"/>
          </a:xfrm>
          <a:prstGeom prst="rect">
            <a:avLst/>
          </a:prstGeom>
        </p:spPr>
      </p:pic>
      <p:pic>
        <p:nvPicPr>
          <p:cNvPr id="7" name="Grafik 1"/>
          <p:cNvPicPr>
            <a:picLocks noChangeAspect="1"/>
          </p:cNvPicPr>
          <p:nvPr/>
        </p:nvPicPr>
        <p:blipFill rotWithShape="1">
          <a:blip r:embed="rId3" cstate="print"/>
          <a:srcRect l="39993"/>
          <a:stretch/>
        </p:blipFill>
        <p:spPr>
          <a:xfrm>
            <a:off x="2902833" y="1628800"/>
            <a:ext cx="4909525" cy="4395420"/>
          </a:xfrm>
          <a:prstGeom prst="rect">
            <a:avLst/>
          </a:prstGeom>
        </p:spPr>
      </p:pic>
    </p:spTree>
    <p:extLst>
      <p:ext uri="{BB962C8B-B14F-4D97-AF65-F5344CB8AC3E}">
        <p14:creationId xmlns:p14="http://schemas.microsoft.com/office/powerpoint/2010/main" val="3941186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3600" dirty="0" smtClean="0"/>
              <a:t>Energiahatékonyság a gyakorlatban</a:t>
            </a:r>
            <a:endParaRPr lang="en-GB" sz="3600" dirty="0"/>
          </a:p>
        </p:txBody>
      </p:sp>
      <p:sp>
        <p:nvSpPr>
          <p:cNvPr id="3" name="Content Placeholder 2"/>
          <p:cNvSpPr>
            <a:spLocks noGrp="1"/>
          </p:cNvSpPr>
          <p:nvPr>
            <p:ph idx="1"/>
          </p:nvPr>
        </p:nvSpPr>
        <p:spPr>
          <a:xfrm>
            <a:off x="467544" y="1772816"/>
            <a:ext cx="8229600" cy="4613144"/>
          </a:xfrm>
        </p:spPr>
        <p:txBody>
          <a:bodyPr>
            <a:normAutofit lnSpcReduction="10000"/>
          </a:bodyPr>
          <a:lstStyle/>
          <a:p>
            <a:r>
              <a:rPr lang="hu-HU" sz="2600" dirty="0" smtClean="0"/>
              <a:t>Az energiafogyasztás és az energia költségek kapcsolódnak technikai és emberi tényezőkhöz</a:t>
            </a:r>
            <a:endParaRPr lang="en-US" sz="2600" dirty="0" smtClean="0"/>
          </a:p>
          <a:p>
            <a:endParaRPr lang="en-US" sz="1500" dirty="0" smtClean="0"/>
          </a:p>
          <a:p>
            <a:r>
              <a:rPr lang="hu-HU" sz="2600" dirty="0" smtClean="0"/>
              <a:t>Amikor az energiafelhasználást elemezzük, meg kell vizsgálni a következőket</a:t>
            </a:r>
            <a:r>
              <a:rPr lang="en-US" sz="2600" dirty="0" smtClean="0"/>
              <a:t>: </a:t>
            </a:r>
          </a:p>
          <a:p>
            <a:pPr lvl="1"/>
            <a:r>
              <a:rPr lang="hu-HU" sz="2400" dirty="0" smtClean="0"/>
              <a:t>Világítási rendszer</a:t>
            </a:r>
            <a:endParaRPr lang="en-US" sz="2400" dirty="0"/>
          </a:p>
          <a:p>
            <a:pPr lvl="1"/>
            <a:r>
              <a:rPr lang="hu-HU" sz="2400" dirty="0" smtClean="0"/>
              <a:t>Fűtés</a:t>
            </a:r>
            <a:endParaRPr lang="en-US" sz="2400" dirty="0"/>
          </a:p>
          <a:p>
            <a:pPr lvl="1"/>
            <a:r>
              <a:rPr lang="hu-HU" sz="2400" dirty="0" smtClean="0"/>
              <a:t>Hűtés</a:t>
            </a:r>
            <a:endParaRPr lang="en-US" sz="2400" dirty="0"/>
          </a:p>
          <a:p>
            <a:pPr lvl="1"/>
            <a:r>
              <a:rPr lang="hu-HU" sz="2400" dirty="0" smtClean="0"/>
              <a:t>Az épület állapota</a:t>
            </a:r>
            <a:endParaRPr lang="en-US" sz="2400" dirty="0"/>
          </a:p>
          <a:p>
            <a:pPr lvl="1"/>
            <a:r>
              <a:rPr lang="hu-HU" sz="2400" dirty="0" smtClean="0"/>
              <a:t>Sűrített levegős rendszerek</a:t>
            </a:r>
            <a:endParaRPr lang="en-US" sz="2400" dirty="0"/>
          </a:p>
          <a:p>
            <a:pPr lvl="1"/>
            <a:r>
              <a:rPr lang="hu-HU" sz="2400" dirty="0" smtClean="0"/>
              <a:t>Irodai felszerelések</a:t>
            </a:r>
            <a:endParaRPr lang="en-US" sz="2400" dirty="0"/>
          </a:p>
        </p:txBody>
      </p:sp>
    </p:spTree>
    <p:extLst>
      <p:ext uri="{BB962C8B-B14F-4D97-AF65-F5344CB8AC3E}">
        <p14:creationId xmlns:p14="http://schemas.microsoft.com/office/powerpoint/2010/main" val="579611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Energiahatékonyság</a:t>
            </a:r>
            <a:endParaRPr lang="en-GB" dirty="0"/>
          </a:p>
        </p:txBody>
      </p:sp>
      <p:sp>
        <p:nvSpPr>
          <p:cNvPr id="3" name="Content Placeholder 2"/>
          <p:cNvSpPr>
            <a:spLocks noGrp="1"/>
          </p:cNvSpPr>
          <p:nvPr>
            <p:ph idx="1"/>
          </p:nvPr>
        </p:nvSpPr>
        <p:spPr/>
        <p:txBody>
          <a:bodyPr>
            <a:normAutofit/>
          </a:bodyPr>
          <a:lstStyle/>
          <a:p>
            <a:endParaRPr lang="en-US" sz="2600" dirty="0" smtClean="0"/>
          </a:p>
          <a:p>
            <a:r>
              <a:rPr lang="hu-HU" sz="2600" dirty="0" smtClean="0"/>
              <a:t>Kevesebb energiafelhasználással elért ugyanolyan mértékű teljesítmény, vagy hasonló funkció</a:t>
            </a:r>
            <a:r>
              <a:rPr lang="en-US" sz="2600" dirty="0" smtClean="0"/>
              <a:t>.</a:t>
            </a:r>
          </a:p>
          <a:p>
            <a:endParaRPr lang="en-US" sz="1000" dirty="0" smtClean="0"/>
          </a:p>
          <a:p>
            <a:r>
              <a:rPr lang="hu-HU" sz="2600" dirty="0" smtClean="0"/>
              <a:t>Az energiahatékonyság az épületekben használt technológiákra, felszerelésekre, gépészeti megoldásokra fókuszál.</a:t>
            </a:r>
            <a:endParaRPr lang="en-US" sz="1000" dirty="0"/>
          </a:p>
          <a:p>
            <a:r>
              <a:rPr lang="hu-HU" sz="2600" dirty="0" smtClean="0"/>
              <a:t>Az energiatakarékosság az emberek energiafelhasználásával kapcsolatos viselkedésére összpontosít (pl.: természetes fény használata mesterséges fényforrások helyett)</a:t>
            </a:r>
            <a:endParaRPr lang="en-US" sz="2600" dirty="0"/>
          </a:p>
          <a:p>
            <a:pPr marL="0" indent="0">
              <a:buNone/>
            </a:pPr>
            <a:endParaRPr lang="en-GB" dirty="0"/>
          </a:p>
        </p:txBody>
      </p:sp>
    </p:spTree>
    <p:extLst>
      <p:ext uri="{BB962C8B-B14F-4D97-AF65-F5344CB8AC3E}">
        <p14:creationId xmlns:p14="http://schemas.microsoft.com/office/powerpoint/2010/main" val="2311545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Világítás</a:t>
            </a:r>
            <a:endParaRPr lang="en-GB" dirty="0"/>
          </a:p>
        </p:txBody>
      </p:sp>
      <p:sp>
        <p:nvSpPr>
          <p:cNvPr id="3" name="Content Placeholder 2"/>
          <p:cNvSpPr>
            <a:spLocks noGrp="1"/>
          </p:cNvSpPr>
          <p:nvPr>
            <p:ph idx="1"/>
          </p:nvPr>
        </p:nvSpPr>
        <p:spPr/>
        <p:txBody>
          <a:bodyPr>
            <a:normAutofit fontScale="92500" lnSpcReduction="10000"/>
          </a:bodyPr>
          <a:lstStyle/>
          <a:p>
            <a:pPr marL="109728" indent="0">
              <a:buNone/>
            </a:pPr>
            <a:endParaRPr lang="en-US" sz="1400" dirty="0" smtClean="0"/>
          </a:p>
          <a:p>
            <a:r>
              <a:rPr lang="hu-HU" sz="2800" dirty="0" smtClean="0"/>
              <a:t>A </a:t>
            </a:r>
            <a:r>
              <a:rPr lang="hu-HU" sz="2800" dirty="0" smtClean="0">
                <a:solidFill>
                  <a:srgbClr val="F6891F"/>
                </a:solidFill>
              </a:rPr>
              <a:t>természetes fény</a:t>
            </a:r>
            <a:r>
              <a:rPr lang="hu-HU" sz="2800" dirty="0" smtClean="0"/>
              <a:t> használatának maximalizálása</a:t>
            </a:r>
            <a:endParaRPr lang="en-US" sz="2800" dirty="0" smtClean="0">
              <a:solidFill>
                <a:srgbClr val="F6891F"/>
              </a:solidFill>
            </a:endParaRPr>
          </a:p>
          <a:p>
            <a:pPr lvl="1"/>
            <a:r>
              <a:rPr lang="hu-HU" sz="2400" dirty="0" smtClean="0">
                <a:solidFill>
                  <a:schemeClr val="tx1"/>
                </a:solidFill>
              </a:rPr>
              <a:t>Csökkentse a fényerőt a még megfelelő legkisebb szintre</a:t>
            </a:r>
            <a:endParaRPr lang="en-GB" sz="2400" dirty="0" smtClean="0">
              <a:solidFill>
                <a:schemeClr val="tx1"/>
              </a:solidFill>
            </a:endParaRPr>
          </a:p>
          <a:p>
            <a:r>
              <a:rPr lang="hu-HU" sz="2800" dirty="0" smtClean="0"/>
              <a:t>A belső falfelületeket lehetőleg </a:t>
            </a:r>
            <a:r>
              <a:rPr lang="hu-HU" sz="2800" dirty="0" smtClean="0">
                <a:solidFill>
                  <a:srgbClr val="F6891F"/>
                </a:solidFill>
              </a:rPr>
              <a:t>színezze világos </a:t>
            </a:r>
            <a:r>
              <a:rPr lang="hu-HU" sz="2800" dirty="0" smtClean="0"/>
              <a:t>árnyalatúra.</a:t>
            </a:r>
            <a:r>
              <a:rPr lang="en-US" sz="2800" dirty="0" smtClean="0"/>
              <a:t> </a:t>
            </a:r>
          </a:p>
          <a:p>
            <a:pPr lvl="1"/>
            <a:r>
              <a:rPr lang="hu-HU" sz="2400" dirty="0" smtClean="0">
                <a:solidFill>
                  <a:schemeClr val="tx1"/>
                </a:solidFill>
              </a:rPr>
              <a:t>Minél sötétebbek az árnyalatok, annál több mesterséges fényre van szükség</a:t>
            </a:r>
            <a:endParaRPr lang="en-US" sz="2400" dirty="0">
              <a:solidFill>
                <a:schemeClr val="tx1"/>
              </a:solidFill>
            </a:endParaRPr>
          </a:p>
          <a:p>
            <a:r>
              <a:rPr lang="hu-HU" sz="2800" dirty="0" smtClean="0">
                <a:solidFill>
                  <a:srgbClr val="F6891F"/>
                </a:solidFill>
              </a:rPr>
              <a:t>Szelektív kapcsolás</a:t>
            </a:r>
            <a:r>
              <a:rPr lang="en-US" sz="2800" dirty="0" smtClean="0"/>
              <a:t>: </a:t>
            </a:r>
            <a:r>
              <a:rPr lang="hu-HU" sz="2800" dirty="0" smtClean="0"/>
              <a:t>csak feltétlenül szükséges esetekben kapcsoljon világítást</a:t>
            </a:r>
            <a:r>
              <a:rPr lang="en-US" sz="2800" dirty="0" smtClean="0"/>
              <a:t> </a:t>
            </a:r>
            <a:endParaRPr lang="en-US" sz="2800" dirty="0"/>
          </a:p>
          <a:p>
            <a:pPr lvl="1"/>
            <a:r>
              <a:rPr lang="hu-HU" sz="2400" dirty="0" smtClean="0">
                <a:solidFill>
                  <a:schemeClr val="tx1"/>
                </a:solidFill>
              </a:rPr>
              <a:t>Kapcsolja le a lámpákat, amikor nem szükséges világítani/ a használaton kívüli helyiségekben</a:t>
            </a:r>
            <a:endParaRPr lang="en-US" sz="2400" dirty="0">
              <a:solidFill>
                <a:schemeClr val="tx1"/>
              </a:solidFill>
            </a:endParaRPr>
          </a:p>
          <a:p>
            <a:pPr lvl="1"/>
            <a:r>
              <a:rPr lang="hu-HU" sz="2400" dirty="0" smtClean="0">
                <a:solidFill>
                  <a:schemeClr val="tx1"/>
                </a:solidFill>
              </a:rPr>
              <a:t>Ossza több csoportba a világítást</a:t>
            </a:r>
            <a:endParaRPr lang="en-GB" sz="2400" dirty="0">
              <a:solidFill>
                <a:schemeClr val="tx1"/>
              </a:solidFill>
            </a:endParaRPr>
          </a:p>
          <a:p>
            <a:pPr marL="411480" lvl="1" indent="0">
              <a:buNone/>
            </a:pPr>
            <a:endParaRPr lang="en-US" dirty="0" smtClean="0">
              <a:solidFill>
                <a:srgbClr val="717073"/>
              </a:solidFill>
            </a:endParaRPr>
          </a:p>
        </p:txBody>
      </p:sp>
    </p:spTree>
    <p:extLst>
      <p:ext uri="{BB962C8B-B14F-4D97-AF65-F5344CB8AC3E}">
        <p14:creationId xmlns:p14="http://schemas.microsoft.com/office/powerpoint/2010/main" val="35352512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hu-HU" dirty="0" smtClean="0"/>
              <a:t>Világítás</a:t>
            </a:r>
            <a:endParaRPr lang="en-GB" dirty="0"/>
          </a:p>
        </p:txBody>
      </p:sp>
      <p:sp>
        <p:nvSpPr>
          <p:cNvPr id="3" name="Content Placeholder 2"/>
          <p:cNvSpPr>
            <a:spLocks noGrp="1"/>
          </p:cNvSpPr>
          <p:nvPr>
            <p:ph idx="1"/>
          </p:nvPr>
        </p:nvSpPr>
        <p:spPr>
          <a:ln>
            <a:solidFill>
              <a:schemeClr val="accent1"/>
            </a:solidFill>
          </a:ln>
        </p:spPr>
        <p:txBody>
          <a:bodyPr>
            <a:normAutofit fontScale="70000" lnSpcReduction="20000"/>
          </a:bodyPr>
          <a:lstStyle/>
          <a:p>
            <a:pPr marL="109728" indent="0">
              <a:buNone/>
            </a:pPr>
            <a:r>
              <a:rPr lang="hu-HU" u="sng" dirty="0" smtClean="0"/>
              <a:t>Befektetések</a:t>
            </a:r>
            <a:r>
              <a:rPr lang="en-US" dirty="0" smtClean="0"/>
              <a:t>: </a:t>
            </a:r>
          </a:p>
          <a:p>
            <a:r>
              <a:rPr lang="hu-HU" dirty="0" smtClean="0"/>
              <a:t>Szereljen fel programozható időzítős és/vagy </a:t>
            </a:r>
            <a:r>
              <a:rPr lang="hu-HU" dirty="0" smtClean="0">
                <a:solidFill>
                  <a:srgbClr val="F6891F"/>
                </a:solidFill>
              </a:rPr>
              <a:t>mozgásérzékelő kapcsolókat </a:t>
            </a:r>
            <a:r>
              <a:rPr lang="en-US" dirty="0" smtClean="0"/>
              <a:t>(10</a:t>
            </a:r>
            <a:r>
              <a:rPr lang="hu-HU" dirty="0" smtClean="0"/>
              <a:t>%</a:t>
            </a:r>
            <a:r>
              <a:rPr lang="en-US" dirty="0" smtClean="0"/>
              <a:t> </a:t>
            </a:r>
            <a:r>
              <a:rPr lang="hu-HU" dirty="0" smtClean="0"/>
              <a:t>- </a:t>
            </a:r>
            <a:r>
              <a:rPr lang="en-US" dirty="0" smtClean="0"/>
              <a:t>20</a:t>
            </a:r>
            <a:r>
              <a:rPr lang="en-US" dirty="0"/>
              <a:t>% </a:t>
            </a:r>
            <a:r>
              <a:rPr lang="hu-HU" dirty="0" smtClean="0"/>
              <a:t>megtakarítás</a:t>
            </a:r>
            <a:r>
              <a:rPr lang="en-US" dirty="0" smtClean="0"/>
              <a:t>) </a:t>
            </a:r>
            <a:r>
              <a:rPr lang="hu-HU" dirty="0" smtClean="0"/>
              <a:t>a mellékhelyiségekben, folyosókon, pincékben, garázsokban.</a:t>
            </a:r>
            <a:endParaRPr lang="en-US" dirty="0"/>
          </a:p>
          <a:p>
            <a:r>
              <a:rPr lang="hu-HU" dirty="0" smtClean="0"/>
              <a:t>Szereljen fel </a:t>
            </a:r>
            <a:r>
              <a:rPr lang="hu-HU" dirty="0" smtClean="0">
                <a:solidFill>
                  <a:srgbClr val="F6891F"/>
                </a:solidFill>
              </a:rPr>
              <a:t>napfény gyűjtő rendszert </a:t>
            </a:r>
            <a:r>
              <a:rPr lang="hu-HU" dirty="0" smtClean="0"/>
              <a:t>minden, természetes megvilágítást kapó területen.</a:t>
            </a:r>
            <a:r>
              <a:rPr lang="en-US" dirty="0" smtClean="0"/>
              <a:t> </a:t>
            </a:r>
          </a:p>
          <a:p>
            <a:pPr marL="109728" indent="0">
              <a:buNone/>
            </a:pPr>
            <a:endParaRPr lang="en-US" sz="900" dirty="0" smtClean="0">
              <a:solidFill>
                <a:srgbClr val="717073"/>
              </a:solidFill>
            </a:endParaRPr>
          </a:p>
          <a:p>
            <a:pPr marL="452628">
              <a:buFont typeface="Wingdings"/>
              <a:buChar char="à"/>
            </a:pPr>
            <a:r>
              <a:rPr lang="hu-HU" sz="2300" dirty="0" smtClean="0">
                <a:solidFill>
                  <a:schemeClr val="tx1"/>
                </a:solidFill>
              </a:rPr>
              <a:t>Együttesen </a:t>
            </a:r>
            <a:r>
              <a:rPr lang="hu-HU" sz="2300" dirty="0" smtClean="0">
                <a:solidFill>
                  <a:srgbClr val="F6891F"/>
                </a:solidFill>
              </a:rPr>
              <a:t>akár </a:t>
            </a:r>
            <a:r>
              <a:rPr lang="en-US" sz="2300" dirty="0" smtClean="0">
                <a:solidFill>
                  <a:srgbClr val="F6891F"/>
                </a:solidFill>
              </a:rPr>
              <a:t>45%</a:t>
            </a:r>
            <a:r>
              <a:rPr lang="hu-HU" sz="2300" dirty="0" err="1" smtClean="0">
                <a:solidFill>
                  <a:srgbClr val="F6891F"/>
                </a:solidFill>
              </a:rPr>
              <a:t>-os</a:t>
            </a:r>
            <a:r>
              <a:rPr lang="en-US" sz="2300" dirty="0" smtClean="0">
                <a:solidFill>
                  <a:srgbClr val="F6891F"/>
                </a:solidFill>
              </a:rPr>
              <a:t> </a:t>
            </a:r>
            <a:r>
              <a:rPr lang="hu-HU" sz="2300" dirty="0" smtClean="0">
                <a:solidFill>
                  <a:schemeClr val="tx1"/>
                </a:solidFill>
              </a:rPr>
              <a:t>megtakarítást lehet elérni</a:t>
            </a:r>
            <a:endParaRPr lang="en-US" sz="2300" dirty="0" smtClean="0">
              <a:solidFill>
                <a:srgbClr val="F6891F"/>
              </a:solidFill>
            </a:endParaRPr>
          </a:p>
          <a:p>
            <a:pPr marL="452628">
              <a:buFont typeface="Wingdings"/>
              <a:buChar char="à"/>
            </a:pPr>
            <a:endParaRPr lang="en-US" sz="2100" dirty="0" smtClean="0">
              <a:solidFill>
                <a:srgbClr val="F6891F"/>
              </a:solidFill>
            </a:endParaRPr>
          </a:p>
          <a:p>
            <a:pPr marL="109728" indent="0">
              <a:buNone/>
            </a:pPr>
            <a:endParaRPr lang="en-US" sz="1100" dirty="0">
              <a:solidFill>
                <a:srgbClr val="F6891F"/>
              </a:solidFill>
            </a:endParaRPr>
          </a:p>
          <a:p>
            <a:r>
              <a:rPr lang="hu-HU" dirty="0" smtClean="0">
                <a:solidFill>
                  <a:srgbClr val="F6891F"/>
                </a:solidFill>
              </a:rPr>
              <a:t>Cserélje ki a </a:t>
            </a:r>
            <a:r>
              <a:rPr lang="en-US" dirty="0" smtClean="0"/>
              <a:t>f</a:t>
            </a:r>
            <a:r>
              <a:rPr lang="hu-HU" dirty="0" err="1" smtClean="0"/>
              <a:t>énycsövek</a:t>
            </a:r>
            <a:r>
              <a:rPr lang="hu-HU" dirty="0" smtClean="0"/>
              <a:t> </a:t>
            </a:r>
            <a:r>
              <a:rPr lang="hu-HU" dirty="0" smtClean="0">
                <a:solidFill>
                  <a:srgbClr val="F6891F"/>
                </a:solidFill>
              </a:rPr>
              <a:t>elektromágneses fojtótekercsét </a:t>
            </a:r>
            <a:r>
              <a:rPr lang="hu-HU" dirty="0" smtClean="0"/>
              <a:t>energia hatékony</a:t>
            </a:r>
            <a:r>
              <a:rPr lang="en-US" dirty="0" smtClean="0"/>
              <a:t> </a:t>
            </a:r>
            <a:r>
              <a:rPr lang="hu-HU" dirty="0" smtClean="0">
                <a:solidFill>
                  <a:srgbClr val="F6891F"/>
                </a:solidFill>
              </a:rPr>
              <a:t>elektronikus fénycsőelőtétekre. </a:t>
            </a:r>
            <a:endParaRPr lang="en-US" dirty="0" smtClean="0">
              <a:solidFill>
                <a:srgbClr val="F6891F"/>
              </a:solidFill>
            </a:endParaRPr>
          </a:p>
          <a:p>
            <a:pPr lvl="1"/>
            <a:r>
              <a:rPr lang="hu-HU" sz="2600" dirty="0" smtClean="0">
                <a:solidFill>
                  <a:schemeClr val="tx1"/>
                </a:solidFill>
              </a:rPr>
              <a:t>Korlátozza az áram mennyiségét az áramkörben. Kétszer vagy háromszor kevesebbet fogyasztanak, mint a mágneses fojtótekercsek. </a:t>
            </a:r>
            <a:endParaRPr lang="en-US" sz="2600" dirty="0" smtClean="0">
              <a:solidFill>
                <a:schemeClr val="tx1"/>
              </a:solidFill>
            </a:endParaRPr>
          </a:p>
          <a:p>
            <a:pPr marL="342900" lvl="1" indent="-342900">
              <a:buClr>
                <a:srgbClr val="717073"/>
              </a:buClr>
              <a:buFont typeface="Arial" panose="020B0604020202020204" pitchFamily="34" charset="0"/>
              <a:buChar char="•"/>
            </a:pPr>
            <a:r>
              <a:rPr lang="hu-HU" sz="3200" dirty="0" smtClean="0"/>
              <a:t>„Újravilágítás”</a:t>
            </a:r>
            <a:r>
              <a:rPr lang="en-US" sz="3200" dirty="0" smtClean="0"/>
              <a:t>: </a:t>
            </a:r>
            <a:r>
              <a:rPr lang="hu-HU" sz="3200" dirty="0" smtClean="0"/>
              <a:t>kapcsoljon </a:t>
            </a:r>
            <a:r>
              <a:rPr lang="en-US" sz="3200" dirty="0" err="1" smtClean="0">
                <a:solidFill>
                  <a:srgbClr val="F6891F"/>
                </a:solidFill>
              </a:rPr>
              <a:t>energ</a:t>
            </a:r>
            <a:r>
              <a:rPr lang="hu-HU" sz="3200" dirty="0" err="1" smtClean="0">
                <a:solidFill>
                  <a:srgbClr val="F6891F"/>
                </a:solidFill>
              </a:rPr>
              <a:t>ia</a:t>
            </a:r>
            <a:r>
              <a:rPr lang="hu-HU" sz="3200" dirty="0" smtClean="0">
                <a:solidFill>
                  <a:srgbClr val="F6891F"/>
                </a:solidFill>
              </a:rPr>
              <a:t> hatékony világításra</a:t>
            </a:r>
            <a:endParaRPr lang="en-US" sz="3200" dirty="0">
              <a:solidFill>
                <a:srgbClr val="F6891F"/>
              </a:solidFill>
            </a:endParaRPr>
          </a:p>
          <a:p>
            <a:pPr lvl="1"/>
            <a:endParaRPr lang="en-US" sz="2600" dirty="0">
              <a:solidFill>
                <a:schemeClr val="tx1"/>
              </a:solidFill>
            </a:endParaRPr>
          </a:p>
        </p:txBody>
      </p:sp>
    </p:spTree>
    <p:extLst>
      <p:ext uri="{BB962C8B-B14F-4D97-AF65-F5344CB8AC3E}">
        <p14:creationId xmlns:p14="http://schemas.microsoft.com/office/powerpoint/2010/main" val="3635503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66800"/>
          </a:xfrm>
          <a:noFill/>
        </p:spPr>
        <p:txBody>
          <a:bodyPr>
            <a:normAutofit/>
          </a:bodyPr>
          <a:lstStyle/>
          <a:p>
            <a:r>
              <a:rPr lang="en-GB" dirty="0" err="1" smtClean="0"/>
              <a:t>Energ</a:t>
            </a:r>
            <a:r>
              <a:rPr lang="hu-HU" dirty="0" err="1" smtClean="0"/>
              <a:t>ia</a:t>
            </a:r>
            <a:r>
              <a:rPr lang="hu-HU" dirty="0" smtClean="0"/>
              <a:t> hatékony világítás </a:t>
            </a:r>
            <a:endParaRPr lang="en-GB" dirty="0"/>
          </a:p>
        </p:txBody>
      </p:sp>
      <p:sp>
        <p:nvSpPr>
          <p:cNvPr id="4" name="Down Arrow 3"/>
          <p:cNvSpPr/>
          <p:nvPr/>
        </p:nvSpPr>
        <p:spPr>
          <a:xfrm>
            <a:off x="323528" y="1916832"/>
            <a:ext cx="504056" cy="3528392"/>
          </a:xfrm>
          <a:prstGeom prst="downArrow">
            <a:avLst/>
          </a:prstGeom>
          <a:solidFill>
            <a:srgbClr val="F6891F"/>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67544" y="1484784"/>
            <a:ext cx="8229600" cy="4515984"/>
          </a:xfrm>
        </p:spPr>
        <p:txBody>
          <a:bodyPr>
            <a:normAutofit fontScale="55000" lnSpcReduction="20000"/>
          </a:bodyPr>
          <a:lstStyle/>
          <a:p>
            <a:pPr marL="0" indent="0">
              <a:buNone/>
            </a:pPr>
            <a:r>
              <a:rPr lang="hu-HU" dirty="0" smtClean="0"/>
              <a:t>Tudja, hogy a </a:t>
            </a:r>
            <a:r>
              <a:rPr lang="hu-HU" dirty="0" smtClean="0">
                <a:solidFill>
                  <a:srgbClr val="F6891F"/>
                </a:solidFill>
              </a:rPr>
              <a:t>nem hatékony égőket betiltották az EU-ban</a:t>
            </a:r>
            <a:r>
              <a:rPr lang="en-US" dirty="0" smtClean="0"/>
              <a:t>?</a:t>
            </a:r>
          </a:p>
          <a:p>
            <a:pPr marL="0" indent="0">
              <a:buNone/>
            </a:pPr>
            <a:endParaRPr lang="en-US" sz="1400" dirty="0"/>
          </a:p>
          <a:p>
            <a:r>
              <a:rPr lang="hu-HU" dirty="0" smtClean="0">
                <a:solidFill>
                  <a:schemeClr val="tx1"/>
                </a:solidFill>
              </a:rPr>
              <a:t>2010.09.01-től a 75 Wattosakat (750 lumen felettieket)</a:t>
            </a:r>
            <a:endParaRPr lang="en-US" dirty="0">
              <a:solidFill>
                <a:schemeClr val="tx1"/>
              </a:solidFill>
            </a:endParaRPr>
          </a:p>
          <a:p>
            <a:r>
              <a:rPr lang="hu-HU" dirty="0" smtClean="0">
                <a:solidFill>
                  <a:schemeClr val="tx1"/>
                </a:solidFill>
              </a:rPr>
              <a:t>2011.09.01-től a 60 Wattosakat (450 lumen felettieket)</a:t>
            </a:r>
            <a:endParaRPr lang="en-US" dirty="0">
              <a:solidFill>
                <a:schemeClr val="tx1"/>
              </a:solidFill>
            </a:endParaRPr>
          </a:p>
          <a:p>
            <a:r>
              <a:rPr lang="hu-HU" dirty="0" smtClean="0">
                <a:solidFill>
                  <a:schemeClr val="tx1"/>
                </a:solidFill>
              </a:rPr>
              <a:t>2012.09.01-től </a:t>
            </a:r>
            <a:r>
              <a:rPr lang="en-US" dirty="0" smtClean="0">
                <a:solidFill>
                  <a:schemeClr val="tx1"/>
                </a:solidFill>
              </a:rPr>
              <a:t>clear </a:t>
            </a:r>
            <a:r>
              <a:rPr lang="hu-HU" dirty="0" smtClean="0">
                <a:solidFill>
                  <a:schemeClr val="tx1"/>
                </a:solidFill>
              </a:rPr>
              <a:t>a 20 és 40 Watt közöttieket (a 60 lumen felettieket)</a:t>
            </a:r>
            <a:endParaRPr lang="en-US" dirty="0" smtClean="0">
              <a:solidFill>
                <a:schemeClr val="tx1"/>
              </a:solidFill>
            </a:endParaRPr>
          </a:p>
          <a:p>
            <a:pPr marL="109728" indent="0">
              <a:buNone/>
            </a:pPr>
            <a:r>
              <a:rPr lang="en-US" dirty="0" smtClean="0"/>
              <a:t> </a:t>
            </a:r>
            <a:endParaRPr lang="en-US" dirty="0"/>
          </a:p>
          <a:p>
            <a:r>
              <a:rPr lang="hu-HU" dirty="0" smtClean="0"/>
              <a:t>2013.09.01-től </a:t>
            </a:r>
            <a:r>
              <a:rPr lang="hu-HU" dirty="0" smtClean="0">
                <a:solidFill>
                  <a:srgbClr val="F6891F"/>
                </a:solidFill>
              </a:rPr>
              <a:t>szigorították a LED és CFL izzók normáit</a:t>
            </a:r>
            <a:endParaRPr lang="en-US" dirty="0">
              <a:solidFill>
                <a:srgbClr val="F6891F"/>
              </a:solidFill>
            </a:endParaRPr>
          </a:p>
          <a:p>
            <a:pPr lvl="1"/>
            <a:r>
              <a:rPr lang="hu-HU" dirty="0" smtClean="0">
                <a:solidFill>
                  <a:schemeClr val="tx1"/>
                </a:solidFill>
              </a:rPr>
              <a:t>Egyetlen lámpa típust sem vonnak ki a piacról</a:t>
            </a:r>
            <a:endParaRPr lang="en-US" dirty="0">
              <a:solidFill>
                <a:schemeClr val="tx1"/>
              </a:solidFill>
            </a:endParaRPr>
          </a:p>
          <a:p>
            <a:pPr lvl="1"/>
            <a:r>
              <a:rPr lang="hu-HU" dirty="0" smtClean="0">
                <a:solidFill>
                  <a:schemeClr val="tx1"/>
                </a:solidFill>
              </a:rPr>
              <a:t>Kizárólag a kis teljesítményű lámpákat tiltják be </a:t>
            </a:r>
            <a:r>
              <a:rPr lang="en-US" dirty="0" smtClean="0">
                <a:solidFill>
                  <a:schemeClr val="tx1"/>
                </a:solidFill>
              </a:rPr>
              <a:t>only</a:t>
            </a:r>
            <a:endParaRPr lang="en-US" dirty="0">
              <a:solidFill>
                <a:schemeClr val="tx1"/>
              </a:solidFill>
            </a:endParaRPr>
          </a:p>
          <a:p>
            <a:pPr marL="342900" lvl="1" indent="-342900">
              <a:buFont typeface="Arial" panose="020B0604020202020204" pitchFamily="34" charset="0"/>
              <a:buChar char="•"/>
            </a:pPr>
            <a:endParaRPr lang="en-US" sz="3200" dirty="0" smtClean="0"/>
          </a:p>
          <a:p>
            <a:pPr marL="342900" lvl="1" indent="-342900">
              <a:buFont typeface="Arial" panose="020B0604020202020204" pitchFamily="34" charset="0"/>
              <a:buChar char="•"/>
            </a:pPr>
            <a:r>
              <a:rPr lang="hu-HU" sz="2900" dirty="0" smtClean="0"/>
              <a:t>2014-ben az EU Bizottsága felülvizsgálta a szabályozásokat</a:t>
            </a:r>
            <a:endParaRPr lang="en-US" sz="2900" dirty="0"/>
          </a:p>
          <a:p>
            <a:pPr marL="342900" lvl="1" indent="-342900">
              <a:buFont typeface="Arial" panose="020B0604020202020204" pitchFamily="34" charset="0"/>
              <a:buChar char="•"/>
            </a:pPr>
            <a:r>
              <a:rPr lang="hu-HU" sz="2900" dirty="0" smtClean="0"/>
              <a:t>2016.09.01-től a </a:t>
            </a:r>
            <a:r>
              <a:rPr lang="en-US" sz="2900" dirty="0" smtClean="0">
                <a:solidFill>
                  <a:srgbClr val="F6891F"/>
                </a:solidFill>
              </a:rPr>
              <a:t>t</a:t>
            </a:r>
            <a:r>
              <a:rPr lang="hu-HU" sz="2900" dirty="0" smtClean="0">
                <a:solidFill>
                  <a:srgbClr val="F6891F"/>
                </a:solidFill>
              </a:rPr>
              <a:t> a világos halogén lámpák szigorúbb szabályozása lép hatályba</a:t>
            </a:r>
            <a:endParaRPr lang="en-US" sz="2900" dirty="0" smtClean="0">
              <a:solidFill>
                <a:srgbClr val="F6891F"/>
              </a:solidFill>
            </a:endParaRPr>
          </a:p>
          <a:p>
            <a:pPr lvl="1"/>
            <a:r>
              <a:rPr lang="hu-HU" dirty="0" smtClean="0">
                <a:solidFill>
                  <a:schemeClr val="tx1"/>
                </a:solidFill>
              </a:rPr>
              <a:t>Csak a B kategóriájú halogén lámpák</a:t>
            </a:r>
            <a:r>
              <a:rPr lang="en-US" dirty="0" smtClean="0">
                <a:solidFill>
                  <a:schemeClr val="tx1"/>
                </a:solidFill>
              </a:rPr>
              <a:t>(</a:t>
            </a:r>
            <a:r>
              <a:rPr lang="hu-HU" dirty="0" smtClean="0">
                <a:solidFill>
                  <a:schemeClr val="tx1"/>
                </a:solidFill>
              </a:rPr>
              <a:t>C kategóriásak csak a speciálislámpa sapkákhoz) lesznek engedélyezve. A többi típusú halogén lámpákat betiltják!</a:t>
            </a:r>
            <a:r>
              <a:rPr lang="en-US" dirty="0" smtClean="0">
                <a:solidFill>
                  <a:schemeClr val="tx1"/>
                </a:solidFill>
              </a:rPr>
              <a:t> </a:t>
            </a:r>
          </a:p>
          <a:p>
            <a:pPr lvl="1"/>
            <a:endParaRPr lang="en-US" dirty="0">
              <a:solidFill>
                <a:srgbClr val="717073"/>
              </a:solidFill>
            </a:endParaRPr>
          </a:p>
          <a:p>
            <a:pPr lvl="1"/>
            <a:endParaRPr lang="en-GB" dirty="0">
              <a:solidFill>
                <a:srgbClr val="717073"/>
              </a:solidFill>
            </a:endParaRPr>
          </a:p>
        </p:txBody>
      </p:sp>
      <p:sp>
        <p:nvSpPr>
          <p:cNvPr id="5" name="TextBox 4"/>
          <p:cNvSpPr txBox="1"/>
          <p:nvPr/>
        </p:nvSpPr>
        <p:spPr>
          <a:xfrm>
            <a:off x="1671730" y="5500702"/>
            <a:ext cx="5400600" cy="1015663"/>
          </a:xfrm>
          <a:prstGeom prst="rect">
            <a:avLst/>
          </a:prstGeom>
          <a:noFill/>
          <a:ln w="28575">
            <a:solidFill>
              <a:srgbClr val="B5D434"/>
            </a:solidFill>
          </a:ln>
        </p:spPr>
        <p:txBody>
          <a:bodyPr wrap="square" rtlCol="0">
            <a:spAutoFit/>
          </a:bodyPr>
          <a:lstStyle/>
          <a:p>
            <a:r>
              <a:rPr lang="hu-HU" sz="1500" dirty="0" smtClean="0"/>
              <a:t>Elektronikai termékek biztonságának biztosítása:</a:t>
            </a:r>
            <a:endParaRPr lang="en-GB" sz="1500" dirty="0"/>
          </a:p>
          <a:p>
            <a:r>
              <a:rPr lang="et-EE" sz="1500" u="sng" dirty="0">
                <a:hlinkClick r:id="rId2"/>
              </a:rPr>
              <a:t>ENEC</a:t>
            </a:r>
            <a:r>
              <a:rPr lang="et-EE" sz="1500" dirty="0"/>
              <a:t> </a:t>
            </a:r>
            <a:r>
              <a:rPr lang="et-EE" sz="1500" dirty="0" smtClean="0"/>
              <a:t> </a:t>
            </a:r>
            <a:r>
              <a:rPr lang="hu-HU" sz="1500" dirty="0" smtClean="0"/>
              <a:t> a magas minőségű európai márka, amely megmutatja hogy az elektronikai termékek megfelelnek az európai normáknak (EN)</a:t>
            </a:r>
            <a:r>
              <a:rPr lang="et-EE" sz="1500" dirty="0" smtClean="0"/>
              <a:t>. </a:t>
            </a:r>
            <a:endParaRPr lang="en-GB" sz="1500" dirty="0"/>
          </a:p>
        </p:txBody>
      </p:sp>
    </p:spTree>
    <p:extLst>
      <p:ext uri="{BB962C8B-B14F-4D97-AF65-F5344CB8AC3E}">
        <p14:creationId xmlns:p14="http://schemas.microsoft.com/office/powerpoint/2010/main" val="1526442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Világítás</a:t>
            </a:r>
            <a:endParaRPr lang="en-GB" dirty="0"/>
          </a:p>
        </p:txBody>
      </p:sp>
      <p:sp>
        <p:nvSpPr>
          <p:cNvPr id="3" name="Content Placeholder 2"/>
          <p:cNvSpPr>
            <a:spLocks noGrp="1"/>
          </p:cNvSpPr>
          <p:nvPr>
            <p:ph idx="1"/>
          </p:nvPr>
        </p:nvSpPr>
        <p:spPr>
          <a:xfrm>
            <a:off x="467544" y="1438350"/>
            <a:ext cx="4320480" cy="5231010"/>
          </a:xfrm>
        </p:spPr>
        <p:txBody>
          <a:bodyPr>
            <a:normAutofit fontScale="92500" lnSpcReduction="10000"/>
          </a:bodyPr>
          <a:lstStyle/>
          <a:p>
            <a:pPr marL="109728" indent="0">
              <a:buNone/>
            </a:pPr>
            <a:r>
              <a:rPr lang="hu-HU" sz="2400" dirty="0" smtClean="0"/>
              <a:t>Válasszon hatékony izzókat</a:t>
            </a:r>
            <a:r>
              <a:rPr lang="en-US" sz="2400" dirty="0" smtClean="0"/>
              <a:t> </a:t>
            </a:r>
          </a:p>
          <a:p>
            <a:pPr marL="109728" indent="0">
              <a:spcBef>
                <a:spcPts val="0"/>
              </a:spcBef>
              <a:buNone/>
            </a:pPr>
            <a:r>
              <a:rPr lang="en-US" sz="1700" dirty="0" smtClean="0"/>
              <a:t>(~ 6000 – 15000 </a:t>
            </a:r>
            <a:r>
              <a:rPr lang="hu-HU" sz="1700" dirty="0" smtClean="0"/>
              <a:t>óra élettartam szemben a hagyományos izzók kb.</a:t>
            </a:r>
            <a:r>
              <a:rPr lang="en-US" sz="1700" dirty="0" smtClean="0"/>
              <a:t> 1000 </a:t>
            </a:r>
            <a:r>
              <a:rPr lang="hu-HU" sz="1700" dirty="0" smtClean="0"/>
              <a:t>óra élettartamával </a:t>
            </a:r>
            <a:r>
              <a:rPr lang="en-US" sz="1700" dirty="0" smtClean="0"/>
              <a:t>) </a:t>
            </a:r>
            <a:r>
              <a:rPr lang="en-US" sz="2400" dirty="0" smtClean="0"/>
              <a:t>:</a:t>
            </a:r>
          </a:p>
          <a:p>
            <a:pPr marL="109728" indent="0">
              <a:spcBef>
                <a:spcPts val="0"/>
              </a:spcBef>
              <a:buNone/>
            </a:pPr>
            <a:endParaRPr lang="en-US" sz="1100" dirty="0" smtClean="0"/>
          </a:p>
          <a:p>
            <a:r>
              <a:rPr lang="hu-HU" sz="2400" dirty="0" smtClean="0"/>
              <a:t>Továbbfejlesztett izzók</a:t>
            </a:r>
            <a:r>
              <a:rPr lang="en-GB" sz="2400" dirty="0" smtClean="0"/>
              <a:t> </a:t>
            </a:r>
            <a:endParaRPr lang="en-GB" sz="2400" dirty="0"/>
          </a:p>
          <a:p>
            <a:r>
              <a:rPr lang="hu-HU" sz="2400" dirty="0" smtClean="0"/>
              <a:t>Kompakt fénycsövek</a:t>
            </a:r>
            <a:r>
              <a:rPr lang="en-GB" sz="2400" dirty="0" smtClean="0"/>
              <a:t> (</a:t>
            </a:r>
            <a:r>
              <a:rPr lang="en-GB" sz="2400" b="1" dirty="0" smtClean="0"/>
              <a:t>CFL</a:t>
            </a:r>
            <a:r>
              <a:rPr lang="en-GB" sz="2400" dirty="0" smtClean="0"/>
              <a:t>) </a:t>
            </a:r>
            <a:endParaRPr lang="en-GB" sz="2400" dirty="0"/>
          </a:p>
          <a:p>
            <a:r>
              <a:rPr lang="hu-HU" sz="2400" dirty="0" smtClean="0"/>
              <a:t>Fénykibocsátó diódák </a:t>
            </a:r>
            <a:r>
              <a:rPr lang="en-GB" sz="2400" dirty="0" smtClean="0"/>
              <a:t>(</a:t>
            </a:r>
            <a:r>
              <a:rPr lang="en-GB" sz="2400" b="1" dirty="0" smtClean="0"/>
              <a:t>LED</a:t>
            </a:r>
            <a:r>
              <a:rPr lang="hu-HU" sz="2400" b="1" dirty="0" err="1" smtClean="0"/>
              <a:t>-ek</a:t>
            </a:r>
            <a:r>
              <a:rPr lang="en-GB" sz="2400" dirty="0" smtClean="0"/>
              <a:t>) </a:t>
            </a:r>
          </a:p>
          <a:p>
            <a:endParaRPr lang="en-US" sz="2400" dirty="0" smtClean="0">
              <a:solidFill>
                <a:srgbClr val="F6891F"/>
              </a:solidFill>
            </a:endParaRPr>
          </a:p>
          <a:p>
            <a:endParaRPr lang="en-US" sz="1500" dirty="0" smtClean="0">
              <a:solidFill>
                <a:srgbClr val="F6891F"/>
              </a:solidFill>
            </a:endParaRPr>
          </a:p>
          <a:p>
            <a:endParaRPr lang="en-US" sz="1000" dirty="0">
              <a:solidFill>
                <a:srgbClr val="F6891F"/>
              </a:solidFill>
            </a:endParaRPr>
          </a:p>
          <a:p>
            <a:r>
              <a:rPr lang="hu-HU" sz="2400" dirty="0" smtClean="0"/>
              <a:t>Milyen izzóra van szükségem</a:t>
            </a:r>
            <a:r>
              <a:rPr lang="en-US" sz="2400" dirty="0" smtClean="0"/>
              <a:t>?</a:t>
            </a:r>
            <a:endParaRPr lang="en-US" sz="2400" dirty="0" smtClean="0">
              <a:hlinkClick r:id="rId3"/>
            </a:endParaRPr>
          </a:p>
          <a:p>
            <a:pPr>
              <a:buFont typeface="Wingdings"/>
              <a:buChar char="à"/>
            </a:pPr>
            <a:r>
              <a:rPr lang="hu-HU" sz="2200" dirty="0" smtClean="0">
                <a:solidFill>
                  <a:srgbClr val="FF0000"/>
                </a:solidFill>
                <a:hlinkClick r:id="rId3"/>
              </a:rPr>
              <a:t>Izzóválasztó</a:t>
            </a:r>
            <a:endParaRPr lang="en-US" sz="2200" dirty="0" smtClean="0">
              <a:solidFill>
                <a:srgbClr val="FF0000"/>
              </a:solidFill>
            </a:endParaRPr>
          </a:p>
          <a:p>
            <a:pPr>
              <a:buFont typeface="Wingdings"/>
              <a:buChar char="à"/>
            </a:pPr>
            <a:r>
              <a:rPr lang="hu-HU" sz="2200" dirty="0" smtClean="0">
                <a:solidFill>
                  <a:srgbClr val="F6891F"/>
                </a:solidFill>
                <a:hlinkClick r:id="rId4"/>
              </a:rPr>
              <a:t>Az új izzók: útmutató</a:t>
            </a:r>
            <a:endParaRPr lang="en-US" sz="2200" dirty="0" smtClean="0">
              <a:solidFill>
                <a:srgbClr val="F6891F"/>
              </a:solidFill>
            </a:endParaRPr>
          </a:p>
          <a:p>
            <a:r>
              <a:rPr lang="hu-HU" sz="2200" dirty="0" smtClean="0">
                <a:solidFill>
                  <a:srgbClr val="F6891F"/>
                </a:solidFill>
              </a:rPr>
              <a:t>Gyakorlat</a:t>
            </a:r>
            <a:endParaRPr lang="en-US" sz="2200" dirty="0" smtClean="0">
              <a:solidFill>
                <a:srgbClr val="F6891F"/>
              </a:solidFill>
            </a:endParaRPr>
          </a:p>
          <a:p>
            <a:pPr>
              <a:buFont typeface="Wingdings"/>
              <a:buChar char="à"/>
            </a:pPr>
            <a:endParaRPr lang="en-US" dirty="0">
              <a:solidFill>
                <a:srgbClr val="FF0000"/>
              </a:solidFill>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1412776"/>
            <a:ext cx="3883312" cy="4634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757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00" y="217709"/>
            <a:ext cx="8382000" cy="1069848"/>
          </a:xfrm>
        </p:spPr>
        <p:txBody>
          <a:bodyPr>
            <a:normAutofit fontScale="90000"/>
          </a:bodyPr>
          <a:lstStyle/>
          <a:p>
            <a:r>
              <a:rPr lang="hu-HU" dirty="0" smtClean="0"/>
              <a:t>A világítás felújítás hatása</a:t>
            </a:r>
            <a:r>
              <a:rPr lang="en-US" dirty="0" smtClean="0"/>
              <a:t>: </a:t>
            </a:r>
            <a:r>
              <a:rPr lang="hu-HU" sz="3100" dirty="0" smtClean="0"/>
              <a:t>Új világítás és berendezési tárgyak</a:t>
            </a:r>
            <a:endParaRPr lang="en-GB" sz="3100" dirty="0"/>
          </a:p>
        </p:txBody>
      </p:sp>
      <p:sp>
        <p:nvSpPr>
          <p:cNvPr id="6" name="Text Placeholder 5"/>
          <p:cNvSpPr>
            <a:spLocks noGrp="1"/>
          </p:cNvSpPr>
          <p:nvPr>
            <p:ph type="body" idx="1"/>
          </p:nvPr>
        </p:nvSpPr>
        <p:spPr>
          <a:xfrm>
            <a:off x="467544" y="2132856"/>
            <a:ext cx="4040188" cy="423738"/>
          </a:xfrm>
        </p:spPr>
        <p:txBody>
          <a:bodyPr/>
          <a:lstStyle/>
          <a:p>
            <a:pPr algn="ctr"/>
            <a:r>
              <a:rPr lang="hu-HU" sz="1800" dirty="0" smtClean="0"/>
              <a:t>Felújítás előtt</a:t>
            </a:r>
            <a:r>
              <a:rPr lang="en-GB" sz="1800" dirty="0" smtClean="0"/>
              <a:t>: 2 </a:t>
            </a:r>
            <a:r>
              <a:rPr lang="en-GB" sz="1800" dirty="0"/>
              <a:t>x 58W - 75lux</a:t>
            </a:r>
          </a:p>
        </p:txBody>
      </p:sp>
      <p:pic>
        <p:nvPicPr>
          <p:cNvPr id="5122"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467544" y="2636912"/>
            <a:ext cx="4040188"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7"/>
          <p:cNvSpPr>
            <a:spLocks noGrp="1"/>
          </p:cNvSpPr>
          <p:nvPr>
            <p:ph type="body" sz="quarter" idx="3"/>
          </p:nvPr>
        </p:nvSpPr>
        <p:spPr>
          <a:xfrm>
            <a:off x="4788024" y="2132856"/>
            <a:ext cx="4041775" cy="423738"/>
          </a:xfrm>
        </p:spPr>
        <p:txBody>
          <a:bodyPr/>
          <a:lstStyle/>
          <a:p>
            <a:pPr algn="ctr"/>
            <a:r>
              <a:rPr lang="hu-HU" sz="1800" dirty="0" smtClean="0"/>
              <a:t>Felújítás után</a:t>
            </a:r>
            <a:r>
              <a:rPr lang="en-GB" sz="1800" dirty="0" smtClean="0"/>
              <a:t>: </a:t>
            </a:r>
            <a:r>
              <a:rPr lang="en-GB" sz="1800" dirty="0"/>
              <a:t>1 x 60W – 180lux</a:t>
            </a:r>
          </a:p>
        </p:txBody>
      </p:sp>
      <p:pic>
        <p:nvPicPr>
          <p:cNvPr id="5123"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val="0"/>
              </a:ext>
            </a:extLst>
          </a:blip>
          <a:stretch>
            <a:fillRect/>
          </a:stretch>
        </p:blipFill>
        <p:spPr bwMode="auto">
          <a:xfrm>
            <a:off x="4860032" y="2636912"/>
            <a:ext cx="3972015" cy="395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5871366" y="1340768"/>
            <a:ext cx="3024336" cy="861774"/>
          </a:xfrm>
          <a:prstGeom prst="rect">
            <a:avLst/>
          </a:prstGeom>
          <a:noFill/>
        </p:spPr>
        <p:txBody>
          <a:bodyPr wrap="square" rtlCol="0">
            <a:spAutoFit/>
          </a:bodyPr>
          <a:lstStyle/>
          <a:p>
            <a:r>
              <a:rPr lang="hu-HU" sz="1600" dirty="0" smtClean="0"/>
              <a:t>Színvisszaadás</a:t>
            </a:r>
            <a:r>
              <a:rPr lang="en-GB" sz="1600" dirty="0" smtClean="0"/>
              <a:t> </a:t>
            </a:r>
            <a:r>
              <a:rPr lang="en-GB" sz="1600" dirty="0"/>
              <a:t>(CRI 100)</a:t>
            </a:r>
          </a:p>
          <a:p>
            <a:r>
              <a:rPr lang="hu-HU" sz="1600" dirty="0" smtClean="0"/>
              <a:t>Fényerő </a:t>
            </a:r>
            <a:r>
              <a:rPr lang="en-GB" sz="1600" dirty="0" smtClean="0"/>
              <a:t>( </a:t>
            </a:r>
            <a:r>
              <a:rPr lang="en-GB" sz="1600" dirty="0"/>
              <a:t>lumen/watt)</a:t>
            </a:r>
          </a:p>
          <a:p>
            <a:r>
              <a:rPr lang="hu-HU" sz="1600" dirty="0" smtClean="0"/>
              <a:t>Színhőmérséklet </a:t>
            </a:r>
            <a:r>
              <a:rPr lang="en-GB" sz="1600" dirty="0" smtClean="0"/>
              <a:t>(Kelvin</a:t>
            </a:r>
            <a:r>
              <a:rPr lang="en-GB" sz="1600" dirty="0"/>
              <a:t>)</a:t>
            </a:r>
          </a:p>
        </p:txBody>
      </p:sp>
    </p:spTree>
    <p:extLst>
      <p:ext uri="{BB962C8B-B14F-4D97-AF65-F5344CB8AC3E}">
        <p14:creationId xmlns:p14="http://schemas.microsoft.com/office/powerpoint/2010/main" val="5370348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hu-HU" dirty="0" smtClean="0"/>
              <a:t>Világítás</a:t>
            </a:r>
            <a:r>
              <a:rPr lang="en-US" dirty="0" smtClean="0"/>
              <a:t>- </a:t>
            </a:r>
            <a:r>
              <a:rPr lang="hu-HU" dirty="0" smtClean="0"/>
              <a:t>Intelligens fénycsatornák</a:t>
            </a:r>
            <a:endParaRPr lang="en-GB" dirty="0"/>
          </a:p>
        </p:txBody>
      </p:sp>
      <p:sp>
        <p:nvSpPr>
          <p:cNvPr id="8" name="Content Placeholder 7"/>
          <p:cNvSpPr>
            <a:spLocks noGrp="1"/>
          </p:cNvSpPr>
          <p:nvPr>
            <p:ph idx="1"/>
          </p:nvPr>
        </p:nvSpPr>
        <p:spPr>
          <a:xfrm>
            <a:off x="457200" y="1600200"/>
            <a:ext cx="8229600" cy="4853136"/>
          </a:xfrm>
        </p:spPr>
        <p:txBody>
          <a:bodyPr>
            <a:normAutofit/>
          </a:bodyPr>
          <a:lstStyle/>
          <a:p>
            <a:r>
              <a:rPr lang="hu-HU" sz="2400" dirty="0" smtClean="0"/>
              <a:t>Bevezeti vagy fokozza a természetes fény bejutását olyan helyekre, melyek nem rendelkeznek kültéri kapcsolattal</a:t>
            </a:r>
            <a:endParaRPr lang="en-GB"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6896" y="4005065"/>
            <a:ext cx="200104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852936"/>
            <a:ext cx="1049337" cy="163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7864" y="4779959"/>
            <a:ext cx="3011487" cy="168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DSC00367"/>
          <p:cNvPicPr>
            <a:picLocks noGrp="1" noChangeAspect="1" noChangeArrowheads="1"/>
          </p:cNvPicPr>
          <p:nvPr/>
        </p:nvPicPr>
        <p:blipFill rotWithShape="1">
          <a:blip r:embed="rId5" cstate="email">
            <a:extLst>
              <a:ext uri="{28A0092B-C50C-407E-A947-70E740481C1C}">
                <a14:useLocalDpi xmlns:a14="http://schemas.microsoft.com/office/drawing/2010/main"/>
              </a:ext>
            </a:extLst>
          </a:blip>
          <a:srcRect r="29897"/>
          <a:stretch/>
        </p:blipFill>
        <p:spPr bwMode="auto">
          <a:xfrm>
            <a:off x="899592" y="4802661"/>
            <a:ext cx="1547392" cy="1643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27784" y="2996952"/>
            <a:ext cx="3600400" cy="1077218"/>
          </a:xfrm>
          <a:prstGeom prst="rect">
            <a:avLst/>
          </a:prstGeom>
          <a:noFill/>
        </p:spPr>
        <p:txBody>
          <a:bodyPr wrap="square" rtlCol="0">
            <a:spAutoFit/>
          </a:bodyPr>
          <a:lstStyle/>
          <a:p>
            <a:r>
              <a:rPr lang="hu-HU" sz="1600" dirty="0" smtClean="0"/>
              <a:t>Fénygyűjtő kupola, egyszerű, </a:t>
            </a:r>
            <a:r>
              <a:rPr lang="hu-HU" sz="1600" dirty="0" smtClean="0"/>
              <a:t>vagy </a:t>
            </a:r>
            <a:r>
              <a:rPr lang="hu-HU" sz="1600" dirty="0" smtClean="0"/>
              <a:t>fényvisszaverő réteggel felszerelt</a:t>
            </a:r>
          </a:p>
          <a:p>
            <a:endParaRPr lang="hu-HU" sz="1600" dirty="0" smtClean="0"/>
          </a:p>
          <a:p>
            <a:r>
              <a:rPr lang="hu-HU" sz="1600" dirty="0" err="1" smtClean="0"/>
              <a:t>Diffúzor</a:t>
            </a:r>
            <a:endParaRPr lang="en-US" sz="1600" dirty="0" smtClean="0"/>
          </a:p>
        </p:txBody>
      </p:sp>
      <p:cxnSp>
        <p:nvCxnSpPr>
          <p:cNvPr id="11" name="Straight Arrow Connector 10"/>
          <p:cNvCxnSpPr/>
          <p:nvPr/>
        </p:nvCxnSpPr>
        <p:spPr>
          <a:xfrm flipH="1">
            <a:off x="2051720" y="4005065"/>
            <a:ext cx="576064" cy="288031"/>
          </a:xfrm>
          <a:prstGeom prst="straightConnector1">
            <a:avLst/>
          </a:prstGeom>
          <a:ln>
            <a:solidFill>
              <a:srgbClr val="F6891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1691680" y="3140968"/>
            <a:ext cx="936104" cy="250577"/>
          </a:xfrm>
          <a:prstGeom prst="straightConnector1">
            <a:avLst/>
          </a:prstGeom>
          <a:ln>
            <a:solidFill>
              <a:srgbClr val="F6891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0984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66800"/>
          </a:xfrm>
        </p:spPr>
        <p:txBody>
          <a:bodyPr/>
          <a:lstStyle/>
          <a:p>
            <a:r>
              <a:rPr lang="hu-HU" dirty="0" smtClean="0"/>
              <a:t>Fűtés</a:t>
            </a:r>
            <a:endParaRPr lang="en-GB" dirty="0"/>
          </a:p>
        </p:txBody>
      </p:sp>
      <p:sp>
        <p:nvSpPr>
          <p:cNvPr id="3" name="Content Placeholder 2"/>
          <p:cNvSpPr>
            <a:spLocks noGrp="1"/>
          </p:cNvSpPr>
          <p:nvPr>
            <p:ph idx="1"/>
          </p:nvPr>
        </p:nvSpPr>
        <p:spPr>
          <a:xfrm>
            <a:off x="557030" y="1398865"/>
            <a:ext cx="6319226" cy="5117200"/>
          </a:xfrm>
        </p:spPr>
        <p:txBody>
          <a:bodyPr>
            <a:noAutofit/>
          </a:bodyPr>
          <a:lstStyle/>
          <a:p>
            <a:r>
              <a:rPr lang="hu-HU" sz="2000" u="sng" dirty="0" smtClean="0">
                <a:solidFill>
                  <a:srgbClr val="F6891F"/>
                </a:solidFill>
              </a:rPr>
              <a:t>Költségvonzat nélküli intézkedés</a:t>
            </a:r>
            <a:r>
              <a:rPr lang="en-US" sz="2000" dirty="0" smtClean="0"/>
              <a:t>: </a:t>
            </a:r>
            <a:r>
              <a:rPr lang="hu-HU" sz="2000" dirty="0" smtClean="0"/>
              <a:t>állítsa be a szobák és kazánok hőmérsékletét</a:t>
            </a:r>
            <a:endParaRPr lang="en-US" sz="2000" dirty="0" smtClean="0"/>
          </a:p>
          <a:p>
            <a:r>
              <a:rPr lang="hu-HU" sz="2000" dirty="0" smtClean="0"/>
              <a:t>Szereljen fel </a:t>
            </a:r>
            <a:r>
              <a:rPr lang="hu-HU" sz="2000" dirty="0" smtClean="0">
                <a:solidFill>
                  <a:srgbClr val="F6891F"/>
                </a:solidFill>
              </a:rPr>
              <a:t>hőszigetelést</a:t>
            </a:r>
            <a:r>
              <a:rPr lang="en-US" sz="2000" dirty="0" smtClean="0">
                <a:solidFill>
                  <a:srgbClr val="F6891F"/>
                </a:solidFill>
              </a:rPr>
              <a:t> </a:t>
            </a:r>
            <a:r>
              <a:rPr lang="hu-HU" sz="2000" dirty="0" smtClean="0"/>
              <a:t>a </a:t>
            </a:r>
            <a:r>
              <a:rPr lang="hu-HU" sz="2000" dirty="0" smtClean="0"/>
              <a:t>kazánokra</a:t>
            </a:r>
            <a:r>
              <a:rPr lang="hu-HU" sz="2000" dirty="0" smtClean="0"/>
              <a:t>, a </a:t>
            </a:r>
            <a:r>
              <a:rPr lang="hu-HU" sz="2000" dirty="0" smtClean="0"/>
              <a:t>meleg víz </a:t>
            </a:r>
            <a:r>
              <a:rPr lang="hu-HU" sz="2000" dirty="0" smtClean="0"/>
              <a:t>tartályokra és a vízvezetékekre</a:t>
            </a:r>
            <a:endParaRPr lang="en-US" sz="2000" dirty="0" smtClean="0"/>
          </a:p>
          <a:p>
            <a:r>
              <a:rPr lang="hu-HU" sz="2000" dirty="0" smtClean="0">
                <a:solidFill>
                  <a:srgbClr val="F6891F"/>
                </a:solidFill>
              </a:rPr>
              <a:t>Tisztítsa </a:t>
            </a:r>
            <a:r>
              <a:rPr lang="hu-HU" sz="2000" dirty="0" smtClean="0"/>
              <a:t>ki a kazánt:</a:t>
            </a:r>
            <a:r>
              <a:rPr lang="en-US" sz="2000" dirty="0" smtClean="0"/>
              <a:t> </a:t>
            </a:r>
            <a:r>
              <a:rPr lang="en-US" sz="2000" dirty="0"/>
              <a:t>1 mm </a:t>
            </a:r>
            <a:r>
              <a:rPr lang="hu-HU" sz="2000" dirty="0" smtClean="0"/>
              <a:t>korom</a:t>
            </a:r>
            <a:r>
              <a:rPr lang="en-US" sz="2000" dirty="0" smtClean="0"/>
              <a:t> </a:t>
            </a:r>
            <a:r>
              <a:rPr lang="en-US" sz="2000" dirty="0"/>
              <a:t>= </a:t>
            </a:r>
            <a:r>
              <a:rPr lang="en-US" sz="2000" dirty="0" smtClean="0"/>
              <a:t> 50 </a:t>
            </a:r>
            <a:r>
              <a:rPr lang="en-US" sz="2000" dirty="0"/>
              <a:t>° c </a:t>
            </a:r>
            <a:r>
              <a:rPr lang="hu-HU" sz="2000" dirty="0" smtClean="0"/>
              <a:t>hőmérsékletnél</a:t>
            </a:r>
            <a:r>
              <a:rPr lang="en-US" sz="2000" dirty="0" smtClean="0"/>
              <a:t> = 4 - </a:t>
            </a:r>
            <a:r>
              <a:rPr lang="en-US" sz="2000" dirty="0"/>
              <a:t>8</a:t>
            </a:r>
            <a:r>
              <a:rPr lang="en-US" sz="2000" dirty="0" smtClean="0"/>
              <a:t>%</a:t>
            </a:r>
            <a:r>
              <a:rPr lang="hu-HU" sz="2000" dirty="0" err="1" smtClean="0"/>
              <a:t>-os</a:t>
            </a:r>
            <a:r>
              <a:rPr lang="hu-HU" sz="2000" dirty="0" smtClean="0"/>
              <a:t> veszteség</a:t>
            </a:r>
            <a:endParaRPr lang="en-GB" sz="2000" dirty="0"/>
          </a:p>
          <a:p>
            <a:r>
              <a:rPr lang="hu-HU" sz="2000" dirty="0" smtClean="0"/>
              <a:t>Váltson </a:t>
            </a:r>
            <a:r>
              <a:rPr lang="en-US" sz="2000" dirty="0" smtClean="0"/>
              <a:t> </a:t>
            </a:r>
            <a:r>
              <a:rPr lang="hu-HU" sz="2000" dirty="0" smtClean="0">
                <a:solidFill>
                  <a:srgbClr val="F6891F"/>
                </a:solidFill>
              </a:rPr>
              <a:t>magas hatásfokú kazánra</a:t>
            </a:r>
            <a:r>
              <a:rPr lang="en-US" sz="2000" dirty="0" smtClean="0">
                <a:solidFill>
                  <a:srgbClr val="F6891F"/>
                </a:solidFill>
              </a:rPr>
              <a:t>: </a:t>
            </a:r>
          </a:p>
          <a:p>
            <a:pPr lvl="1"/>
            <a:r>
              <a:rPr lang="hu-HU" sz="1800" dirty="0" smtClean="0">
                <a:solidFill>
                  <a:srgbClr val="F6891F"/>
                </a:solidFill>
              </a:rPr>
              <a:t>Kondenzációs kazán</a:t>
            </a:r>
            <a:r>
              <a:rPr lang="en-US" sz="1800" dirty="0" smtClean="0">
                <a:solidFill>
                  <a:schemeClr val="tx1"/>
                </a:solidFill>
              </a:rPr>
              <a:t>: </a:t>
            </a:r>
            <a:r>
              <a:rPr lang="hu-HU" sz="1800" dirty="0" smtClean="0">
                <a:solidFill>
                  <a:schemeClr val="tx1"/>
                </a:solidFill>
              </a:rPr>
              <a:t>a  kondenzációval előállított vízgőzégés látens hőjének hasznosítására tervezték</a:t>
            </a:r>
            <a:endParaRPr lang="en-US" sz="1800" dirty="0">
              <a:solidFill>
                <a:schemeClr val="tx1"/>
              </a:solidFill>
            </a:endParaRPr>
          </a:p>
          <a:p>
            <a:pPr lvl="1"/>
            <a:r>
              <a:rPr lang="hu-HU" sz="1800" dirty="0" smtClean="0">
                <a:solidFill>
                  <a:schemeClr val="tx1"/>
                </a:solidFill>
              </a:rPr>
              <a:t>A hatékonysága </a:t>
            </a:r>
            <a:r>
              <a:rPr lang="en-US" sz="1800" dirty="0" smtClean="0">
                <a:solidFill>
                  <a:schemeClr val="tx1"/>
                </a:solidFill>
              </a:rPr>
              <a:t>109%</a:t>
            </a:r>
            <a:r>
              <a:rPr lang="hu-HU" sz="1800" dirty="0" smtClean="0">
                <a:solidFill>
                  <a:schemeClr val="tx1"/>
                </a:solidFill>
              </a:rPr>
              <a:t> körüli</a:t>
            </a:r>
            <a:endParaRPr lang="en-US" sz="1800" dirty="0">
              <a:solidFill>
                <a:schemeClr val="tx1"/>
              </a:solidFill>
            </a:endParaRPr>
          </a:p>
          <a:p>
            <a:pPr lvl="1"/>
            <a:r>
              <a:rPr lang="hu-HU" sz="1800" dirty="0" smtClean="0">
                <a:solidFill>
                  <a:schemeClr val="tx1"/>
                </a:solidFill>
              </a:rPr>
              <a:t>Akár </a:t>
            </a:r>
            <a:r>
              <a:rPr lang="en-US" sz="1800" dirty="0" smtClean="0">
                <a:solidFill>
                  <a:schemeClr val="tx1"/>
                </a:solidFill>
              </a:rPr>
              <a:t>40</a:t>
            </a:r>
            <a:r>
              <a:rPr lang="en-US" sz="1800" dirty="0">
                <a:solidFill>
                  <a:schemeClr val="tx1"/>
                </a:solidFill>
              </a:rPr>
              <a:t>% </a:t>
            </a:r>
            <a:r>
              <a:rPr lang="hu-HU" sz="1800" dirty="0" smtClean="0">
                <a:solidFill>
                  <a:schemeClr val="tx1"/>
                </a:solidFill>
              </a:rPr>
              <a:t>megtakarítás a hagyományos kazánokhoz képest</a:t>
            </a:r>
            <a:endParaRPr lang="en-US" sz="1800" dirty="0" smtClean="0">
              <a:solidFill>
                <a:schemeClr val="tx1"/>
              </a:solidFill>
            </a:endParaRPr>
          </a:p>
          <a:p>
            <a:r>
              <a:rPr lang="hu-HU" sz="2000" dirty="0" smtClean="0"/>
              <a:t>Szereljen </a:t>
            </a:r>
            <a:r>
              <a:rPr lang="hu-HU" sz="2000" dirty="0" smtClean="0">
                <a:solidFill>
                  <a:srgbClr val="F6891F"/>
                </a:solidFill>
              </a:rPr>
              <a:t>időjárásfüggő vezérlést </a:t>
            </a:r>
            <a:r>
              <a:rPr lang="hu-HU" sz="2000" dirty="0" smtClean="0"/>
              <a:t>a hűtő/fűtő rendszerre </a:t>
            </a:r>
          </a:p>
          <a:p>
            <a:r>
              <a:rPr lang="hu-HU" sz="2000" dirty="0" smtClean="0"/>
              <a:t>Válassza a levegő fűtése helyett a </a:t>
            </a:r>
            <a:r>
              <a:rPr lang="hu-HU" sz="2000" dirty="0" smtClean="0">
                <a:solidFill>
                  <a:srgbClr val="F6891F"/>
                </a:solidFill>
              </a:rPr>
              <a:t>sugárzó fűtést</a:t>
            </a:r>
            <a:endParaRPr lang="en-US" sz="2000" dirty="0" smtClean="0"/>
          </a:p>
        </p:txBody>
      </p:sp>
      <p:sp>
        <p:nvSpPr>
          <p:cNvPr id="5" name="AutoShape 4"/>
          <p:cNvSpPr>
            <a:spLocks noChangeAspect="1" noChangeArrowheads="1" noTextEdit="1"/>
          </p:cNvSpPr>
          <p:nvPr/>
        </p:nvSpPr>
        <p:spPr bwMode="auto">
          <a:xfrm>
            <a:off x="6708775" y="3644901"/>
            <a:ext cx="1646238"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31"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7750" y="4135232"/>
            <a:ext cx="1809911" cy="150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64287" y="5677790"/>
            <a:ext cx="1665895" cy="430887"/>
          </a:xfrm>
          <a:prstGeom prst="rect">
            <a:avLst/>
          </a:prstGeom>
          <a:noFill/>
        </p:spPr>
        <p:txBody>
          <a:bodyPr wrap="square" rtlCol="0">
            <a:spAutoFit/>
          </a:bodyPr>
          <a:lstStyle/>
          <a:p>
            <a:r>
              <a:rPr lang="en-US" sz="1100" dirty="0" smtClean="0"/>
              <a:t>Example of infrared radiant heater</a:t>
            </a:r>
            <a:endParaRPr lang="en-GB" sz="1100"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6833" y="1412776"/>
            <a:ext cx="2229058" cy="1876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078414" y="3308733"/>
            <a:ext cx="1665895" cy="261610"/>
          </a:xfrm>
          <a:prstGeom prst="rect">
            <a:avLst/>
          </a:prstGeom>
          <a:noFill/>
        </p:spPr>
        <p:txBody>
          <a:bodyPr wrap="square" rtlCol="0">
            <a:spAutoFit/>
          </a:bodyPr>
          <a:lstStyle/>
          <a:p>
            <a:r>
              <a:rPr lang="en-US" sz="1100" dirty="0" smtClean="0"/>
              <a:t>Condensing boiler</a:t>
            </a:r>
            <a:endParaRPr lang="en-GB" sz="1100" dirty="0"/>
          </a:p>
        </p:txBody>
      </p:sp>
    </p:spTree>
    <p:extLst>
      <p:ext uri="{BB962C8B-B14F-4D97-AF65-F5344CB8AC3E}">
        <p14:creationId xmlns:p14="http://schemas.microsoft.com/office/powerpoint/2010/main" val="496529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Fűtés</a:t>
            </a:r>
            <a:endParaRPr lang="en-GB" dirty="0"/>
          </a:p>
        </p:txBody>
      </p:sp>
      <p:sp>
        <p:nvSpPr>
          <p:cNvPr id="3" name="Content Placeholder 2"/>
          <p:cNvSpPr>
            <a:spLocks noGrp="1"/>
          </p:cNvSpPr>
          <p:nvPr>
            <p:ph idx="1"/>
          </p:nvPr>
        </p:nvSpPr>
        <p:spPr/>
        <p:txBody>
          <a:bodyPr>
            <a:noAutofit/>
          </a:bodyPr>
          <a:lstStyle/>
          <a:p>
            <a:r>
              <a:rPr lang="hu-HU" sz="2400" dirty="0" smtClean="0">
                <a:solidFill>
                  <a:srgbClr val="F6891F"/>
                </a:solidFill>
              </a:rPr>
              <a:t>Hasznosítsa </a:t>
            </a:r>
            <a:r>
              <a:rPr lang="hu-HU" sz="2400" dirty="0" smtClean="0">
                <a:solidFill>
                  <a:srgbClr val="F6891F"/>
                </a:solidFill>
              </a:rPr>
              <a:t>újra a termelt hőt</a:t>
            </a:r>
            <a:r>
              <a:rPr lang="en-US" sz="2400" dirty="0" smtClean="0">
                <a:solidFill>
                  <a:srgbClr val="F6891F"/>
                </a:solidFill>
              </a:rPr>
              <a:t> </a:t>
            </a:r>
            <a:r>
              <a:rPr lang="hu-HU" sz="2400" dirty="0" smtClean="0"/>
              <a:t>a szellőztetés megfelelő használatával</a:t>
            </a:r>
            <a:endParaRPr lang="en-US" sz="2400" dirty="0"/>
          </a:p>
          <a:p>
            <a:r>
              <a:rPr lang="hu-HU" sz="2400" dirty="0" smtClean="0"/>
              <a:t>Csökkentse a fűtött területet</a:t>
            </a:r>
            <a:endParaRPr lang="en-US" sz="2400" dirty="0" smtClean="0"/>
          </a:p>
          <a:p>
            <a:r>
              <a:rPr lang="hu-HU" sz="2400" dirty="0" smtClean="0"/>
              <a:t>Az áram és fűtés nagyfogyasztók választhatják a </a:t>
            </a:r>
            <a:r>
              <a:rPr lang="hu-HU" sz="2400" dirty="0" smtClean="0">
                <a:solidFill>
                  <a:srgbClr val="F6891F"/>
                </a:solidFill>
              </a:rPr>
              <a:t>kapcsolt energiatermelést (</a:t>
            </a:r>
            <a:r>
              <a:rPr lang="en-US" sz="2400" dirty="0" smtClean="0">
                <a:solidFill>
                  <a:srgbClr val="F6891F"/>
                </a:solidFill>
              </a:rPr>
              <a:t>CH</a:t>
            </a:r>
            <a:r>
              <a:rPr lang="hu-HU" sz="2400" dirty="0" smtClean="0">
                <a:solidFill>
                  <a:srgbClr val="F6891F"/>
                </a:solidFill>
              </a:rPr>
              <a:t>P= </a:t>
            </a:r>
            <a:r>
              <a:rPr lang="hu-HU" sz="2400" dirty="0" err="1" smtClean="0">
                <a:solidFill>
                  <a:srgbClr val="F6891F"/>
                </a:solidFill>
              </a:rPr>
              <a:t>Combined</a:t>
            </a:r>
            <a:r>
              <a:rPr lang="hu-HU" sz="2400" dirty="0" smtClean="0">
                <a:solidFill>
                  <a:srgbClr val="F6891F"/>
                </a:solidFill>
              </a:rPr>
              <a:t> </a:t>
            </a:r>
            <a:r>
              <a:rPr lang="hu-HU" sz="2400" dirty="0" err="1" smtClean="0">
                <a:solidFill>
                  <a:srgbClr val="F6891F"/>
                </a:solidFill>
              </a:rPr>
              <a:t>Heat</a:t>
            </a:r>
            <a:r>
              <a:rPr lang="hu-HU" sz="2400" dirty="0" smtClean="0">
                <a:solidFill>
                  <a:srgbClr val="F6891F"/>
                </a:solidFill>
              </a:rPr>
              <a:t> and </a:t>
            </a:r>
            <a:r>
              <a:rPr lang="hu-HU" sz="2400" dirty="0" err="1" smtClean="0">
                <a:solidFill>
                  <a:srgbClr val="F6891F"/>
                </a:solidFill>
              </a:rPr>
              <a:t>Power</a:t>
            </a:r>
            <a:r>
              <a:rPr lang="hu-HU" sz="2400" dirty="0" smtClean="0">
                <a:solidFill>
                  <a:srgbClr val="F6891F"/>
                </a:solidFill>
              </a:rPr>
              <a:t>)</a:t>
            </a:r>
            <a:r>
              <a:rPr lang="en-US" sz="2400" dirty="0" smtClean="0">
                <a:solidFill>
                  <a:srgbClr val="F6891F"/>
                </a:solidFill>
              </a:rPr>
              <a:t> </a:t>
            </a:r>
            <a:r>
              <a:rPr lang="hu-HU" sz="2400" dirty="0" smtClean="0"/>
              <a:t>annak </a:t>
            </a:r>
            <a:r>
              <a:rPr lang="hu-HU" sz="2400" dirty="0" smtClean="0"/>
              <a:t>érdekében, hogy az áramfogyasztást és a fűtést is hatékonyabban oldják meg</a:t>
            </a:r>
            <a:endParaRPr lang="en-US" sz="2400" dirty="0" smtClean="0"/>
          </a:p>
          <a:p>
            <a:pPr lvl="1"/>
            <a:r>
              <a:rPr lang="hu-HU" sz="2000" dirty="0" smtClean="0">
                <a:solidFill>
                  <a:schemeClr val="tx1"/>
                </a:solidFill>
              </a:rPr>
              <a:t>Hotelek</a:t>
            </a:r>
            <a:r>
              <a:rPr lang="en-US" sz="2000" dirty="0" smtClean="0">
                <a:solidFill>
                  <a:schemeClr val="tx1"/>
                </a:solidFill>
              </a:rPr>
              <a:t>, </a:t>
            </a:r>
            <a:r>
              <a:rPr lang="hu-HU" sz="2000" dirty="0" smtClean="0">
                <a:solidFill>
                  <a:schemeClr val="tx1"/>
                </a:solidFill>
              </a:rPr>
              <a:t>kórházak</a:t>
            </a:r>
            <a:r>
              <a:rPr lang="en-US" sz="2000" dirty="0" smtClean="0">
                <a:solidFill>
                  <a:schemeClr val="tx1"/>
                </a:solidFill>
              </a:rPr>
              <a:t>, </a:t>
            </a:r>
            <a:r>
              <a:rPr lang="hu-HU" sz="2000" dirty="0" smtClean="0">
                <a:solidFill>
                  <a:schemeClr val="tx1"/>
                </a:solidFill>
              </a:rPr>
              <a:t>gondozási intézmények</a:t>
            </a:r>
            <a:r>
              <a:rPr lang="en-US" sz="2000" dirty="0" smtClean="0">
                <a:solidFill>
                  <a:schemeClr val="tx1"/>
                </a:solidFill>
              </a:rPr>
              <a:t>, </a:t>
            </a:r>
            <a:r>
              <a:rPr lang="hu-HU" sz="2000" dirty="0" smtClean="0">
                <a:solidFill>
                  <a:schemeClr val="tx1"/>
                </a:solidFill>
              </a:rPr>
              <a:t>uszodák</a:t>
            </a:r>
            <a:r>
              <a:rPr lang="en-US" sz="2000" dirty="0" smtClean="0">
                <a:solidFill>
                  <a:schemeClr val="tx1"/>
                </a:solidFill>
              </a:rPr>
              <a:t>, </a:t>
            </a:r>
            <a:r>
              <a:rPr lang="hu-HU" sz="2000" dirty="0" smtClean="0">
                <a:solidFill>
                  <a:schemeClr val="tx1"/>
                </a:solidFill>
              </a:rPr>
              <a:t>irodák</a:t>
            </a:r>
            <a:r>
              <a:rPr lang="en-US" sz="2000" dirty="0" smtClean="0">
                <a:solidFill>
                  <a:schemeClr val="tx1"/>
                </a:solidFill>
              </a:rPr>
              <a:t>, </a:t>
            </a:r>
            <a:r>
              <a:rPr lang="hu-HU" sz="2000" dirty="0" smtClean="0">
                <a:solidFill>
                  <a:schemeClr val="tx1"/>
                </a:solidFill>
              </a:rPr>
              <a:t>iskolák</a:t>
            </a:r>
            <a:r>
              <a:rPr lang="en-US" sz="2000" dirty="0" smtClean="0">
                <a:solidFill>
                  <a:schemeClr val="tx1"/>
                </a:solidFill>
              </a:rPr>
              <a:t>,</a:t>
            </a:r>
          </a:p>
          <a:p>
            <a:pPr lvl="1"/>
            <a:r>
              <a:rPr lang="hu-HU" sz="2000" dirty="0" smtClean="0">
                <a:solidFill>
                  <a:schemeClr val="tx1"/>
                </a:solidFill>
              </a:rPr>
              <a:t>Lakossági és kisvállalati mini és mikro </a:t>
            </a:r>
            <a:r>
              <a:rPr lang="en-US" sz="2000" dirty="0" smtClean="0">
                <a:solidFill>
                  <a:schemeClr val="tx1"/>
                </a:solidFill>
              </a:rPr>
              <a:t>CHP (</a:t>
            </a:r>
            <a:r>
              <a:rPr lang="en-US" sz="2000" dirty="0">
                <a:solidFill>
                  <a:schemeClr val="tx1"/>
                </a:solidFill>
              </a:rPr>
              <a:t>5 – 10kW</a:t>
            </a:r>
            <a:r>
              <a:rPr lang="en-US" sz="2000" dirty="0" smtClean="0">
                <a:solidFill>
                  <a:schemeClr val="tx1"/>
                </a:solidFill>
              </a:rPr>
              <a:t>)</a:t>
            </a:r>
          </a:p>
          <a:p>
            <a:pPr lvl="1"/>
            <a:endParaRPr lang="en-US" sz="1000" dirty="0"/>
          </a:p>
          <a:p>
            <a:r>
              <a:rPr lang="hu-HU" sz="2400" dirty="0" smtClean="0"/>
              <a:t>Használjon </a:t>
            </a:r>
            <a:r>
              <a:rPr lang="en-US" sz="2400" dirty="0" smtClean="0"/>
              <a:t> </a:t>
            </a:r>
            <a:r>
              <a:rPr lang="hu-HU" sz="2400" dirty="0" smtClean="0">
                <a:solidFill>
                  <a:srgbClr val="F6891F"/>
                </a:solidFill>
              </a:rPr>
              <a:t>napkollektort </a:t>
            </a:r>
            <a:r>
              <a:rPr lang="en-US" sz="2400" dirty="0" smtClean="0"/>
              <a:t>(</a:t>
            </a:r>
            <a:r>
              <a:rPr lang="hu-HU" sz="2400" dirty="0" smtClean="0"/>
              <a:t>vízmelegítőt</a:t>
            </a:r>
            <a:r>
              <a:rPr lang="en-US" sz="2400" dirty="0" smtClean="0"/>
              <a:t>) </a:t>
            </a:r>
            <a:r>
              <a:rPr lang="hu-HU" sz="2400" dirty="0" smtClean="0"/>
              <a:t>a víz </a:t>
            </a:r>
            <a:r>
              <a:rPr lang="hu-HU" sz="2400" dirty="0" smtClean="0"/>
              <a:t>előmelegítéséhez </a:t>
            </a:r>
            <a:r>
              <a:rPr lang="hu-HU" sz="2400" dirty="0" smtClean="0"/>
              <a:t>és fűtéséhez</a:t>
            </a:r>
            <a:endParaRPr lang="en-GB" sz="2400" dirty="0"/>
          </a:p>
        </p:txBody>
      </p:sp>
    </p:spTree>
    <p:extLst>
      <p:ext uri="{BB962C8B-B14F-4D97-AF65-F5344CB8AC3E}">
        <p14:creationId xmlns:p14="http://schemas.microsoft.com/office/powerpoint/2010/main" val="206217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Hűtés</a:t>
            </a:r>
            <a:endParaRPr lang="en-GB" dirty="0"/>
          </a:p>
        </p:txBody>
      </p:sp>
      <p:sp>
        <p:nvSpPr>
          <p:cNvPr id="3" name="Content Placeholder 2"/>
          <p:cNvSpPr>
            <a:spLocks noGrp="1"/>
          </p:cNvSpPr>
          <p:nvPr>
            <p:ph idx="1"/>
          </p:nvPr>
        </p:nvSpPr>
        <p:spPr>
          <a:xfrm>
            <a:off x="467544" y="1484784"/>
            <a:ext cx="8229600" cy="5040560"/>
          </a:xfrm>
        </p:spPr>
        <p:txBody>
          <a:bodyPr>
            <a:normAutofit fontScale="62500" lnSpcReduction="20000"/>
          </a:bodyPr>
          <a:lstStyle/>
          <a:p>
            <a:r>
              <a:rPr lang="hu-HU" sz="3800" dirty="0" smtClean="0"/>
              <a:t>Állítsa</a:t>
            </a:r>
            <a:r>
              <a:rPr lang="hu-HU" sz="3800" dirty="0" smtClean="0">
                <a:solidFill>
                  <a:srgbClr val="F6891F"/>
                </a:solidFill>
              </a:rPr>
              <a:t> a párologtató hőmérsékletét a legmagasabb</a:t>
            </a:r>
            <a:r>
              <a:rPr lang="en-US" sz="3800" dirty="0" smtClean="0">
                <a:solidFill>
                  <a:srgbClr val="F6891F"/>
                </a:solidFill>
              </a:rPr>
              <a:t> </a:t>
            </a:r>
            <a:r>
              <a:rPr lang="hu-HU" sz="3800" dirty="0" smtClean="0"/>
              <a:t>,</a:t>
            </a:r>
            <a:r>
              <a:rPr lang="en-US" sz="3800" dirty="0" smtClean="0"/>
              <a:t> </a:t>
            </a:r>
            <a:r>
              <a:rPr lang="hu-HU" sz="3800" dirty="0" smtClean="0">
                <a:solidFill>
                  <a:srgbClr val="F6891F"/>
                </a:solidFill>
              </a:rPr>
              <a:t>a kondenzátor hőmérsékletét a legalacsonyabb </a:t>
            </a:r>
            <a:r>
              <a:rPr lang="hu-HU" sz="3800" dirty="0" smtClean="0"/>
              <a:t>szintre</a:t>
            </a:r>
            <a:endParaRPr lang="en-US" sz="3800" dirty="0" smtClean="0"/>
          </a:p>
          <a:p>
            <a:endParaRPr lang="en-US" sz="800" dirty="0" smtClean="0"/>
          </a:p>
          <a:p>
            <a:r>
              <a:rPr lang="en-US" sz="3800" dirty="0" smtClean="0"/>
              <a:t>Maxim</a:t>
            </a:r>
            <a:r>
              <a:rPr lang="hu-HU" sz="3800" dirty="0" err="1" smtClean="0"/>
              <a:t>alizálja</a:t>
            </a:r>
            <a:r>
              <a:rPr lang="hu-HU" sz="3800" dirty="0" smtClean="0"/>
              <a:t> a hűtő berendezések által termelt hő </a:t>
            </a:r>
            <a:r>
              <a:rPr lang="en-US" sz="3800" dirty="0" smtClean="0"/>
              <a:t> </a:t>
            </a:r>
            <a:r>
              <a:rPr lang="en-US" sz="3800" dirty="0" smtClean="0">
                <a:solidFill>
                  <a:srgbClr val="F6891F"/>
                </a:solidFill>
              </a:rPr>
              <a:t>h</a:t>
            </a:r>
            <a:r>
              <a:rPr lang="hu-HU" sz="3800" dirty="0" err="1" smtClean="0">
                <a:solidFill>
                  <a:srgbClr val="F6891F"/>
                </a:solidFill>
              </a:rPr>
              <a:t>ővisszanyerését</a:t>
            </a:r>
            <a:endParaRPr lang="en-US" sz="3800" dirty="0" smtClean="0"/>
          </a:p>
          <a:p>
            <a:endParaRPr lang="en-US" sz="800" dirty="0" smtClean="0"/>
          </a:p>
          <a:p>
            <a:r>
              <a:rPr lang="hu-HU" sz="3800" dirty="0" smtClean="0"/>
              <a:t>Kerülje a hőforrásokat (pl. világító testek) a hűtött területeken</a:t>
            </a:r>
            <a:endParaRPr lang="en-US" sz="3800" dirty="0" smtClean="0"/>
          </a:p>
          <a:p>
            <a:r>
              <a:rPr lang="en-US" sz="800" dirty="0" smtClean="0"/>
              <a:t> </a:t>
            </a:r>
          </a:p>
          <a:p>
            <a:r>
              <a:rPr lang="hu-HU" sz="3800" dirty="0" smtClean="0">
                <a:solidFill>
                  <a:srgbClr val="F6891F"/>
                </a:solidFill>
              </a:rPr>
              <a:t>Szigetelje le </a:t>
            </a:r>
            <a:r>
              <a:rPr lang="en-GB" sz="3800" dirty="0" smtClean="0"/>
              <a:t> </a:t>
            </a:r>
            <a:r>
              <a:rPr lang="hu-HU" sz="3800" dirty="0" smtClean="0"/>
              <a:t>a hideg csöveket</a:t>
            </a:r>
            <a:endParaRPr lang="en-GB" sz="3800" dirty="0" smtClean="0"/>
          </a:p>
          <a:p>
            <a:endParaRPr lang="en-GB" sz="800" dirty="0" smtClean="0"/>
          </a:p>
          <a:p>
            <a:r>
              <a:rPr lang="hu-HU" sz="3800" dirty="0" smtClean="0"/>
              <a:t>Tegye lehetővé a levegő szabad áramlását az egységekben </a:t>
            </a:r>
            <a:endParaRPr lang="en-US" sz="3800" dirty="0" smtClean="0"/>
          </a:p>
          <a:p>
            <a:endParaRPr lang="en-US" sz="900" dirty="0"/>
          </a:p>
          <a:p>
            <a:r>
              <a:rPr lang="hu-HU" sz="3800" dirty="0" smtClean="0"/>
              <a:t>Hozzon létre egy hűtő </a:t>
            </a:r>
            <a:r>
              <a:rPr lang="hu-HU" sz="3800" dirty="0" smtClean="0">
                <a:solidFill>
                  <a:srgbClr val="F6891F"/>
                </a:solidFill>
              </a:rPr>
              <a:t>hatékonyság</a:t>
            </a:r>
            <a:r>
              <a:rPr lang="en-US" sz="3800" dirty="0" smtClean="0">
                <a:solidFill>
                  <a:srgbClr val="F6891F"/>
                </a:solidFill>
              </a:rPr>
              <a:t>-</a:t>
            </a:r>
            <a:r>
              <a:rPr lang="hu-HU" sz="3800" dirty="0" smtClean="0">
                <a:solidFill>
                  <a:srgbClr val="F6891F"/>
                </a:solidFill>
              </a:rPr>
              <a:t>karbantartás </a:t>
            </a:r>
            <a:r>
              <a:rPr lang="en-US" sz="3800" dirty="0" smtClean="0"/>
              <a:t> program</a:t>
            </a:r>
            <a:r>
              <a:rPr lang="hu-HU" sz="3800" dirty="0" err="1" smtClean="0"/>
              <a:t>ot</a:t>
            </a:r>
            <a:r>
              <a:rPr lang="en-US" sz="3800" dirty="0" smtClean="0"/>
              <a:t>, </a:t>
            </a:r>
            <a:r>
              <a:rPr lang="hu-HU" sz="3800" dirty="0" smtClean="0"/>
              <a:t>lényeges a rendszeres kiolvasztás</a:t>
            </a:r>
            <a:endParaRPr lang="en-US" sz="3800" dirty="0" smtClean="0"/>
          </a:p>
          <a:p>
            <a:pPr lvl="1"/>
            <a:r>
              <a:rPr lang="hu-HU" sz="3200" dirty="0" smtClean="0">
                <a:solidFill>
                  <a:schemeClr val="tx1"/>
                </a:solidFill>
              </a:rPr>
              <a:t>A légkondicionáló tisztítása 10%-kal csökkenti a kapcsolódó energia felhasználást kisebb eltömődés esetén, 30%-kal ha korábban sosem történt tisztítás.  </a:t>
            </a:r>
            <a:endParaRPr lang="en-US" sz="3200" dirty="0">
              <a:solidFill>
                <a:schemeClr val="tx1"/>
              </a:solidFill>
            </a:endParaRPr>
          </a:p>
        </p:txBody>
      </p:sp>
    </p:spTree>
    <p:extLst>
      <p:ext uri="{BB962C8B-B14F-4D97-AF65-F5344CB8AC3E}">
        <p14:creationId xmlns:p14="http://schemas.microsoft.com/office/powerpoint/2010/main" val="2107386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Hűtés</a:t>
            </a:r>
            <a:r>
              <a:rPr lang="en-US" dirty="0" smtClean="0"/>
              <a:t> - </a:t>
            </a:r>
            <a:r>
              <a:rPr lang="hu-HU" dirty="0" smtClean="0"/>
              <a:t>klimatizáció</a:t>
            </a:r>
            <a:endParaRPr lang="en-GB" dirty="0"/>
          </a:p>
        </p:txBody>
      </p:sp>
      <p:sp>
        <p:nvSpPr>
          <p:cNvPr id="3" name="Content Placeholder 2"/>
          <p:cNvSpPr>
            <a:spLocks noGrp="1"/>
          </p:cNvSpPr>
          <p:nvPr>
            <p:ph idx="1"/>
          </p:nvPr>
        </p:nvSpPr>
        <p:spPr>
          <a:xfrm>
            <a:off x="467544" y="1772816"/>
            <a:ext cx="8229600" cy="4281339"/>
          </a:xfrm>
        </p:spPr>
        <p:txBody>
          <a:bodyPr>
            <a:normAutofit/>
          </a:bodyPr>
          <a:lstStyle/>
          <a:p>
            <a:r>
              <a:rPr lang="hu-HU" sz="2400" dirty="0" smtClean="0"/>
              <a:t>Csökkentse a hőforrásokat</a:t>
            </a:r>
            <a:endParaRPr lang="en-US" sz="2400" dirty="0"/>
          </a:p>
          <a:p>
            <a:r>
              <a:rPr lang="hu-HU" sz="2400" dirty="0" smtClean="0"/>
              <a:t>Használjon szoláris üvegezést</a:t>
            </a:r>
            <a:endParaRPr lang="en-US" sz="2400" dirty="0"/>
          </a:p>
          <a:p>
            <a:r>
              <a:rPr lang="hu-HU" sz="2400" dirty="0" smtClean="0"/>
              <a:t>Válasszon külső árnyékolókat</a:t>
            </a:r>
            <a:endParaRPr lang="en-US" sz="2400" dirty="0"/>
          </a:p>
          <a:p>
            <a:r>
              <a:rPr lang="hu-HU" sz="2400" dirty="0" smtClean="0">
                <a:solidFill>
                  <a:srgbClr val="F6891F"/>
                </a:solidFill>
              </a:rPr>
              <a:t>„</a:t>
            </a:r>
            <a:r>
              <a:rPr lang="en-US" sz="2400" dirty="0" err="1" smtClean="0">
                <a:solidFill>
                  <a:srgbClr val="F6891F"/>
                </a:solidFill>
              </a:rPr>
              <a:t>Freecooling</a:t>
            </a:r>
            <a:r>
              <a:rPr lang="hu-HU" sz="2400" dirty="0" smtClean="0">
                <a:solidFill>
                  <a:srgbClr val="F6891F"/>
                </a:solidFill>
              </a:rPr>
              <a:t>” – „</a:t>
            </a:r>
            <a:r>
              <a:rPr lang="hu-HU" sz="2400" dirty="0" err="1" smtClean="0">
                <a:solidFill>
                  <a:srgbClr val="F6891F"/>
                </a:solidFill>
              </a:rPr>
              <a:t>Ingyenhűtés</a:t>
            </a:r>
            <a:r>
              <a:rPr lang="hu-HU" sz="2400" dirty="0" smtClean="0">
                <a:solidFill>
                  <a:srgbClr val="F6891F"/>
                </a:solidFill>
              </a:rPr>
              <a:t>”</a:t>
            </a:r>
            <a:r>
              <a:rPr lang="en-US" sz="2400" dirty="0" smtClean="0">
                <a:solidFill>
                  <a:srgbClr val="F6891F"/>
                </a:solidFill>
              </a:rPr>
              <a:t>: </a:t>
            </a:r>
            <a:r>
              <a:rPr lang="hu-HU" sz="2400" dirty="0" smtClean="0"/>
              <a:t> használja a külső hideg levegőt az éjszaka folyamán a meleg időszakokban</a:t>
            </a:r>
            <a:endParaRPr lang="en-US" sz="2400" dirty="0"/>
          </a:p>
          <a:p>
            <a:r>
              <a:rPr lang="hu-HU" sz="2400" dirty="0" smtClean="0"/>
              <a:t>Amennyiben lehetséges alakítson ki teraszt &amp; szökőkutat</a:t>
            </a:r>
          </a:p>
          <a:p>
            <a:r>
              <a:rPr lang="hu-HU" sz="2400" dirty="0" smtClean="0"/>
              <a:t> </a:t>
            </a:r>
            <a:r>
              <a:rPr lang="hu-HU" sz="2400" dirty="0" smtClean="0"/>
              <a:t>Válasszon </a:t>
            </a:r>
            <a:r>
              <a:rPr lang="hu-HU" sz="2400" dirty="0" smtClean="0"/>
              <a:t>zöldtetőt és homlokzatot</a:t>
            </a:r>
            <a:endParaRPr lang="en-US" sz="2400" dirty="0"/>
          </a:p>
          <a:p>
            <a:pPr marL="109728" indent="0">
              <a:buNone/>
            </a:pPr>
            <a:r>
              <a:rPr lang="en-US" sz="2400" dirty="0" smtClean="0">
                <a:sym typeface="Wingdings" panose="05000000000000000000" pitchFamily="2" charset="2"/>
              </a:rPr>
              <a:t> </a:t>
            </a:r>
            <a:r>
              <a:rPr lang="hu-HU" sz="2400" dirty="0" smtClean="0">
                <a:solidFill>
                  <a:schemeClr val="tx1"/>
                </a:solidFill>
                <a:sym typeface="Wingdings" panose="05000000000000000000" pitchFamily="2" charset="2"/>
              </a:rPr>
              <a:t>Az elektromos hűtést csak utolsó opcióként használja</a:t>
            </a:r>
            <a:endParaRPr lang="en-US" sz="2400" dirty="0">
              <a:solidFill>
                <a:schemeClr val="tx1"/>
              </a:solidFill>
            </a:endParaRPr>
          </a:p>
          <a:p>
            <a:endParaRPr lang="en-GB" dirty="0"/>
          </a:p>
        </p:txBody>
      </p:sp>
    </p:spTree>
    <p:extLst>
      <p:ext uri="{BB962C8B-B14F-4D97-AF65-F5344CB8AC3E}">
        <p14:creationId xmlns:p14="http://schemas.microsoft.com/office/powerpoint/2010/main" val="2953125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496944" cy="1066800"/>
          </a:xfrm>
        </p:spPr>
        <p:txBody>
          <a:bodyPr>
            <a:noAutofit/>
          </a:bodyPr>
          <a:lstStyle/>
          <a:p>
            <a:r>
              <a:rPr lang="hu-HU" sz="4000" dirty="0" smtClean="0"/>
              <a:t>Miért fontos az </a:t>
            </a:r>
            <a:r>
              <a:rPr lang="hu-HU" sz="4000" dirty="0" smtClean="0"/>
              <a:t>energiahatékonyság</a:t>
            </a:r>
            <a:r>
              <a:rPr lang="en-US" sz="4000" dirty="0" smtClean="0"/>
              <a:t>?</a:t>
            </a:r>
            <a:endParaRPr lang="en-GB" sz="4000" dirty="0"/>
          </a:p>
        </p:txBody>
      </p:sp>
      <p:sp>
        <p:nvSpPr>
          <p:cNvPr id="3" name="Content Placeholder 2"/>
          <p:cNvSpPr>
            <a:spLocks noGrp="1"/>
          </p:cNvSpPr>
          <p:nvPr>
            <p:ph sz="half" idx="1"/>
          </p:nvPr>
        </p:nvSpPr>
        <p:spPr/>
        <p:txBody>
          <a:bodyPr/>
          <a:lstStyle/>
          <a:p>
            <a:endParaRPr lang="en-US" dirty="0"/>
          </a:p>
          <a:p>
            <a:endParaRPr lang="en-US" sz="2800" dirty="0" smtClean="0"/>
          </a:p>
        </p:txBody>
      </p:sp>
      <p:sp>
        <p:nvSpPr>
          <p:cNvPr id="4" name="Content Placeholder 3"/>
          <p:cNvSpPr>
            <a:spLocks noGrp="1"/>
          </p:cNvSpPr>
          <p:nvPr>
            <p:ph sz="half" idx="2"/>
          </p:nvPr>
        </p:nvSpPr>
        <p:spPr/>
        <p:txBody>
          <a:bodyPr/>
          <a:lstStyle/>
          <a:p>
            <a:endParaRPr lang="en-US" dirty="0"/>
          </a:p>
          <a:p>
            <a:endParaRPr lang="en-US" dirty="0" smtClean="0"/>
          </a:p>
          <a:p>
            <a:endParaRPr lang="en-US" dirty="0" smtClean="0"/>
          </a:p>
          <a:p>
            <a:endParaRPr lang="en-US" dirty="0" smtClean="0"/>
          </a:p>
        </p:txBody>
      </p:sp>
      <p:graphicFrame>
        <p:nvGraphicFramePr>
          <p:cNvPr id="5" name="Diagram 4"/>
          <p:cNvGraphicFramePr/>
          <p:nvPr>
            <p:extLst>
              <p:ext uri="{D42A27DB-BD31-4B8C-83A1-F6EECF244321}">
                <p14:modId xmlns:p14="http://schemas.microsoft.com/office/powerpoint/2010/main" val="801153549"/>
              </p:ext>
            </p:extLst>
          </p:nvPr>
        </p:nvGraphicFramePr>
        <p:xfrm>
          <a:off x="1043608" y="1772816"/>
          <a:ext cx="6768752"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43595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340768"/>
            <a:ext cx="8229600" cy="4785395"/>
          </a:xfrm>
        </p:spPr>
        <p:txBody>
          <a:bodyPr>
            <a:normAutofit/>
          </a:bodyPr>
          <a:lstStyle/>
          <a:p>
            <a:pPr marL="109728" indent="0" algn="ctr">
              <a:buNone/>
            </a:pPr>
            <a:endParaRPr lang="en-US" sz="2400" b="1" dirty="0" smtClean="0">
              <a:solidFill>
                <a:srgbClr val="F6891F"/>
              </a:solidFill>
            </a:endParaRPr>
          </a:p>
          <a:p>
            <a:pPr marL="109728" indent="0" algn="ctr">
              <a:buNone/>
            </a:pPr>
            <a:r>
              <a:rPr lang="en-US" sz="3600" b="1" dirty="0" smtClean="0">
                <a:solidFill>
                  <a:srgbClr val="F6891F"/>
                </a:solidFill>
              </a:rPr>
              <a:t>1°C</a:t>
            </a:r>
          </a:p>
          <a:p>
            <a:pPr marL="109728" indent="0" algn="ctr">
              <a:buNone/>
            </a:pPr>
            <a:r>
              <a:rPr lang="hu-HU" sz="3600" b="1" dirty="0" smtClean="0">
                <a:solidFill>
                  <a:srgbClr val="F6891F"/>
                </a:solidFill>
              </a:rPr>
              <a:t>Csökkentés </a:t>
            </a:r>
            <a:r>
              <a:rPr lang="en-US" sz="3600" b="1" dirty="0" smtClean="0">
                <a:solidFill>
                  <a:srgbClr val="F6891F"/>
                </a:solidFill>
              </a:rPr>
              <a:t>/</a:t>
            </a:r>
            <a:r>
              <a:rPr lang="hu-HU" sz="3600" b="1" dirty="0" smtClean="0">
                <a:solidFill>
                  <a:srgbClr val="F6891F"/>
                </a:solidFill>
              </a:rPr>
              <a:t> növelés</a:t>
            </a:r>
            <a:r>
              <a:rPr lang="en-US" sz="3600" b="1" dirty="0" smtClean="0">
                <a:solidFill>
                  <a:srgbClr val="F6891F"/>
                </a:solidFill>
              </a:rPr>
              <a:t> </a:t>
            </a:r>
          </a:p>
          <a:p>
            <a:pPr marL="109728" indent="0" algn="ctr">
              <a:buNone/>
            </a:pPr>
            <a:endParaRPr lang="en-US" sz="2000" b="1" dirty="0" smtClean="0">
              <a:solidFill>
                <a:srgbClr val="F6891F"/>
              </a:solidFill>
            </a:endParaRPr>
          </a:p>
          <a:p>
            <a:pPr marL="109728" indent="0" algn="ctr">
              <a:buNone/>
            </a:pPr>
            <a:r>
              <a:rPr lang="en-US" sz="4400" b="1" dirty="0" smtClean="0">
                <a:solidFill>
                  <a:srgbClr val="F6891F"/>
                </a:solidFill>
              </a:rPr>
              <a:t>=</a:t>
            </a:r>
          </a:p>
          <a:p>
            <a:pPr marL="109728" indent="0" algn="ctr">
              <a:buNone/>
            </a:pPr>
            <a:r>
              <a:rPr lang="en-US" sz="3600" b="1" dirty="0" smtClean="0">
                <a:solidFill>
                  <a:srgbClr val="F6891F"/>
                </a:solidFill>
              </a:rPr>
              <a:t> </a:t>
            </a:r>
          </a:p>
          <a:p>
            <a:pPr marL="109728" indent="0" algn="ctr">
              <a:buNone/>
            </a:pPr>
            <a:r>
              <a:rPr lang="hu-HU" sz="3600" b="1" dirty="0" smtClean="0">
                <a:solidFill>
                  <a:srgbClr val="F6891F"/>
                </a:solidFill>
              </a:rPr>
              <a:t>Kb.</a:t>
            </a:r>
            <a:r>
              <a:rPr lang="en-US" sz="3600" b="1" dirty="0" smtClean="0">
                <a:solidFill>
                  <a:srgbClr val="F6891F"/>
                </a:solidFill>
              </a:rPr>
              <a:t> </a:t>
            </a:r>
            <a:r>
              <a:rPr lang="en-US" sz="3600" b="1" dirty="0">
                <a:solidFill>
                  <a:srgbClr val="F6891F"/>
                </a:solidFill>
              </a:rPr>
              <a:t>6% </a:t>
            </a:r>
            <a:r>
              <a:rPr lang="en-US" sz="3600" b="1" dirty="0" err="1" smtClean="0">
                <a:solidFill>
                  <a:srgbClr val="F6891F"/>
                </a:solidFill>
              </a:rPr>
              <a:t>energ</a:t>
            </a:r>
            <a:r>
              <a:rPr lang="hu-HU" sz="3600" b="1" dirty="0" err="1" smtClean="0">
                <a:solidFill>
                  <a:srgbClr val="F6891F"/>
                </a:solidFill>
              </a:rPr>
              <a:t>ia</a:t>
            </a:r>
            <a:r>
              <a:rPr lang="hu-HU" sz="3600" b="1" dirty="0" smtClean="0">
                <a:solidFill>
                  <a:srgbClr val="F6891F"/>
                </a:solidFill>
              </a:rPr>
              <a:t> megtakarítás</a:t>
            </a:r>
            <a:endParaRPr lang="en-GB" sz="3600" b="1" dirty="0">
              <a:solidFill>
                <a:srgbClr val="F6891F"/>
              </a:solidFill>
            </a:endParaRPr>
          </a:p>
        </p:txBody>
      </p:sp>
    </p:spTree>
    <p:extLst>
      <p:ext uri="{BB962C8B-B14F-4D97-AF65-F5344CB8AC3E}">
        <p14:creationId xmlns:p14="http://schemas.microsoft.com/office/powerpoint/2010/main" val="359634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66800"/>
          </a:xfrm>
        </p:spPr>
        <p:txBody>
          <a:bodyPr>
            <a:normAutofit fontScale="90000"/>
          </a:bodyPr>
          <a:lstStyle/>
          <a:p>
            <a:r>
              <a:rPr lang="en-GB" dirty="0" err="1" smtClean="0"/>
              <a:t>Energ</a:t>
            </a:r>
            <a:r>
              <a:rPr lang="hu-HU" dirty="0" err="1" smtClean="0"/>
              <a:t>ia</a:t>
            </a:r>
            <a:r>
              <a:rPr lang="en-GB" dirty="0" smtClean="0"/>
              <a:t> M</a:t>
            </a:r>
            <a:r>
              <a:rPr lang="hu-HU" dirty="0" err="1" smtClean="0"/>
              <a:t>enedzsment</a:t>
            </a:r>
            <a:r>
              <a:rPr lang="hu-HU" dirty="0" smtClean="0"/>
              <a:t> az épületekben</a:t>
            </a:r>
            <a:endParaRPr lang="en-GB" dirty="0"/>
          </a:p>
        </p:txBody>
      </p:sp>
      <p:sp>
        <p:nvSpPr>
          <p:cNvPr id="3" name="Content Placeholder 2"/>
          <p:cNvSpPr>
            <a:spLocks noGrp="1"/>
          </p:cNvSpPr>
          <p:nvPr>
            <p:ph idx="1"/>
          </p:nvPr>
        </p:nvSpPr>
        <p:spPr/>
        <p:txBody>
          <a:bodyPr>
            <a:normAutofit fontScale="85000" lnSpcReduction="10000"/>
          </a:bodyPr>
          <a:lstStyle/>
          <a:p>
            <a:r>
              <a:rPr lang="hu-HU" dirty="0" smtClean="0"/>
              <a:t>Az épületek energia menedzsmentjének az a lényege, hogy </a:t>
            </a:r>
            <a:r>
              <a:rPr lang="hu-HU" dirty="0" smtClean="0">
                <a:solidFill>
                  <a:srgbClr val="F6891F"/>
                </a:solidFill>
              </a:rPr>
              <a:t>kényelmesebb, biztonságosabb és egészségesebb munka környezetet biztosítsunk </a:t>
            </a:r>
            <a:r>
              <a:rPr lang="hu-HU" dirty="0" smtClean="0"/>
              <a:t>ugyanannyi vagy kevesebb energia felhasználásával</a:t>
            </a:r>
            <a:r>
              <a:rPr lang="en-US" dirty="0" smtClean="0"/>
              <a:t>.</a:t>
            </a:r>
            <a:endParaRPr lang="en-US" dirty="0"/>
          </a:p>
          <a:p>
            <a:pPr marL="109728" indent="0">
              <a:buNone/>
            </a:pPr>
            <a:endParaRPr lang="en-US" dirty="0"/>
          </a:p>
          <a:p>
            <a:r>
              <a:rPr lang="hu-HU" dirty="0" smtClean="0"/>
              <a:t>Az épületek energia menedzsmentjének előnyei</a:t>
            </a:r>
            <a:r>
              <a:rPr lang="en-US" dirty="0" smtClean="0"/>
              <a:t>:</a:t>
            </a:r>
            <a:endParaRPr lang="en-US" dirty="0"/>
          </a:p>
          <a:p>
            <a:pPr lvl="1"/>
            <a:r>
              <a:rPr lang="en-US" sz="2200" dirty="0" smtClean="0">
                <a:solidFill>
                  <a:schemeClr val="tx1"/>
                </a:solidFill>
              </a:rPr>
              <a:t>R</a:t>
            </a:r>
            <a:r>
              <a:rPr lang="hu-HU" sz="2200" dirty="0" smtClean="0">
                <a:solidFill>
                  <a:schemeClr val="tx1"/>
                </a:solidFill>
              </a:rPr>
              <a:t>csökkenti az energia fogyasztást</a:t>
            </a:r>
            <a:r>
              <a:rPr lang="en-US" sz="2200" dirty="0" smtClean="0">
                <a:solidFill>
                  <a:schemeClr val="tx1"/>
                </a:solidFill>
                <a:sym typeface="Wingdings" panose="05000000000000000000" pitchFamily="2" charset="2"/>
              </a:rPr>
              <a:t> </a:t>
            </a:r>
            <a:r>
              <a:rPr lang="hu-HU" sz="2200" dirty="0" smtClean="0">
                <a:solidFill>
                  <a:schemeClr val="tx1"/>
                </a:solidFill>
              </a:rPr>
              <a:t>költség megtakarítás</a:t>
            </a:r>
            <a:endParaRPr lang="en-US" sz="2200" dirty="0">
              <a:solidFill>
                <a:schemeClr val="tx1"/>
              </a:solidFill>
            </a:endParaRPr>
          </a:p>
          <a:p>
            <a:pPr lvl="1"/>
            <a:r>
              <a:rPr lang="hu-HU" sz="2200" dirty="0" smtClean="0">
                <a:solidFill>
                  <a:schemeClr val="tx1"/>
                </a:solidFill>
              </a:rPr>
              <a:t>Növeli a komfortot és biztonságot</a:t>
            </a:r>
            <a:endParaRPr lang="en-US" sz="2200" dirty="0">
              <a:solidFill>
                <a:schemeClr val="tx1"/>
              </a:solidFill>
            </a:endParaRPr>
          </a:p>
          <a:p>
            <a:pPr lvl="1"/>
            <a:r>
              <a:rPr lang="hu-HU" sz="2200" dirty="0" smtClean="0">
                <a:solidFill>
                  <a:schemeClr val="tx1"/>
                </a:solidFill>
              </a:rPr>
              <a:t>Csökkenti a kibocsátást</a:t>
            </a:r>
            <a:endParaRPr lang="en-US" sz="2200" dirty="0">
              <a:solidFill>
                <a:schemeClr val="tx1"/>
              </a:solidFill>
            </a:endParaRPr>
          </a:p>
          <a:p>
            <a:pPr lvl="1"/>
            <a:r>
              <a:rPr lang="hu-HU" sz="2200" dirty="0" smtClean="0">
                <a:solidFill>
                  <a:schemeClr val="tx1"/>
                </a:solidFill>
              </a:rPr>
              <a:t>Növeli az energia biztonságot</a:t>
            </a:r>
            <a:endParaRPr lang="en-US" sz="2200" dirty="0" smtClean="0">
              <a:solidFill>
                <a:schemeClr val="tx1"/>
              </a:solidFill>
            </a:endParaRPr>
          </a:p>
          <a:p>
            <a:pPr lvl="1"/>
            <a:r>
              <a:rPr lang="hu-HU" sz="2200" dirty="0" smtClean="0">
                <a:solidFill>
                  <a:schemeClr val="tx1"/>
                </a:solidFill>
              </a:rPr>
              <a:t>Csökkenti az energia hordozóktól való függőséget</a:t>
            </a:r>
            <a:endParaRPr lang="en-US" sz="2200" dirty="0">
              <a:solidFill>
                <a:schemeClr val="tx1"/>
              </a:solidFill>
            </a:endParaRPr>
          </a:p>
          <a:p>
            <a:endParaRPr lang="en-GB" dirty="0"/>
          </a:p>
        </p:txBody>
      </p:sp>
    </p:spTree>
    <p:extLst>
      <p:ext uri="{BB962C8B-B14F-4D97-AF65-F5344CB8AC3E}">
        <p14:creationId xmlns:p14="http://schemas.microsoft.com/office/powerpoint/2010/main" val="31370278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66800"/>
          </a:xfrm>
        </p:spPr>
        <p:txBody>
          <a:bodyPr>
            <a:normAutofit/>
          </a:bodyPr>
          <a:lstStyle/>
          <a:p>
            <a:r>
              <a:rPr lang="hu-HU" dirty="0" smtClean="0"/>
              <a:t>Épületek energia teljesítménye</a:t>
            </a:r>
            <a:endParaRPr lang="en-GB" dirty="0"/>
          </a:p>
        </p:txBody>
      </p:sp>
      <p:sp>
        <p:nvSpPr>
          <p:cNvPr id="3" name="Content Placeholder 2"/>
          <p:cNvSpPr>
            <a:spLocks noGrp="1"/>
          </p:cNvSpPr>
          <p:nvPr>
            <p:ph idx="1"/>
          </p:nvPr>
        </p:nvSpPr>
        <p:spPr>
          <a:xfrm>
            <a:off x="467544" y="1628800"/>
            <a:ext cx="8229600" cy="4491880"/>
          </a:xfrm>
        </p:spPr>
        <p:txBody>
          <a:bodyPr>
            <a:noAutofit/>
          </a:bodyPr>
          <a:lstStyle/>
          <a:p>
            <a:pPr marL="342900" indent="-342900"/>
            <a:r>
              <a:rPr lang="hu-HU" sz="2000" dirty="0" smtClean="0"/>
              <a:t>Az épületek energia megtakarításában rejlő potenciált felismerték az emberek, különösképpen </a:t>
            </a:r>
            <a:r>
              <a:rPr lang="hu-HU" sz="2000" dirty="0" smtClean="0">
                <a:solidFill>
                  <a:srgbClr val="F6891F"/>
                </a:solidFill>
              </a:rPr>
              <a:t>a már meglévő épületek felújításából származókat</a:t>
            </a:r>
            <a:r>
              <a:rPr lang="en-US" sz="2000" dirty="0" smtClean="0"/>
              <a:t>.</a:t>
            </a:r>
            <a:endParaRPr lang="en-US" sz="2000" dirty="0"/>
          </a:p>
          <a:p>
            <a:pPr marL="342900" indent="-342900"/>
            <a:endParaRPr lang="en-US" sz="2000" dirty="0"/>
          </a:p>
          <a:p>
            <a:pPr marL="342900" indent="-342900"/>
            <a:r>
              <a:rPr lang="hu-HU" sz="2000" dirty="0" smtClean="0"/>
              <a:t>Az </a:t>
            </a:r>
            <a:r>
              <a:rPr lang="hu-HU" sz="2000" dirty="0" smtClean="0">
                <a:solidFill>
                  <a:srgbClr val="F6891F"/>
                </a:solidFill>
              </a:rPr>
              <a:t> Épületek Energiahatékonyságáról Szóló Irányelv</a:t>
            </a:r>
            <a:r>
              <a:rPr lang="en-US" sz="2000" dirty="0" smtClean="0">
                <a:solidFill>
                  <a:srgbClr val="F6891F"/>
                </a:solidFill>
              </a:rPr>
              <a:t>, </a:t>
            </a:r>
            <a:r>
              <a:rPr lang="en-US" sz="2000" dirty="0" smtClean="0"/>
              <a:t>(2002/91/EC</a:t>
            </a:r>
            <a:r>
              <a:rPr lang="hu-HU" sz="2000" dirty="0" smtClean="0"/>
              <a:t> számú irányelv</a:t>
            </a:r>
            <a:r>
              <a:rPr lang="en-US" sz="2000" dirty="0" smtClean="0"/>
              <a:t>): </a:t>
            </a:r>
            <a:r>
              <a:rPr lang="hu-HU" sz="2000" dirty="0" smtClean="0"/>
              <a:t> fő EU politikai eszköz, ami az épületek energia teljesítményének javításával foglalkozik. Egyéb intézkedések mellett, az energia tanúsítványok keretrendszerét vezette be. </a:t>
            </a:r>
            <a:endParaRPr lang="en-US" sz="2000" dirty="0"/>
          </a:p>
          <a:p>
            <a:pPr marL="342900" indent="-342900"/>
            <a:endParaRPr lang="en-US" sz="2000" dirty="0"/>
          </a:p>
          <a:p>
            <a:pPr marL="342900" indent="-342900"/>
            <a:r>
              <a:rPr lang="hu-HU" sz="2000" dirty="0" smtClean="0"/>
              <a:t>Az irányelv átdolgozásra került 2010-ben (2010/31/EU számú irányelv), és megerősítette az Energia tanúsítvány szerepét olyan lépésekkel például, hogy követelményként állította fel az épületek energia tanúsítványának meghirdetését, azok eladása vagy kiadása előtt.</a:t>
            </a:r>
            <a:endParaRPr lang="en-US" sz="2000" dirty="0"/>
          </a:p>
          <a:p>
            <a:pPr marL="285750" indent="-285750"/>
            <a:endParaRPr lang="en-US" sz="1800" dirty="0" smtClean="0"/>
          </a:p>
          <a:p>
            <a:endParaRPr lang="en-GB" sz="1800" dirty="0"/>
          </a:p>
        </p:txBody>
      </p:sp>
    </p:spTree>
    <p:extLst>
      <p:ext uri="{BB962C8B-B14F-4D97-AF65-F5344CB8AC3E}">
        <p14:creationId xmlns:p14="http://schemas.microsoft.com/office/powerpoint/2010/main" val="38385705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66800"/>
          </a:xfrm>
        </p:spPr>
        <p:txBody>
          <a:bodyPr>
            <a:normAutofit/>
          </a:bodyPr>
          <a:lstStyle/>
          <a:p>
            <a:r>
              <a:rPr lang="hu-HU" sz="3200" dirty="0" smtClean="0"/>
              <a:t>Energia megtakarítási intézkedések és épület beruházások</a:t>
            </a:r>
            <a:endParaRPr lang="en-GB" sz="3200" dirty="0"/>
          </a:p>
        </p:txBody>
      </p:sp>
      <p:sp>
        <p:nvSpPr>
          <p:cNvPr id="3" name="Content Placeholder 2"/>
          <p:cNvSpPr>
            <a:spLocks noGrp="1"/>
          </p:cNvSpPr>
          <p:nvPr>
            <p:ph sz="half" idx="1"/>
          </p:nvPr>
        </p:nvSpPr>
        <p:spPr/>
        <p:txBody>
          <a:bodyPr>
            <a:normAutofit fontScale="92500" lnSpcReduction="20000"/>
          </a:bodyPr>
          <a:lstStyle/>
          <a:p>
            <a:pPr marL="0" indent="0">
              <a:buNone/>
            </a:pPr>
            <a:r>
              <a:rPr lang="hu-HU" altLang="hu-HU" sz="2600" dirty="0" smtClean="0"/>
              <a:t>A fogyasztási profilok eltérőek lehetnek de a </a:t>
            </a:r>
            <a:r>
              <a:rPr lang="hu-HU" altLang="hu-HU" sz="2600" u="sng" dirty="0" smtClean="0"/>
              <a:t>fűtés</a:t>
            </a:r>
            <a:r>
              <a:rPr lang="en-US" altLang="hu-HU" sz="2600" dirty="0" smtClean="0"/>
              <a:t>,</a:t>
            </a:r>
            <a:r>
              <a:rPr lang="hu-HU" altLang="hu-HU" sz="2600" dirty="0" smtClean="0"/>
              <a:t>a </a:t>
            </a:r>
            <a:r>
              <a:rPr lang="en-US" altLang="hu-HU" sz="2600" dirty="0" smtClean="0"/>
              <a:t> </a:t>
            </a:r>
            <a:r>
              <a:rPr lang="hu-HU" altLang="hu-HU" sz="2600" u="sng" dirty="0" smtClean="0"/>
              <a:t>hűtés</a:t>
            </a:r>
            <a:r>
              <a:rPr lang="hu-HU" altLang="hu-HU" sz="2600" dirty="0" smtClean="0"/>
              <a:t> és a</a:t>
            </a:r>
            <a:r>
              <a:rPr lang="en-US" altLang="hu-HU" sz="2600" dirty="0" smtClean="0"/>
              <a:t> </a:t>
            </a:r>
            <a:r>
              <a:rPr lang="hu-HU" altLang="hu-HU" sz="2600" dirty="0" smtClean="0"/>
              <a:t>világítás a fő energia felhasználók az épületekben</a:t>
            </a:r>
            <a:endParaRPr lang="en-US" altLang="hu-HU" sz="2600" dirty="0" smtClean="0"/>
          </a:p>
          <a:p>
            <a:endParaRPr lang="hu-HU" altLang="hu-HU" sz="1300" dirty="0"/>
          </a:p>
          <a:p>
            <a:pPr marL="0" indent="0">
              <a:buNone/>
            </a:pPr>
            <a:r>
              <a:rPr lang="hu-HU" sz="2600" dirty="0" err="1" smtClean="0"/>
              <a:t>Hőellátás</a:t>
            </a:r>
            <a:endParaRPr lang="en-GB" sz="2600" dirty="0"/>
          </a:p>
          <a:p>
            <a:pPr>
              <a:buFontTx/>
              <a:buChar char="-"/>
            </a:pPr>
            <a:r>
              <a:rPr lang="hu-HU" sz="2200" dirty="0" smtClean="0"/>
              <a:t>Kazán </a:t>
            </a:r>
            <a:r>
              <a:rPr lang="en-GB" sz="2200" dirty="0" smtClean="0"/>
              <a:t>(</a:t>
            </a:r>
            <a:r>
              <a:rPr lang="hu-HU" sz="2200" dirty="0" smtClean="0"/>
              <a:t>gáz tüzelésű kazán</a:t>
            </a:r>
            <a:r>
              <a:rPr lang="en-GB" sz="2200" dirty="0" smtClean="0"/>
              <a:t>)</a:t>
            </a:r>
            <a:endParaRPr lang="en-GB" sz="2200" dirty="0"/>
          </a:p>
          <a:p>
            <a:pPr>
              <a:buFontTx/>
              <a:buChar char="-"/>
            </a:pPr>
            <a:r>
              <a:rPr lang="hu-HU" sz="2200" dirty="0" smtClean="0"/>
              <a:t>Hőszivattyú </a:t>
            </a:r>
            <a:endParaRPr lang="en-GB" sz="2200" dirty="0"/>
          </a:p>
          <a:p>
            <a:pPr>
              <a:buFontTx/>
              <a:buChar char="-"/>
            </a:pPr>
            <a:r>
              <a:rPr lang="hu-HU" sz="2200" dirty="0" smtClean="0"/>
              <a:t>Elektromos fűtés </a:t>
            </a:r>
            <a:endParaRPr lang="en-GB" sz="2200" dirty="0"/>
          </a:p>
          <a:p>
            <a:pPr>
              <a:buFontTx/>
              <a:buChar char="-"/>
            </a:pPr>
            <a:r>
              <a:rPr lang="hu-HU" sz="2200" dirty="0" smtClean="0"/>
              <a:t>Geotermikus fűtési rendszer</a:t>
            </a:r>
            <a:endParaRPr lang="en-GB" sz="2200" dirty="0"/>
          </a:p>
          <a:p>
            <a:pPr>
              <a:buFontTx/>
              <a:buChar char="-"/>
            </a:pPr>
            <a:r>
              <a:rPr lang="hu-HU" sz="2200" dirty="0" smtClean="0"/>
              <a:t>Fűtés napenergiával</a:t>
            </a:r>
            <a:endParaRPr lang="en-GB" sz="2200" dirty="0"/>
          </a:p>
          <a:p>
            <a:pPr>
              <a:buFontTx/>
              <a:buChar char="-"/>
            </a:pPr>
            <a:r>
              <a:rPr lang="en-GB" sz="2200" dirty="0" smtClean="0"/>
              <a:t>Biomass</a:t>
            </a:r>
            <a:r>
              <a:rPr lang="hu-HU" sz="2200" dirty="0" err="1" smtClean="0"/>
              <a:t>za</a:t>
            </a:r>
            <a:r>
              <a:rPr lang="hu-HU" sz="2200" dirty="0" smtClean="0"/>
              <a:t> kazán</a:t>
            </a:r>
            <a:endParaRPr lang="en-GB" sz="2200" dirty="0"/>
          </a:p>
          <a:p>
            <a:pPr>
              <a:buFontTx/>
              <a:buChar char="-"/>
            </a:pPr>
            <a:r>
              <a:rPr lang="hu-HU" sz="2200" dirty="0" smtClean="0"/>
              <a:t>Fa és </a:t>
            </a:r>
            <a:r>
              <a:rPr lang="hu-HU" sz="2200" dirty="0" err="1" smtClean="0"/>
              <a:t>pellet</a:t>
            </a:r>
            <a:r>
              <a:rPr lang="hu-HU" sz="2200" dirty="0" smtClean="0"/>
              <a:t> kazán</a:t>
            </a:r>
            <a:endParaRPr lang="en-GB" sz="2200" dirty="0"/>
          </a:p>
          <a:p>
            <a:endParaRPr lang="en-GB" dirty="0"/>
          </a:p>
        </p:txBody>
      </p:sp>
      <p:sp>
        <p:nvSpPr>
          <p:cNvPr id="4" name="Content Placeholder 3"/>
          <p:cNvSpPr>
            <a:spLocks noGrp="1"/>
          </p:cNvSpPr>
          <p:nvPr>
            <p:ph sz="half" idx="2"/>
          </p:nvPr>
        </p:nvSpPr>
        <p:spPr>
          <a:xfrm>
            <a:off x="4589423" y="2348880"/>
            <a:ext cx="4038600" cy="604664"/>
          </a:xfrm>
        </p:spPr>
        <p:txBody>
          <a:bodyPr>
            <a:normAutofit fontScale="92500" lnSpcReduction="20000"/>
          </a:bodyPr>
          <a:lstStyle/>
          <a:p>
            <a:pPr marL="109728" indent="0" algn="ctr">
              <a:buNone/>
            </a:pPr>
            <a:r>
              <a:rPr lang="hu-HU" b="1" u="sng" dirty="0" err="1" smtClean="0">
                <a:solidFill>
                  <a:srgbClr val="F6891F"/>
                </a:solidFill>
              </a:rPr>
              <a:t>Hőveszteségek</a:t>
            </a:r>
            <a:endParaRPr lang="en-GB" b="1" u="sng" dirty="0">
              <a:solidFill>
                <a:srgbClr val="F6891F"/>
              </a:solidFill>
            </a:endParaRPr>
          </a:p>
        </p:txBody>
      </p:sp>
      <p:pic>
        <p:nvPicPr>
          <p:cNvPr id="3074" name="Picture 2" descr="C:\Program Files (x86)\Microsoft Office\MEDIA\CAGCAT10\j023531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6136" y="3429000"/>
            <a:ext cx="1784909" cy="1822399"/>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rot="16200000">
            <a:off x="6315028" y="3717032"/>
            <a:ext cx="576064" cy="144016"/>
          </a:xfrm>
          <a:prstGeom prst="rightArrow">
            <a:avLst/>
          </a:prstGeom>
          <a:solidFill>
            <a:srgbClr val="F6891F"/>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6891F"/>
              </a:solidFill>
            </a:endParaRPr>
          </a:p>
        </p:txBody>
      </p:sp>
      <p:sp>
        <p:nvSpPr>
          <p:cNvPr id="7" name="Right Arrow 6"/>
          <p:cNvSpPr/>
          <p:nvPr/>
        </p:nvSpPr>
        <p:spPr>
          <a:xfrm rot="10800000">
            <a:off x="5776698" y="4268191"/>
            <a:ext cx="576064" cy="144016"/>
          </a:xfrm>
          <a:prstGeom prst="rightArrow">
            <a:avLst/>
          </a:prstGeom>
          <a:solidFill>
            <a:srgbClr val="F6891F"/>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6891F"/>
              </a:solidFill>
            </a:endParaRPr>
          </a:p>
        </p:txBody>
      </p:sp>
      <p:sp>
        <p:nvSpPr>
          <p:cNvPr id="8" name="Right Arrow 7"/>
          <p:cNvSpPr/>
          <p:nvPr/>
        </p:nvSpPr>
        <p:spPr>
          <a:xfrm>
            <a:off x="7293013" y="3869431"/>
            <a:ext cx="576064" cy="144016"/>
          </a:xfrm>
          <a:prstGeom prst="rightArrow">
            <a:avLst/>
          </a:prstGeom>
          <a:solidFill>
            <a:srgbClr val="F6891F"/>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6891F"/>
              </a:solidFill>
            </a:endParaRPr>
          </a:p>
        </p:txBody>
      </p:sp>
      <p:sp>
        <p:nvSpPr>
          <p:cNvPr id="9" name="Right Arrow 8"/>
          <p:cNvSpPr/>
          <p:nvPr/>
        </p:nvSpPr>
        <p:spPr>
          <a:xfrm rot="5400000">
            <a:off x="6024605" y="5179391"/>
            <a:ext cx="576064" cy="144016"/>
          </a:xfrm>
          <a:prstGeom prst="rightArrow">
            <a:avLst/>
          </a:prstGeom>
          <a:solidFill>
            <a:srgbClr val="F6891F"/>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6891F"/>
              </a:solidFill>
            </a:endParaRPr>
          </a:p>
        </p:txBody>
      </p:sp>
      <p:sp>
        <p:nvSpPr>
          <p:cNvPr id="10" name="Right Arrow 9"/>
          <p:cNvSpPr/>
          <p:nvPr/>
        </p:nvSpPr>
        <p:spPr>
          <a:xfrm rot="1102458">
            <a:off x="6747324" y="4796475"/>
            <a:ext cx="576064" cy="144016"/>
          </a:xfrm>
          <a:prstGeom prst="rightArrow">
            <a:avLst/>
          </a:prstGeom>
          <a:solidFill>
            <a:srgbClr val="F6891F"/>
          </a:solid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6891F"/>
              </a:solidFill>
            </a:endParaRPr>
          </a:p>
        </p:txBody>
      </p:sp>
      <p:sp>
        <p:nvSpPr>
          <p:cNvPr id="6" name="TextBox 5"/>
          <p:cNvSpPr txBox="1"/>
          <p:nvPr/>
        </p:nvSpPr>
        <p:spPr>
          <a:xfrm>
            <a:off x="5981151" y="3095113"/>
            <a:ext cx="1255145" cy="307777"/>
          </a:xfrm>
          <a:prstGeom prst="rect">
            <a:avLst/>
          </a:prstGeom>
          <a:noFill/>
        </p:spPr>
        <p:txBody>
          <a:bodyPr wrap="square" rtlCol="0">
            <a:spAutoFit/>
          </a:bodyPr>
          <a:lstStyle/>
          <a:p>
            <a:r>
              <a:rPr lang="hu-HU" sz="1400" dirty="0" smtClean="0"/>
              <a:t>Tető</a:t>
            </a:r>
            <a:r>
              <a:rPr lang="en-US" sz="1400" dirty="0" smtClean="0"/>
              <a:t> </a:t>
            </a:r>
            <a:r>
              <a:rPr lang="en-US" sz="1400" dirty="0" smtClean="0">
                <a:sym typeface="Symbol"/>
              </a:rPr>
              <a:t> 25%</a:t>
            </a:r>
            <a:endParaRPr lang="en-GB" sz="1400" dirty="0"/>
          </a:p>
        </p:txBody>
      </p:sp>
      <p:sp>
        <p:nvSpPr>
          <p:cNvPr id="12" name="TextBox 11"/>
          <p:cNvSpPr txBox="1"/>
          <p:nvPr/>
        </p:nvSpPr>
        <p:spPr>
          <a:xfrm>
            <a:off x="7919283" y="3769295"/>
            <a:ext cx="973197" cy="523220"/>
          </a:xfrm>
          <a:prstGeom prst="rect">
            <a:avLst/>
          </a:prstGeom>
          <a:noFill/>
        </p:spPr>
        <p:txBody>
          <a:bodyPr wrap="square" rtlCol="0">
            <a:spAutoFit/>
          </a:bodyPr>
          <a:lstStyle/>
          <a:p>
            <a:r>
              <a:rPr lang="hu-HU" sz="1400" dirty="0" smtClean="0"/>
              <a:t>Ablakok</a:t>
            </a:r>
            <a:r>
              <a:rPr lang="en-US" sz="1400" dirty="0" smtClean="0"/>
              <a:t> </a:t>
            </a:r>
          </a:p>
          <a:p>
            <a:r>
              <a:rPr lang="en-US" sz="1400" dirty="0" smtClean="0">
                <a:sym typeface="Symbol"/>
              </a:rPr>
              <a:t> 10%</a:t>
            </a:r>
            <a:endParaRPr lang="en-GB" sz="1400" dirty="0"/>
          </a:p>
        </p:txBody>
      </p:sp>
      <p:sp>
        <p:nvSpPr>
          <p:cNvPr id="13" name="TextBox 12"/>
          <p:cNvSpPr txBox="1"/>
          <p:nvPr/>
        </p:nvSpPr>
        <p:spPr>
          <a:xfrm>
            <a:off x="4512500" y="4186310"/>
            <a:ext cx="1255145" cy="307777"/>
          </a:xfrm>
          <a:prstGeom prst="rect">
            <a:avLst/>
          </a:prstGeom>
          <a:noFill/>
        </p:spPr>
        <p:txBody>
          <a:bodyPr wrap="square" rtlCol="0">
            <a:spAutoFit/>
          </a:bodyPr>
          <a:lstStyle/>
          <a:p>
            <a:r>
              <a:rPr lang="hu-HU" sz="1400" dirty="0" smtClean="0"/>
              <a:t>Falak</a:t>
            </a:r>
            <a:r>
              <a:rPr lang="en-US" sz="1400" dirty="0" smtClean="0"/>
              <a:t> </a:t>
            </a:r>
            <a:r>
              <a:rPr lang="en-US" sz="1400" dirty="0" smtClean="0">
                <a:sym typeface="Symbol"/>
              </a:rPr>
              <a:t> 35%</a:t>
            </a:r>
            <a:endParaRPr lang="en-GB" sz="1400" dirty="0"/>
          </a:p>
        </p:txBody>
      </p:sp>
      <p:sp>
        <p:nvSpPr>
          <p:cNvPr id="14" name="TextBox 13"/>
          <p:cNvSpPr txBox="1"/>
          <p:nvPr/>
        </p:nvSpPr>
        <p:spPr>
          <a:xfrm>
            <a:off x="5685064" y="5661248"/>
            <a:ext cx="1255145" cy="307777"/>
          </a:xfrm>
          <a:prstGeom prst="rect">
            <a:avLst/>
          </a:prstGeom>
          <a:noFill/>
        </p:spPr>
        <p:txBody>
          <a:bodyPr wrap="square" rtlCol="0">
            <a:spAutoFit/>
          </a:bodyPr>
          <a:lstStyle/>
          <a:p>
            <a:r>
              <a:rPr lang="hu-HU" sz="1400" dirty="0" smtClean="0"/>
              <a:t>Padló</a:t>
            </a:r>
            <a:r>
              <a:rPr lang="en-US" sz="1400" dirty="0" smtClean="0"/>
              <a:t> </a:t>
            </a:r>
            <a:r>
              <a:rPr lang="en-US" sz="1400" dirty="0" smtClean="0">
                <a:sym typeface="Symbol"/>
              </a:rPr>
              <a:t> </a:t>
            </a:r>
            <a:r>
              <a:rPr lang="en-US" sz="1400" dirty="0">
                <a:sym typeface="Symbol"/>
              </a:rPr>
              <a:t>1</a:t>
            </a:r>
            <a:r>
              <a:rPr lang="en-US" sz="1400" dirty="0" smtClean="0">
                <a:sym typeface="Symbol"/>
              </a:rPr>
              <a:t>5%</a:t>
            </a:r>
            <a:endParaRPr lang="en-GB" sz="1400" dirty="0"/>
          </a:p>
        </p:txBody>
      </p:sp>
      <p:sp>
        <p:nvSpPr>
          <p:cNvPr id="15" name="TextBox 14"/>
          <p:cNvSpPr txBox="1"/>
          <p:nvPr/>
        </p:nvSpPr>
        <p:spPr>
          <a:xfrm>
            <a:off x="7380130" y="4973150"/>
            <a:ext cx="1255145" cy="523220"/>
          </a:xfrm>
          <a:prstGeom prst="rect">
            <a:avLst/>
          </a:prstGeom>
          <a:noFill/>
        </p:spPr>
        <p:txBody>
          <a:bodyPr wrap="square" rtlCol="0">
            <a:spAutoFit/>
          </a:bodyPr>
          <a:lstStyle/>
          <a:p>
            <a:r>
              <a:rPr lang="hu-HU" sz="1400" dirty="0" smtClean="0"/>
              <a:t>Szigetelés</a:t>
            </a:r>
            <a:r>
              <a:rPr lang="en-US" sz="1400" dirty="0" smtClean="0"/>
              <a:t> </a:t>
            </a:r>
          </a:p>
          <a:p>
            <a:r>
              <a:rPr lang="en-US" sz="1400" dirty="0" smtClean="0">
                <a:sym typeface="Symbol"/>
              </a:rPr>
              <a:t> 15%</a:t>
            </a:r>
            <a:endParaRPr lang="en-GB" sz="1400" dirty="0"/>
          </a:p>
        </p:txBody>
      </p:sp>
    </p:spTree>
    <p:extLst>
      <p:ext uri="{BB962C8B-B14F-4D97-AF65-F5344CB8AC3E}">
        <p14:creationId xmlns:p14="http://schemas.microsoft.com/office/powerpoint/2010/main" val="638269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24936" cy="1066800"/>
          </a:xfrm>
        </p:spPr>
        <p:txBody>
          <a:bodyPr>
            <a:normAutofit/>
          </a:bodyPr>
          <a:lstStyle/>
          <a:p>
            <a:r>
              <a:rPr lang="hu-HU" sz="2800" dirty="0" smtClean="0"/>
              <a:t>Energia megtakarítási intézkedések és épület beruházások</a:t>
            </a:r>
            <a:endParaRPr lang="en-GB" sz="2800" dirty="0"/>
          </a:p>
        </p:txBody>
      </p:sp>
      <p:sp>
        <p:nvSpPr>
          <p:cNvPr id="3" name="Content Placeholder 2"/>
          <p:cNvSpPr>
            <a:spLocks noGrp="1"/>
          </p:cNvSpPr>
          <p:nvPr>
            <p:ph idx="1"/>
          </p:nvPr>
        </p:nvSpPr>
        <p:spPr>
          <a:xfrm>
            <a:off x="485804" y="1412776"/>
            <a:ext cx="8229600" cy="5184576"/>
          </a:xfrm>
        </p:spPr>
        <p:txBody>
          <a:bodyPr>
            <a:normAutofit fontScale="40000" lnSpcReduction="20000"/>
          </a:bodyPr>
          <a:lstStyle/>
          <a:p>
            <a:r>
              <a:rPr lang="hu-HU" sz="6000" dirty="0" smtClean="0"/>
              <a:t>Szellőzés</a:t>
            </a:r>
            <a:endParaRPr lang="en-GB" sz="6000" dirty="0"/>
          </a:p>
          <a:p>
            <a:pPr lvl="1"/>
            <a:r>
              <a:rPr lang="hu-HU" sz="4000" dirty="0" smtClean="0"/>
              <a:t>Mechanikus / mesterséges szellőztetés</a:t>
            </a:r>
            <a:endParaRPr lang="en-GB" sz="4000" dirty="0"/>
          </a:p>
          <a:p>
            <a:pPr lvl="1"/>
            <a:r>
              <a:rPr lang="hu-HU" sz="4000" dirty="0" smtClean="0"/>
              <a:t>Természetes szellőztetés </a:t>
            </a:r>
            <a:r>
              <a:rPr lang="en-GB" sz="4000" dirty="0" smtClean="0"/>
              <a:t>(</a:t>
            </a:r>
            <a:r>
              <a:rPr lang="hu-HU" sz="4000" dirty="0" smtClean="0"/>
              <a:t>ablakok</a:t>
            </a:r>
            <a:r>
              <a:rPr lang="en-GB" sz="4000" dirty="0" smtClean="0"/>
              <a:t>,</a:t>
            </a:r>
            <a:r>
              <a:rPr lang="hu-HU" sz="4000" dirty="0" smtClean="0"/>
              <a:t> szellőzőnyílások)</a:t>
            </a:r>
            <a:endParaRPr lang="en-GB" sz="4000" dirty="0"/>
          </a:p>
          <a:p>
            <a:r>
              <a:rPr lang="hu-HU" sz="6000" dirty="0" smtClean="0"/>
              <a:t>Légkondicionálás </a:t>
            </a:r>
            <a:endParaRPr lang="en-GB" sz="6000" dirty="0"/>
          </a:p>
          <a:p>
            <a:r>
              <a:rPr lang="hu-HU" sz="6000" dirty="0" smtClean="0"/>
              <a:t>Víz ellátás </a:t>
            </a:r>
            <a:r>
              <a:rPr lang="en-GB" sz="6000" dirty="0" smtClean="0"/>
              <a:t>(</a:t>
            </a:r>
            <a:r>
              <a:rPr lang="hu-HU" sz="6000" dirty="0" smtClean="0"/>
              <a:t>hideg</a:t>
            </a:r>
            <a:r>
              <a:rPr lang="en-GB" sz="6000" dirty="0" smtClean="0"/>
              <a:t>,</a:t>
            </a:r>
            <a:r>
              <a:rPr lang="hu-HU" sz="6000" dirty="0" smtClean="0"/>
              <a:t> meleg</a:t>
            </a:r>
            <a:r>
              <a:rPr lang="en-GB" sz="6000" dirty="0" smtClean="0"/>
              <a:t>)</a:t>
            </a:r>
            <a:endParaRPr lang="en-GB" sz="6000" dirty="0"/>
          </a:p>
          <a:p>
            <a:pPr lvl="1"/>
            <a:r>
              <a:rPr lang="hu-HU" sz="4000" dirty="0" smtClean="0"/>
              <a:t>Hideg víz</a:t>
            </a:r>
            <a:endParaRPr lang="en-GB" sz="4000" dirty="0"/>
          </a:p>
          <a:p>
            <a:pPr lvl="2"/>
            <a:r>
              <a:rPr lang="hu-HU" sz="4000" dirty="0" smtClean="0"/>
              <a:t>Víz megtakarító megoldások </a:t>
            </a:r>
            <a:r>
              <a:rPr lang="en-GB" sz="4000" dirty="0" smtClean="0"/>
              <a:t>(</a:t>
            </a:r>
            <a:r>
              <a:rPr lang="hu-HU" sz="4000" dirty="0" err="1" smtClean="0"/>
              <a:t>pl</a:t>
            </a:r>
            <a:r>
              <a:rPr lang="en-GB" sz="4000" dirty="0" smtClean="0"/>
              <a:t>.: </a:t>
            </a:r>
            <a:r>
              <a:rPr lang="hu-HU" sz="4000" dirty="0" err="1" smtClean="0"/>
              <a:t>perlátor</a:t>
            </a:r>
            <a:r>
              <a:rPr lang="hu-HU" sz="4000" dirty="0" smtClean="0"/>
              <a:t> kevesebb víz használatához</a:t>
            </a:r>
            <a:r>
              <a:rPr lang="en-GB" sz="4000" dirty="0" smtClean="0"/>
              <a:t>)</a:t>
            </a:r>
            <a:endParaRPr lang="en-GB" sz="4000" dirty="0"/>
          </a:p>
          <a:p>
            <a:pPr lvl="1"/>
            <a:r>
              <a:rPr lang="hu-HU" sz="4000" dirty="0" smtClean="0"/>
              <a:t>Meleg víz</a:t>
            </a:r>
            <a:endParaRPr lang="en-GB" sz="4000" dirty="0"/>
          </a:p>
          <a:p>
            <a:pPr lvl="2"/>
            <a:r>
              <a:rPr lang="hu-HU" sz="4000" dirty="0" smtClean="0"/>
              <a:t>Teljes keringető rendszer kialakítása </a:t>
            </a:r>
            <a:endParaRPr lang="en-GB" sz="4000" dirty="0"/>
          </a:p>
          <a:p>
            <a:pPr lvl="2"/>
            <a:r>
              <a:rPr lang="hu-HU" sz="4000" dirty="0" smtClean="0"/>
              <a:t>Szigetelés</a:t>
            </a:r>
            <a:endParaRPr lang="en-GB" sz="4000" dirty="0"/>
          </a:p>
          <a:p>
            <a:pPr lvl="2"/>
            <a:r>
              <a:rPr lang="hu-HU" sz="4000" dirty="0" smtClean="0"/>
              <a:t>Csővezeték csere</a:t>
            </a:r>
            <a:endParaRPr lang="en-GB" sz="4000" dirty="0"/>
          </a:p>
          <a:p>
            <a:pPr lvl="2"/>
            <a:r>
              <a:rPr lang="hu-HU" sz="4000" dirty="0" smtClean="0"/>
              <a:t>Napkollektor</a:t>
            </a:r>
            <a:endParaRPr lang="en-GB" sz="4000" dirty="0"/>
          </a:p>
          <a:p>
            <a:r>
              <a:rPr lang="hu-HU" sz="6000" dirty="0" smtClean="0"/>
              <a:t>Szigetelés </a:t>
            </a:r>
            <a:endParaRPr lang="en-GB" sz="6000" dirty="0"/>
          </a:p>
          <a:p>
            <a:pPr lvl="1"/>
            <a:r>
              <a:rPr lang="hu-HU" sz="4000" dirty="0" smtClean="0"/>
              <a:t>A hideg és meleg időjárás ellen</a:t>
            </a:r>
            <a:endParaRPr lang="en-GB" sz="4000" dirty="0"/>
          </a:p>
          <a:p>
            <a:pPr marL="457200" lvl="1" indent="0">
              <a:buNone/>
            </a:pPr>
            <a:endParaRPr lang="en-GB" sz="2300" dirty="0"/>
          </a:p>
          <a:p>
            <a:pPr marL="342900" lvl="1" indent="-342900">
              <a:buFont typeface="Arial" panose="020B0604020202020204" pitchFamily="34" charset="0"/>
              <a:buChar char="•"/>
            </a:pPr>
            <a:r>
              <a:rPr lang="hu-HU" sz="6000" dirty="0" smtClean="0"/>
              <a:t>A szigetelés</a:t>
            </a:r>
            <a:r>
              <a:rPr lang="en-GB" sz="6000" dirty="0" smtClean="0"/>
              <a:t>,</a:t>
            </a:r>
            <a:r>
              <a:rPr lang="hu-HU" sz="6000" dirty="0" smtClean="0"/>
              <a:t> ablakcsere és az egyéb fűtési és szellőzési rendszerek modernizálása  együttesen </a:t>
            </a:r>
            <a:r>
              <a:rPr lang="en-GB" sz="6000" dirty="0" smtClean="0"/>
              <a:t> </a:t>
            </a:r>
            <a:r>
              <a:rPr lang="hu-HU" sz="6000" dirty="0" smtClean="0">
                <a:solidFill>
                  <a:srgbClr val="F6891F"/>
                </a:solidFill>
              </a:rPr>
              <a:t>több mint 40% energia megtakarítást eredményezhet.</a:t>
            </a:r>
            <a:endParaRPr lang="en-GB" sz="6000" dirty="0">
              <a:solidFill>
                <a:srgbClr val="F6891F"/>
              </a:solidFill>
            </a:endParaRPr>
          </a:p>
        </p:txBody>
      </p:sp>
    </p:spTree>
    <p:extLst>
      <p:ext uri="{BB962C8B-B14F-4D97-AF65-F5344CB8AC3E}">
        <p14:creationId xmlns:p14="http://schemas.microsoft.com/office/powerpoint/2010/main" val="39867829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Intelligens épület </a:t>
            </a:r>
            <a:endParaRPr lang="en-GB"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1988840"/>
            <a:ext cx="4362164" cy="3601616"/>
          </a:xfrm>
          <a:prstGeom prst="rect">
            <a:avLst/>
          </a:prstGeom>
          <a:noFill/>
          <a:ln>
            <a:noFill/>
          </a:ln>
          <a:effectLst>
            <a:outerShdw dist="35921" dir="2700000" algn="ctr" rotWithShape="0">
              <a:schemeClr val="bg2"/>
            </a:outerShdw>
            <a:softEdge rad="2921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916832"/>
            <a:ext cx="1057275"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6080" y="2588938"/>
            <a:ext cx="2315679" cy="369332"/>
          </a:xfrm>
          <a:prstGeom prst="rect">
            <a:avLst/>
          </a:prstGeom>
          <a:noFill/>
        </p:spPr>
        <p:txBody>
          <a:bodyPr wrap="square" rtlCol="0">
            <a:spAutoFit/>
          </a:bodyPr>
          <a:lstStyle/>
          <a:p>
            <a:r>
              <a:rPr lang="en-US" dirty="0" smtClean="0">
                <a:solidFill>
                  <a:srgbClr val="F6891F"/>
                </a:solidFill>
              </a:rPr>
              <a:t>a. </a:t>
            </a:r>
            <a:r>
              <a:rPr lang="hu-HU" b="1" dirty="0" smtClean="0">
                <a:solidFill>
                  <a:srgbClr val="F6891F"/>
                </a:solidFill>
              </a:rPr>
              <a:t>Jó szigetelés </a:t>
            </a:r>
            <a:endParaRPr lang="en-GB" b="1" dirty="0">
              <a:solidFill>
                <a:srgbClr val="F6891F"/>
              </a:solidFill>
            </a:endParaRPr>
          </a:p>
        </p:txBody>
      </p:sp>
      <p:sp>
        <p:nvSpPr>
          <p:cNvPr id="5" name="TextBox 4"/>
          <p:cNvSpPr txBox="1"/>
          <p:nvPr/>
        </p:nvSpPr>
        <p:spPr>
          <a:xfrm>
            <a:off x="1140197" y="4060708"/>
            <a:ext cx="2668291" cy="338554"/>
          </a:xfrm>
          <a:prstGeom prst="rect">
            <a:avLst/>
          </a:prstGeom>
          <a:noFill/>
        </p:spPr>
        <p:txBody>
          <a:bodyPr wrap="square" rtlCol="0">
            <a:spAutoFit/>
          </a:bodyPr>
          <a:lstStyle/>
          <a:p>
            <a:r>
              <a:rPr lang="en-US" sz="1600" dirty="0">
                <a:solidFill>
                  <a:srgbClr val="F6891F"/>
                </a:solidFill>
              </a:rPr>
              <a:t>e</a:t>
            </a:r>
            <a:r>
              <a:rPr lang="en-US" sz="1600" dirty="0" smtClean="0">
                <a:solidFill>
                  <a:srgbClr val="F6891F"/>
                </a:solidFill>
              </a:rPr>
              <a:t>. </a:t>
            </a:r>
            <a:r>
              <a:rPr lang="hu-HU" sz="1600" b="1" dirty="0" smtClean="0">
                <a:solidFill>
                  <a:srgbClr val="F6891F"/>
                </a:solidFill>
              </a:rPr>
              <a:t>Jó napvédelem</a:t>
            </a:r>
            <a:endParaRPr lang="en-GB" sz="1600" b="1" dirty="0">
              <a:solidFill>
                <a:srgbClr val="F6891F"/>
              </a:solidFill>
            </a:endParaRPr>
          </a:p>
        </p:txBody>
      </p:sp>
      <p:sp>
        <p:nvSpPr>
          <p:cNvPr id="8" name="TextBox 7"/>
          <p:cNvSpPr txBox="1"/>
          <p:nvPr/>
        </p:nvSpPr>
        <p:spPr>
          <a:xfrm>
            <a:off x="644444" y="3573016"/>
            <a:ext cx="2847435" cy="369332"/>
          </a:xfrm>
          <a:prstGeom prst="rect">
            <a:avLst/>
          </a:prstGeom>
          <a:noFill/>
        </p:spPr>
        <p:txBody>
          <a:bodyPr wrap="square" rtlCol="0">
            <a:spAutoFit/>
          </a:bodyPr>
          <a:lstStyle/>
          <a:p>
            <a:r>
              <a:rPr lang="en-US" dirty="0" smtClean="0">
                <a:solidFill>
                  <a:srgbClr val="F6891F"/>
                </a:solidFill>
              </a:rPr>
              <a:t>b. </a:t>
            </a:r>
            <a:r>
              <a:rPr lang="hu-HU" b="1" dirty="0" smtClean="0">
                <a:solidFill>
                  <a:srgbClr val="F6891F"/>
                </a:solidFill>
              </a:rPr>
              <a:t>Megfelelő ablakok</a:t>
            </a:r>
            <a:endParaRPr lang="en-GB" b="1" dirty="0">
              <a:solidFill>
                <a:srgbClr val="F6891F"/>
              </a:solidFill>
            </a:endParaRPr>
          </a:p>
        </p:txBody>
      </p:sp>
      <p:sp>
        <p:nvSpPr>
          <p:cNvPr id="9" name="TextBox 8"/>
          <p:cNvSpPr txBox="1"/>
          <p:nvPr/>
        </p:nvSpPr>
        <p:spPr>
          <a:xfrm>
            <a:off x="3131840" y="5301208"/>
            <a:ext cx="2952328" cy="369332"/>
          </a:xfrm>
          <a:prstGeom prst="rect">
            <a:avLst/>
          </a:prstGeom>
          <a:noFill/>
        </p:spPr>
        <p:txBody>
          <a:bodyPr wrap="square" rtlCol="0">
            <a:spAutoFit/>
          </a:bodyPr>
          <a:lstStyle/>
          <a:p>
            <a:r>
              <a:rPr lang="en-US" dirty="0" smtClean="0">
                <a:solidFill>
                  <a:srgbClr val="F6891F"/>
                </a:solidFill>
              </a:rPr>
              <a:t>d. </a:t>
            </a:r>
            <a:r>
              <a:rPr lang="hu-HU" b="1" dirty="0" smtClean="0">
                <a:solidFill>
                  <a:srgbClr val="F6891F"/>
                </a:solidFill>
              </a:rPr>
              <a:t>Épületgépészet</a:t>
            </a:r>
            <a:endParaRPr lang="en-GB" b="1" dirty="0">
              <a:solidFill>
                <a:srgbClr val="F6891F"/>
              </a:solidFill>
            </a:endParaRPr>
          </a:p>
        </p:txBody>
      </p:sp>
      <p:sp>
        <p:nvSpPr>
          <p:cNvPr id="10" name="TextBox 9"/>
          <p:cNvSpPr txBox="1"/>
          <p:nvPr/>
        </p:nvSpPr>
        <p:spPr>
          <a:xfrm>
            <a:off x="5940152" y="2773604"/>
            <a:ext cx="2880320" cy="369332"/>
          </a:xfrm>
          <a:prstGeom prst="rect">
            <a:avLst/>
          </a:prstGeom>
          <a:noFill/>
        </p:spPr>
        <p:txBody>
          <a:bodyPr wrap="square" rtlCol="0">
            <a:spAutoFit/>
          </a:bodyPr>
          <a:lstStyle/>
          <a:p>
            <a:r>
              <a:rPr lang="en-US" dirty="0">
                <a:solidFill>
                  <a:srgbClr val="F6891F"/>
                </a:solidFill>
              </a:rPr>
              <a:t>g</a:t>
            </a:r>
            <a:r>
              <a:rPr lang="en-US" dirty="0" smtClean="0">
                <a:solidFill>
                  <a:srgbClr val="F6891F"/>
                </a:solidFill>
              </a:rPr>
              <a:t>. </a:t>
            </a:r>
            <a:r>
              <a:rPr lang="hu-HU" b="1" dirty="0" smtClean="0">
                <a:solidFill>
                  <a:srgbClr val="F6891F"/>
                </a:solidFill>
              </a:rPr>
              <a:t>Ellenőrzött szellőzés </a:t>
            </a:r>
            <a:endParaRPr lang="en-GB" b="1" dirty="0">
              <a:solidFill>
                <a:srgbClr val="F6891F"/>
              </a:solidFill>
            </a:endParaRPr>
          </a:p>
        </p:txBody>
      </p:sp>
      <p:sp>
        <p:nvSpPr>
          <p:cNvPr id="11" name="TextBox 10"/>
          <p:cNvSpPr txBox="1"/>
          <p:nvPr/>
        </p:nvSpPr>
        <p:spPr>
          <a:xfrm>
            <a:off x="6223142" y="2060778"/>
            <a:ext cx="2668291" cy="369332"/>
          </a:xfrm>
          <a:prstGeom prst="rect">
            <a:avLst/>
          </a:prstGeom>
          <a:noFill/>
        </p:spPr>
        <p:txBody>
          <a:bodyPr wrap="square" rtlCol="0">
            <a:spAutoFit/>
          </a:bodyPr>
          <a:lstStyle/>
          <a:p>
            <a:r>
              <a:rPr lang="en-US" dirty="0" smtClean="0">
                <a:solidFill>
                  <a:srgbClr val="F6891F"/>
                </a:solidFill>
              </a:rPr>
              <a:t>f. </a:t>
            </a:r>
            <a:r>
              <a:rPr lang="hu-HU" b="1" dirty="0" smtClean="0">
                <a:solidFill>
                  <a:srgbClr val="F6891F"/>
                </a:solidFill>
              </a:rPr>
              <a:t>Hűtés éjjel </a:t>
            </a:r>
            <a:endParaRPr lang="en-GB" b="1" dirty="0">
              <a:solidFill>
                <a:srgbClr val="F6891F"/>
              </a:solidFill>
            </a:endParaRPr>
          </a:p>
        </p:txBody>
      </p:sp>
      <p:sp>
        <p:nvSpPr>
          <p:cNvPr id="12" name="TextBox 11"/>
          <p:cNvSpPr txBox="1"/>
          <p:nvPr/>
        </p:nvSpPr>
        <p:spPr>
          <a:xfrm>
            <a:off x="3710801" y="1961227"/>
            <a:ext cx="2668291" cy="369332"/>
          </a:xfrm>
          <a:prstGeom prst="rect">
            <a:avLst/>
          </a:prstGeom>
          <a:noFill/>
        </p:spPr>
        <p:txBody>
          <a:bodyPr wrap="square" rtlCol="0">
            <a:spAutoFit/>
          </a:bodyPr>
          <a:lstStyle/>
          <a:p>
            <a:r>
              <a:rPr lang="en-US" dirty="0" smtClean="0">
                <a:solidFill>
                  <a:srgbClr val="F6891F"/>
                </a:solidFill>
              </a:rPr>
              <a:t>c. </a:t>
            </a:r>
            <a:r>
              <a:rPr lang="hu-HU" b="1" dirty="0" smtClean="0">
                <a:solidFill>
                  <a:srgbClr val="F6891F"/>
                </a:solidFill>
              </a:rPr>
              <a:t>Zöld tető </a:t>
            </a:r>
            <a:endParaRPr lang="en-GB" b="1" dirty="0">
              <a:solidFill>
                <a:srgbClr val="F6891F"/>
              </a:solidFill>
            </a:endParaRPr>
          </a:p>
        </p:txBody>
      </p:sp>
    </p:spTree>
    <p:extLst>
      <p:ext uri="{BB962C8B-B14F-4D97-AF65-F5344CB8AC3E}">
        <p14:creationId xmlns:p14="http://schemas.microsoft.com/office/powerpoint/2010/main" val="1293071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66800"/>
          </a:xfrm>
        </p:spPr>
        <p:txBody>
          <a:bodyPr/>
          <a:lstStyle/>
          <a:p>
            <a:r>
              <a:rPr lang="hu-HU" dirty="0" smtClean="0"/>
              <a:t>Jövő</a:t>
            </a:r>
            <a:r>
              <a:rPr lang="en-US" dirty="0" smtClean="0"/>
              <a:t>?</a:t>
            </a:r>
            <a:endParaRPr lang="en-GB" dirty="0"/>
          </a:p>
        </p:txBody>
      </p:sp>
      <p:sp>
        <p:nvSpPr>
          <p:cNvPr id="3" name="Content Placeholder 2"/>
          <p:cNvSpPr>
            <a:spLocks noGrp="1"/>
          </p:cNvSpPr>
          <p:nvPr>
            <p:ph idx="1"/>
          </p:nvPr>
        </p:nvSpPr>
        <p:spPr>
          <a:xfrm>
            <a:off x="467544" y="1628800"/>
            <a:ext cx="8229600" cy="4757160"/>
          </a:xfrm>
        </p:spPr>
        <p:txBody>
          <a:bodyPr>
            <a:normAutofit fontScale="92500" lnSpcReduction="20000"/>
          </a:bodyPr>
          <a:lstStyle/>
          <a:p>
            <a:r>
              <a:rPr lang="hu-HU" sz="2400" dirty="0" smtClean="0"/>
              <a:t>Az épületek talán a helyi igényeket kielégítő </a:t>
            </a:r>
            <a:r>
              <a:rPr lang="en-US" sz="2400" dirty="0" err="1" smtClean="0">
                <a:solidFill>
                  <a:srgbClr val="F6891F"/>
                </a:solidFill>
              </a:rPr>
              <a:t>energ</a:t>
            </a:r>
            <a:r>
              <a:rPr lang="hu-HU" sz="2400" dirty="0" err="1" smtClean="0">
                <a:solidFill>
                  <a:srgbClr val="F6891F"/>
                </a:solidFill>
              </a:rPr>
              <a:t>ia</a:t>
            </a:r>
            <a:r>
              <a:rPr lang="en-US" sz="2400" dirty="0" smtClean="0">
                <a:solidFill>
                  <a:srgbClr val="F6891F"/>
                </a:solidFill>
              </a:rPr>
              <a:t> </a:t>
            </a:r>
            <a:r>
              <a:rPr lang="en-US" sz="2400" dirty="0">
                <a:solidFill>
                  <a:srgbClr val="F6891F"/>
                </a:solidFill>
              </a:rPr>
              <a:t>(</a:t>
            </a:r>
            <a:r>
              <a:rPr lang="en-US" sz="2400" dirty="0" smtClean="0">
                <a:solidFill>
                  <a:srgbClr val="F6891F"/>
                </a:solidFill>
              </a:rPr>
              <a:t>term</a:t>
            </a:r>
            <a:r>
              <a:rPr lang="hu-HU" sz="2400" dirty="0" smtClean="0">
                <a:solidFill>
                  <a:srgbClr val="F6891F"/>
                </a:solidFill>
              </a:rPr>
              <a:t>á</a:t>
            </a:r>
            <a:r>
              <a:rPr lang="en-US" sz="2400" dirty="0" smtClean="0">
                <a:solidFill>
                  <a:srgbClr val="F6891F"/>
                </a:solidFill>
              </a:rPr>
              <a:t>l &amp;</a:t>
            </a:r>
            <a:r>
              <a:rPr lang="hu-HU" sz="2400" dirty="0" smtClean="0">
                <a:solidFill>
                  <a:srgbClr val="F6891F"/>
                </a:solidFill>
              </a:rPr>
              <a:t>/vagy</a:t>
            </a:r>
            <a:r>
              <a:rPr lang="en-US" sz="2400" dirty="0" smtClean="0">
                <a:solidFill>
                  <a:srgbClr val="F6891F"/>
                </a:solidFill>
              </a:rPr>
              <a:t> </a:t>
            </a:r>
            <a:r>
              <a:rPr lang="en-US" sz="2400" dirty="0" err="1" smtClean="0">
                <a:solidFill>
                  <a:srgbClr val="F6891F"/>
                </a:solidFill>
              </a:rPr>
              <a:t>ele</a:t>
            </a:r>
            <a:r>
              <a:rPr lang="hu-HU" sz="2400" dirty="0" err="1" smtClean="0">
                <a:solidFill>
                  <a:srgbClr val="F6891F"/>
                </a:solidFill>
              </a:rPr>
              <a:t>ktromos</a:t>
            </a:r>
            <a:r>
              <a:rPr lang="en-US" sz="2400" dirty="0" smtClean="0">
                <a:solidFill>
                  <a:srgbClr val="F6891F"/>
                </a:solidFill>
              </a:rPr>
              <a:t>) </a:t>
            </a:r>
            <a:r>
              <a:rPr lang="hu-HU" sz="2400" dirty="0" smtClean="0">
                <a:solidFill>
                  <a:srgbClr val="F6891F"/>
                </a:solidFill>
              </a:rPr>
              <a:t>termelő egységekké válnak</a:t>
            </a:r>
            <a:r>
              <a:rPr lang="en-US" sz="2400" dirty="0" smtClean="0"/>
              <a:t>.</a:t>
            </a:r>
          </a:p>
          <a:p>
            <a:endParaRPr lang="en-US" sz="900" dirty="0"/>
          </a:p>
          <a:p>
            <a:r>
              <a:rPr lang="hu-HU" sz="2400" dirty="0" smtClean="0"/>
              <a:t>Talán hozzájárulnak majd a globális villamos energia termeléséhez. </a:t>
            </a:r>
            <a:endParaRPr lang="en-US" sz="2400" dirty="0" smtClean="0"/>
          </a:p>
          <a:p>
            <a:endParaRPr lang="en-US" sz="900" dirty="0"/>
          </a:p>
          <a:p>
            <a:r>
              <a:rPr lang="hu-HU" sz="2400" dirty="0" smtClean="0"/>
              <a:t>Új lehetősége az európai vállalkozások számára, megfizethető energia számlák a fogyasztóknak.</a:t>
            </a:r>
            <a:endParaRPr lang="en-US" sz="2400" dirty="0" smtClean="0"/>
          </a:p>
          <a:p>
            <a:endParaRPr lang="en-US" sz="900" dirty="0"/>
          </a:p>
          <a:p>
            <a:r>
              <a:rPr lang="hu-HU" sz="2400" dirty="0" smtClean="0">
                <a:solidFill>
                  <a:srgbClr val="F6891F"/>
                </a:solidFill>
              </a:rPr>
              <a:t>Fokozottabb energia biztonság </a:t>
            </a:r>
            <a:r>
              <a:rPr lang="hu-HU" sz="2400" dirty="0" smtClean="0"/>
              <a:t> a földgáz importok jelentős csökkentése révén és pozitív környezeti hatások. </a:t>
            </a:r>
            <a:endParaRPr lang="en-US" sz="2400" dirty="0" smtClean="0"/>
          </a:p>
          <a:p>
            <a:endParaRPr lang="en-US" sz="900" dirty="0"/>
          </a:p>
          <a:p>
            <a:r>
              <a:rPr lang="en-US" sz="2400" dirty="0"/>
              <a:t>EU </a:t>
            </a:r>
            <a:r>
              <a:rPr lang="hu-HU" sz="2400" dirty="0" smtClean="0"/>
              <a:t>energia hatékonysági cél 2030-ra </a:t>
            </a:r>
            <a:r>
              <a:rPr lang="en-US" sz="1700" dirty="0" smtClean="0"/>
              <a:t>(</a:t>
            </a:r>
            <a:r>
              <a:rPr lang="en-US" sz="1700" dirty="0" err="1" smtClean="0"/>
              <a:t>Energ</a:t>
            </a:r>
            <a:r>
              <a:rPr lang="hu-HU" sz="1700" dirty="0" err="1" smtClean="0"/>
              <a:t>ia</a:t>
            </a:r>
            <a:r>
              <a:rPr lang="hu-HU" sz="1700" dirty="0" smtClean="0"/>
              <a:t> Hatékonysági Közlemény, megjelent  2014. július 23-án) </a:t>
            </a:r>
            <a:r>
              <a:rPr lang="en-US" sz="2400" dirty="0" smtClean="0"/>
              <a:t>: </a:t>
            </a:r>
          </a:p>
          <a:p>
            <a:pPr lvl="1"/>
            <a:r>
              <a:rPr lang="hu-HU" sz="2200" dirty="0" smtClean="0"/>
              <a:t>A javaslat </a:t>
            </a:r>
            <a:r>
              <a:rPr lang="hu-HU" sz="2200" dirty="0" smtClean="0">
                <a:solidFill>
                  <a:srgbClr val="F6891F"/>
                </a:solidFill>
              </a:rPr>
              <a:t>30%-os cél, </a:t>
            </a:r>
            <a:r>
              <a:rPr lang="en-US" sz="2200" dirty="0" smtClean="0"/>
              <a:t>b</a:t>
            </a:r>
            <a:r>
              <a:rPr lang="hu-HU" sz="2200" dirty="0" smtClean="0"/>
              <a:t> mely az eddig elért eredményeken alapszik: az új épületek fele annyi energiát használna, mint az 1980-ban épültek, az ipar pedig 19%-kal kevesebb energiát használ fel mint 2001-ben.  </a:t>
            </a:r>
            <a:endParaRPr lang="en-US" sz="2200" dirty="0"/>
          </a:p>
          <a:p>
            <a:pPr marL="109728" indent="0">
              <a:buNone/>
            </a:pPr>
            <a:endParaRPr lang="en-GB" dirty="0"/>
          </a:p>
        </p:txBody>
      </p:sp>
    </p:spTree>
    <p:extLst>
      <p:ext uri="{BB962C8B-B14F-4D97-AF65-F5344CB8AC3E}">
        <p14:creationId xmlns:p14="http://schemas.microsoft.com/office/powerpoint/2010/main" val="397399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Sűrített levegő</a:t>
            </a:r>
            <a:endParaRPr lang="en-GB" dirty="0"/>
          </a:p>
        </p:txBody>
      </p:sp>
      <p:sp>
        <p:nvSpPr>
          <p:cNvPr id="3" name="Content Placeholder 2"/>
          <p:cNvSpPr>
            <a:spLocks noGrp="1"/>
          </p:cNvSpPr>
          <p:nvPr>
            <p:ph idx="1"/>
          </p:nvPr>
        </p:nvSpPr>
        <p:spPr>
          <a:xfrm>
            <a:off x="457200" y="1600200"/>
            <a:ext cx="8229600" cy="4925144"/>
          </a:xfrm>
        </p:spPr>
        <p:txBody>
          <a:bodyPr>
            <a:normAutofit fontScale="62500" lnSpcReduction="20000"/>
          </a:bodyPr>
          <a:lstStyle/>
          <a:p>
            <a:r>
              <a:rPr lang="hu-HU" dirty="0" smtClean="0"/>
              <a:t>A sűrített levegő a villamos energia számla 10-20%-át teszi ki.</a:t>
            </a:r>
            <a:endParaRPr lang="en-GB" dirty="0" smtClean="0"/>
          </a:p>
          <a:p>
            <a:endParaRPr lang="en-GB" sz="1600" dirty="0" smtClean="0"/>
          </a:p>
          <a:p>
            <a:r>
              <a:rPr lang="hu-HU" dirty="0" smtClean="0"/>
              <a:t>Tudja, hogy mennyi elektromosságot fogyaszt el a sűrített levegőhöz? </a:t>
            </a:r>
            <a:endParaRPr lang="en-GB" dirty="0"/>
          </a:p>
          <a:p>
            <a:r>
              <a:rPr lang="hu-HU" dirty="0" smtClean="0"/>
              <a:t>Tényleg szükséges a sűrített levegő? </a:t>
            </a:r>
            <a:endParaRPr lang="en-US" dirty="0" smtClean="0"/>
          </a:p>
          <a:p>
            <a:pPr marL="109728" indent="0" algn="ctr">
              <a:buNone/>
            </a:pPr>
            <a:r>
              <a:rPr lang="en-US" dirty="0" smtClean="0">
                <a:solidFill>
                  <a:srgbClr val="F6891F"/>
                </a:solidFill>
              </a:rPr>
              <a:t>90%</a:t>
            </a:r>
            <a:r>
              <a:rPr lang="hu-HU" dirty="0" err="1" smtClean="0">
                <a:solidFill>
                  <a:srgbClr val="F6891F"/>
                </a:solidFill>
              </a:rPr>
              <a:t>-a</a:t>
            </a:r>
            <a:r>
              <a:rPr lang="hu-HU" dirty="0" smtClean="0">
                <a:solidFill>
                  <a:srgbClr val="F6891F"/>
                </a:solidFill>
              </a:rPr>
              <a:t> az energia felhasználnak = hő</a:t>
            </a:r>
            <a:r>
              <a:rPr lang="en-US" dirty="0" smtClean="0">
                <a:solidFill>
                  <a:srgbClr val="F6891F"/>
                </a:solidFill>
              </a:rPr>
              <a:t>! </a:t>
            </a:r>
          </a:p>
          <a:p>
            <a:pPr marL="109728" indent="0">
              <a:buNone/>
            </a:pPr>
            <a:r>
              <a:rPr lang="hu-HU" dirty="0" smtClean="0"/>
              <a:t>Fontolja meg, hogy az eszközeit olyanokra cseréli, melyek </a:t>
            </a:r>
            <a:r>
              <a:rPr lang="hu-HU" dirty="0" err="1" smtClean="0"/>
              <a:t>akumlátorral</a:t>
            </a:r>
            <a:r>
              <a:rPr lang="hu-HU" dirty="0" smtClean="0"/>
              <a:t> működnek</a:t>
            </a:r>
            <a:endParaRPr lang="en-US" dirty="0"/>
          </a:p>
          <a:p>
            <a:endParaRPr lang="en-US" dirty="0" smtClean="0">
              <a:solidFill>
                <a:srgbClr val="FFC000"/>
              </a:solidFill>
            </a:endParaRPr>
          </a:p>
          <a:p>
            <a:r>
              <a:rPr lang="hu-HU" dirty="0" smtClean="0"/>
              <a:t>Odafigyel a szivárgásokra és tudja hogy azok mennyibe kerülnek? </a:t>
            </a:r>
            <a:endParaRPr lang="en-GB" dirty="0" smtClean="0"/>
          </a:p>
          <a:p>
            <a:pPr marL="109728" indent="0" algn="ctr">
              <a:buNone/>
            </a:pPr>
            <a:r>
              <a:rPr lang="hu-HU" dirty="0" smtClean="0">
                <a:solidFill>
                  <a:srgbClr val="F6891F"/>
                </a:solidFill>
              </a:rPr>
              <a:t>Szivárgások felderítése </a:t>
            </a:r>
            <a:r>
              <a:rPr lang="en-US" dirty="0" smtClean="0">
                <a:solidFill>
                  <a:srgbClr val="F6891F"/>
                </a:solidFill>
              </a:rPr>
              <a:t>= </a:t>
            </a:r>
            <a:r>
              <a:rPr lang="hu-HU" dirty="0" smtClean="0">
                <a:solidFill>
                  <a:srgbClr val="F6891F"/>
                </a:solidFill>
              </a:rPr>
              <a:t>pénz megtakarítás</a:t>
            </a:r>
            <a:endParaRPr lang="en-US" dirty="0" smtClean="0">
              <a:solidFill>
                <a:srgbClr val="F6891F"/>
              </a:solidFill>
            </a:endParaRPr>
          </a:p>
          <a:p>
            <a:pPr marL="109728" indent="0" algn="ctr">
              <a:buNone/>
            </a:pPr>
            <a:endParaRPr lang="en-US" dirty="0">
              <a:solidFill>
                <a:srgbClr val="F6891F"/>
              </a:solidFill>
            </a:endParaRPr>
          </a:p>
          <a:p>
            <a:pPr lvl="1"/>
            <a:r>
              <a:rPr lang="hu-HU" dirty="0" smtClean="0"/>
              <a:t>Végezzen el időszakosan szivárgás teszteket, hogy felmérje a szivárgás mértékét.</a:t>
            </a:r>
            <a:endParaRPr lang="en-US" dirty="0" smtClean="0"/>
          </a:p>
          <a:p>
            <a:pPr lvl="1"/>
            <a:r>
              <a:rPr lang="hu-HU" dirty="0" smtClean="0"/>
              <a:t>Egy 7 </a:t>
            </a:r>
            <a:r>
              <a:rPr lang="hu-HU" dirty="0" err="1" smtClean="0"/>
              <a:t>bar-os</a:t>
            </a:r>
            <a:r>
              <a:rPr lang="hu-HU" dirty="0" smtClean="0"/>
              <a:t> üzemi nyomású sűrített levegő szivárgása</a:t>
            </a:r>
            <a:endParaRPr lang="en-US" dirty="0" smtClean="0"/>
          </a:p>
          <a:p>
            <a:pPr lvl="2"/>
            <a:r>
              <a:rPr lang="hu-HU" dirty="0" smtClean="0"/>
              <a:t>1 mm: 450</a:t>
            </a:r>
            <a:r>
              <a:rPr lang="en-US" dirty="0" smtClean="0"/>
              <a:t>€/</a:t>
            </a:r>
            <a:r>
              <a:rPr lang="hu-HU" dirty="0" smtClean="0"/>
              <a:t>év költséget eredményez</a:t>
            </a:r>
            <a:endParaRPr lang="en-US" dirty="0" smtClean="0"/>
          </a:p>
          <a:p>
            <a:pPr lvl="2"/>
            <a:r>
              <a:rPr lang="en-US" dirty="0" smtClean="0"/>
              <a:t>3mm</a:t>
            </a:r>
            <a:r>
              <a:rPr lang="hu-HU" dirty="0" smtClean="0"/>
              <a:t>:</a:t>
            </a:r>
            <a:r>
              <a:rPr lang="en-US" dirty="0" smtClean="0"/>
              <a:t> 4.400</a:t>
            </a:r>
            <a:r>
              <a:rPr lang="en-US" dirty="0"/>
              <a:t>€</a:t>
            </a:r>
            <a:r>
              <a:rPr lang="en-US" dirty="0" smtClean="0"/>
              <a:t>/</a:t>
            </a:r>
            <a:r>
              <a:rPr lang="hu-HU" dirty="0" smtClean="0"/>
              <a:t>év költséget eredményez</a:t>
            </a:r>
            <a:endParaRPr lang="en-US" dirty="0" smtClean="0"/>
          </a:p>
          <a:p>
            <a:pPr lvl="2"/>
            <a:r>
              <a:rPr lang="en-US" dirty="0" smtClean="0"/>
              <a:t>5mm</a:t>
            </a:r>
            <a:r>
              <a:rPr lang="hu-HU" dirty="0" smtClean="0"/>
              <a:t>:</a:t>
            </a:r>
            <a:r>
              <a:rPr lang="en-US" dirty="0" smtClean="0"/>
              <a:t>12.600</a:t>
            </a:r>
            <a:r>
              <a:rPr lang="en-US" dirty="0"/>
              <a:t>€</a:t>
            </a:r>
            <a:r>
              <a:rPr lang="en-US" dirty="0" smtClean="0"/>
              <a:t>/</a:t>
            </a:r>
            <a:r>
              <a:rPr lang="hu-HU" dirty="0" smtClean="0"/>
              <a:t>év költséget eredményez</a:t>
            </a:r>
            <a:endParaRPr lang="en-GB" dirty="0"/>
          </a:p>
        </p:txBody>
      </p:sp>
    </p:spTree>
    <p:extLst>
      <p:ext uri="{BB962C8B-B14F-4D97-AF65-F5344CB8AC3E}">
        <p14:creationId xmlns:p14="http://schemas.microsoft.com/office/powerpoint/2010/main" val="14634253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Sűrített levegő</a:t>
            </a:r>
            <a:endParaRPr lang="en-GB" dirty="0"/>
          </a:p>
        </p:txBody>
      </p:sp>
      <p:sp>
        <p:nvSpPr>
          <p:cNvPr id="3" name="Content Placeholder 2"/>
          <p:cNvSpPr>
            <a:spLocks noGrp="1"/>
          </p:cNvSpPr>
          <p:nvPr>
            <p:ph idx="1"/>
          </p:nvPr>
        </p:nvSpPr>
        <p:spPr/>
        <p:txBody>
          <a:bodyPr>
            <a:normAutofit fontScale="70000" lnSpcReduction="20000"/>
          </a:bodyPr>
          <a:lstStyle/>
          <a:p>
            <a:r>
              <a:rPr lang="hu-HU" sz="3100" dirty="0" smtClean="0"/>
              <a:t>Állítsa a rendszert a </a:t>
            </a:r>
            <a:r>
              <a:rPr lang="en-US" sz="3100" dirty="0" smtClean="0">
                <a:solidFill>
                  <a:srgbClr val="F6891F"/>
                </a:solidFill>
              </a:rPr>
              <a:t>minimum </a:t>
            </a:r>
            <a:r>
              <a:rPr lang="hu-HU" sz="3100" dirty="0" smtClean="0">
                <a:solidFill>
                  <a:srgbClr val="F6891F"/>
                </a:solidFill>
              </a:rPr>
              <a:t>üzemi nyomásra</a:t>
            </a:r>
            <a:endParaRPr lang="en-US" sz="3100" dirty="0" smtClean="0">
              <a:solidFill>
                <a:srgbClr val="F6891F"/>
              </a:solidFill>
            </a:endParaRPr>
          </a:p>
          <a:p>
            <a:pPr lvl="1"/>
            <a:r>
              <a:rPr lang="hu-HU" dirty="0" smtClean="0"/>
              <a:t>Csökkentse az üzemi nyomást arra a szintre, amely tényleg szükséges:</a:t>
            </a:r>
            <a:endParaRPr lang="en-US" dirty="0" smtClean="0"/>
          </a:p>
          <a:p>
            <a:pPr lvl="1"/>
            <a:r>
              <a:rPr lang="hu-HU" dirty="0" smtClean="0"/>
              <a:t>0,5 </a:t>
            </a:r>
            <a:r>
              <a:rPr lang="hu-HU" dirty="0" err="1" smtClean="0"/>
              <a:t>bar-os</a:t>
            </a:r>
            <a:r>
              <a:rPr lang="hu-HU" dirty="0" smtClean="0"/>
              <a:t> üzemi nyomás csökkentés </a:t>
            </a:r>
            <a:r>
              <a:rPr lang="en-US" dirty="0" smtClean="0">
                <a:solidFill>
                  <a:srgbClr val="F6891F"/>
                </a:solidFill>
              </a:rPr>
              <a:t>3.5%</a:t>
            </a:r>
            <a:r>
              <a:rPr lang="hu-HU" dirty="0" err="1" smtClean="0">
                <a:solidFill>
                  <a:srgbClr val="F6891F"/>
                </a:solidFill>
              </a:rPr>
              <a:t>-os</a:t>
            </a:r>
            <a:r>
              <a:rPr lang="hu-HU" dirty="0" smtClean="0">
                <a:solidFill>
                  <a:srgbClr val="F6891F"/>
                </a:solidFill>
              </a:rPr>
              <a:t> energia költség megtakarítást</a:t>
            </a:r>
            <a:r>
              <a:rPr lang="hu-HU" dirty="0" smtClean="0"/>
              <a:t> jelent</a:t>
            </a:r>
            <a:endParaRPr lang="en-US" sz="1400" dirty="0"/>
          </a:p>
          <a:p>
            <a:r>
              <a:rPr lang="hu-HU" sz="3100" dirty="0" smtClean="0"/>
              <a:t>Vigyázzon a hideg levegő ellátással </a:t>
            </a:r>
            <a:r>
              <a:rPr lang="en-US" sz="3100" dirty="0" smtClean="0"/>
              <a:t>Look </a:t>
            </a:r>
            <a:r>
              <a:rPr lang="en-US" sz="3100" dirty="0"/>
              <a:t>after the </a:t>
            </a:r>
            <a:r>
              <a:rPr lang="en-US" sz="3100" dirty="0">
                <a:solidFill>
                  <a:srgbClr val="F6891F"/>
                </a:solidFill>
              </a:rPr>
              <a:t>cold air supply </a:t>
            </a:r>
            <a:r>
              <a:rPr lang="en-US" sz="2300" dirty="0" smtClean="0"/>
              <a:t>(</a:t>
            </a:r>
            <a:r>
              <a:rPr lang="hu-HU" sz="2300" dirty="0" smtClean="0"/>
              <a:t>távolítsa el a kompresszort a kazán teremből! </a:t>
            </a:r>
            <a:r>
              <a:rPr lang="en-US" sz="2300" dirty="0" smtClean="0"/>
              <a:t>remove </a:t>
            </a:r>
            <a:r>
              <a:rPr lang="en-US" sz="2300" dirty="0"/>
              <a:t>the compressor from the boiler room! </a:t>
            </a:r>
            <a:r>
              <a:rPr lang="en-US" sz="2300" dirty="0" smtClean="0"/>
              <a:t>A </a:t>
            </a:r>
            <a:r>
              <a:rPr lang="hu-HU" sz="2300" dirty="0" smtClean="0"/>
              <a:t>gépterem megfelelő szellőzése = a levegő 10°C-kal csökken és 3,5%-os energia megtakarítást lehet elérni)</a:t>
            </a:r>
            <a:endParaRPr lang="en-US" sz="2100" dirty="0"/>
          </a:p>
          <a:p>
            <a:r>
              <a:rPr lang="en-US" sz="3100" dirty="0" smtClean="0">
                <a:solidFill>
                  <a:srgbClr val="F6891F"/>
                </a:solidFill>
              </a:rPr>
              <a:t>L</a:t>
            </a:r>
            <a:r>
              <a:rPr lang="hu-HU" sz="3100" dirty="0" smtClean="0">
                <a:solidFill>
                  <a:srgbClr val="F6891F"/>
                </a:solidFill>
              </a:rPr>
              <a:t>csökkentse a  sűrített levegő csövek hosszát</a:t>
            </a:r>
            <a:r>
              <a:rPr lang="en-US" sz="3100" dirty="0" smtClean="0"/>
              <a:t>. </a:t>
            </a:r>
            <a:r>
              <a:rPr lang="hu-HU" sz="3100" dirty="0" smtClean="0"/>
              <a:t>A kompresszort a felhasználás helyéhez a lehető legközelebb helyezze el. </a:t>
            </a:r>
            <a:endParaRPr lang="en-US" sz="3100" dirty="0"/>
          </a:p>
          <a:p>
            <a:r>
              <a:rPr lang="hu-HU" sz="3100" dirty="0" smtClean="0">
                <a:solidFill>
                  <a:srgbClr val="F6891F"/>
                </a:solidFill>
              </a:rPr>
              <a:t>Állítsa vissza a kompresszor  hőjét, </a:t>
            </a:r>
            <a:r>
              <a:rPr lang="hu-HU" sz="3100" dirty="0" smtClean="0"/>
              <a:t> hogy a folyamatokhoz meleg levegőt vagy vizet generáljon</a:t>
            </a:r>
            <a:endParaRPr lang="en-US" sz="3100" dirty="0"/>
          </a:p>
          <a:p>
            <a:r>
              <a:rPr lang="hu-HU" sz="3100" dirty="0" smtClean="0">
                <a:solidFill>
                  <a:srgbClr val="F6891F"/>
                </a:solidFill>
              </a:rPr>
              <a:t>Frekvencia vezérelt</a:t>
            </a:r>
            <a:r>
              <a:rPr lang="en-US" sz="3100" dirty="0" smtClean="0">
                <a:solidFill>
                  <a:srgbClr val="F6891F"/>
                </a:solidFill>
              </a:rPr>
              <a:t> </a:t>
            </a:r>
            <a:r>
              <a:rPr lang="hu-HU" sz="3100" dirty="0" smtClean="0"/>
              <a:t>kompresszort válasszon</a:t>
            </a:r>
            <a:endParaRPr lang="en-US" sz="3100" dirty="0"/>
          </a:p>
        </p:txBody>
      </p:sp>
    </p:spTree>
    <p:extLst>
      <p:ext uri="{BB962C8B-B14F-4D97-AF65-F5344CB8AC3E}">
        <p14:creationId xmlns:p14="http://schemas.microsoft.com/office/powerpoint/2010/main" val="1590562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smtClean="0"/>
              <a:t>Energia hatékonyság az irodában</a:t>
            </a:r>
            <a:endParaRPr lang="en-GB" dirty="0"/>
          </a:p>
        </p:txBody>
      </p:sp>
      <p:sp>
        <p:nvSpPr>
          <p:cNvPr id="3" name="Content Placeholder 2"/>
          <p:cNvSpPr>
            <a:spLocks noGrp="1"/>
          </p:cNvSpPr>
          <p:nvPr>
            <p:ph idx="1"/>
          </p:nvPr>
        </p:nvSpPr>
        <p:spPr/>
        <p:txBody>
          <a:bodyPr>
            <a:normAutofit/>
          </a:bodyPr>
          <a:lstStyle/>
          <a:p>
            <a:r>
              <a:rPr lang="hu-HU" sz="2200" dirty="0" smtClean="0"/>
              <a:t>Az irodai berendezések a leggyorsabban növekvő elektronikai terület az üzleti szektorban. A számítógépek, nyomtatók és egyéb eszközök elterjedésével az irodák energia költsége több száz egységgel nőtt.  </a:t>
            </a:r>
            <a:endParaRPr lang="en-US" sz="2200" dirty="0" smtClean="0"/>
          </a:p>
          <a:p>
            <a:endParaRPr lang="hu-HU" sz="1000" dirty="0"/>
          </a:p>
          <a:p>
            <a:r>
              <a:rPr lang="hu-HU" sz="2200" dirty="0" smtClean="0"/>
              <a:t>Az irodai és egyéb berendezések a nagy irodaházak </a:t>
            </a:r>
            <a:r>
              <a:rPr lang="hu-HU" sz="2200" dirty="0" smtClean="0">
                <a:solidFill>
                  <a:srgbClr val="F6891F"/>
                </a:solidFill>
              </a:rPr>
              <a:t>elektromos áram felhasználásának több mint 40%-át </a:t>
            </a:r>
            <a:r>
              <a:rPr lang="hu-HU" sz="2200" dirty="0" smtClean="0"/>
              <a:t>teszik ki.   </a:t>
            </a:r>
            <a:endParaRPr lang="en-US" sz="2200" dirty="0" smtClean="0"/>
          </a:p>
          <a:p>
            <a:endParaRPr lang="hu-HU" sz="1000" dirty="0"/>
          </a:p>
          <a:p>
            <a:r>
              <a:rPr lang="hu-HU" sz="2200" dirty="0" smtClean="0"/>
              <a:t>A leghatékonyabb termékek beszerzésével a villamos energia számla lényegesen csökkenthető.</a:t>
            </a:r>
            <a:endParaRPr lang="hu-HU" sz="2200" dirty="0"/>
          </a:p>
          <a:p>
            <a:endParaRPr lang="en-GB" dirty="0"/>
          </a:p>
        </p:txBody>
      </p:sp>
    </p:spTree>
    <p:extLst>
      <p:ext uri="{BB962C8B-B14F-4D97-AF65-F5344CB8AC3E}">
        <p14:creationId xmlns:p14="http://schemas.microsoft.com/office/powerpoint/2010/main" val="4281748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66800"/>
          </a:xfrm>
        </p:spPr>
        <p:txBody>
          <a:bodyPr>
            <a:normAutofit/>
          </a:bodyPr>
          <a:lstStyle/>
          <a:p>
            <a:r>
              <a:rPr lang="en-US" dirty="0" smtClean="0"/>
              <a:t>EU </a:t>
            </a:r>
            <a:r>
              <a:rPr lang="hu-HU" dirty="0"/>
              <a:t>e</a:t>
            </a:r>
            <a:r>
              <a:rPr lang="hu-HU" dirty="0" smtClean="0"/>
              <a:t>nergiapolitika</a:t>
            </a:r>
            <a:endParaRPr lang="en-GB" dirty="0"/>
          </a:p>
        </p:txBody>
      </p:sp>
      <p:sp>
        <p:nvSpPr>
          <p:cNvPr id="3" name="Content Placeholder 2"/>
          <p:cNvSpPr>
            <a:spLocks noGrp="1"/>
          </p:cNvSpPr>
          <p:nvPr>
            <p:ph idx="1"/>
          </p:nvPr>
        </p:nvSpPr>
        <p:spPr>
          <a:xfrm>
            <a:off x="467544" y="1412776"/>
            <a:ext cx="8229600" cy="4973184"/>
          </a:xfrm>
        </p:spPr>
        <p:txBody>
          <a:bodyPr>
            <a:normAutofit fontScale="70000" lnSpcReduction="20000"/>
          </a:bodyPr>
          <a:lstStyle/>
          <a:p>
            <a:pPr marL="109728" indent="0">
              <a:buNone/>
            </a:pPr>
            <a:endParaRPr lang="en-US" dirty="0" smtClean="0">
              <a:solidFill>
                <a:srgbClr val="F6891F"/>
              </a:solidFill>
            </a:endParaRPr>
          </a:p>
          <a:p>
            <a:pPr marL="109728" indent="0">
              <a:buNone/>
            </a:pPr>
            <a:r>
              <a:rPr lang="hu-HU" sz="4000" dirty="0" smtClean="0">
                <a:solidFill>
                  <a:srgbClr val="F6891F"/>
                </a:solidFill>
              </a:rPr>
              <a:t>Lisszaboni Szerződés</a:t>
            </a:r>
            <a:endParaRPr lang="en-US" sz="4000" dirty="0" smtClean="0">
              <a:solidFill>
                <a:srgbClr val="F6891F"/>
              </a:solidFill>
            </a:endParaRPr>
          </a:p>
          <a:p>
            <a:pPr marL="109728" indent="0">
              <a:buNone/>
            </a:pPr>
            <a:endParaRPr lang="en-US" sz="1200" dirty="0" smtClean="0"/>
          </a:p>
          <a:p>
            <a:r>
              <a:rPr lang="hu-HU" dirty="0" smtClean="0"/>
              <a:t>Az európai tevékenység középpontjába helyezi az energia kérdését</a:t>
            </a:r>
            <a:endParaRPr lang="en-US" dirty="0" smtClean="0"/>
          </a:p>
          <a:p>
            <a:r>
              <a:rPr lang="hu-HU" dirty="0" smtClean="0"/>
              <a:t>A Szerződés 194. cikkelye szabályozza</a:t>
            </a:r>
            <a:endParaRPr lang="en-US" dirty="0" smtClean="0"/>
          </a:p>
          <a:p>
            <a:endParaRPr lang="en-US" dirty="0" smtClean="0"/>
          </a:p>
          <a:p>
            <a:pPr marL="109728" indent="0">
              <a:buNone/>
            </a:pPr>
            <a:r>
              <a:rPr lang="hu-HU" dirty="0" smtClean="0">
                <a:solidFill>
                  <a:srgbClr val="F6891F"/>
                </a:solidFill>
              </a:rPr>
              <a:t>Az Európai Unió energiapolitikájának</a:t>
            </a:r>
            <a:r>
              <a:rPr lang="en-US" dirty="0" smtClean="0"/>
              <a:t> </a:t>
            </a:r>
            <a:r>
              <a:rPr lang="hu-HU" dirty="0" smtClean="0"/>
              <a:t>célja:</a:t>
            </a:r>
          </a:p>
          <a:p>
            <a:pPr marL="109728" indent="0">
              <a:buNone/>
            </a:pPr>
            <a:endParaRPr lang="en-US" sz="1300" dirty="0" smtClean="0"/>
          </a:p>
          <a:p>
            <a:r>
              <a:rPr lang="hu-HU" dirty="0" smtClean="0"/>
              <a:t>Az </a:t>
            </a:r>
            <a:r>
              <a:rPr lang="hu-HU" dirty="0" smtClean="0"/>
              <a:t>energiapiac </a:t>
            </a:r>
            <a:r>
              <a:rPr lang="hu-HU" dirty="0" smtClean="0"/>
              <a:t>működésének szabályozása</a:t>
            </a:r>
            <a:r>
              <a:rPr lang="en-US" dirty="0" smtClean="0"/>
              <a:t>;</a:t>
            </a:r>
            <a:endParaRPr lang="hu-HU" dirty="0" smtClean="0"/>
          </a:p>
          <a:p>
            <a:r>
              <a:rPr lang="en-US" dirty="0" smtClean="0"/>
              <a:t> </a:t>
            </a:r>
            <a:r>
              <a:rPr lang="hu-HU" dirty="0" smtClean="0"/>
              <a:t>Az energiaellátás biztosítása az Unióba</a:t>
            </a:r>
            <a:r>
              <a:rPr lang="en-US" dirty="0" smtClean="0"/>
              <a:t>n</a:t>
            </a:r>
            <a:r>
              <a:rPr lang="en-US" dirty="0"/>
              <a:t>; </a:t>
            </a:r>
          </a:p>
          <a:p>
            <a:r>
              <a:rPr lang="hu-HU" dirty="0" smtClean="0"/>
              <a:t>Az energiahatékonyság és az energia megtakarítás népszerűsítése, valamint új, megújuló energiaforrások felfedezése</a:t>
            </a:r>
            <a:r>
              <a:rPr lang="en-US" dirty="0" smtClean="0"/>
              <a:t>; </a:t>
            </a:r>
            <a:endParaRPr lang="en-US" dirty="0"/>
          </a:p>
          <a:p>
            <a:r>
              <a:rPr lang="hu-HU" dirty="0" smtClean="0"/>
              <a:t>Energiahálózatok együttműködésének népszerűsítése.</a:t>
            </a:r>
            <a:endParaRPr lang="en-US" dirty="0"/>
          </a:p>
          <a:p>
            <a:pPr marL="109728" indent="0">
              <a:buNone/>
            </a:pPr>
            <a:endParaRPr lang="en-US" dirty="0" smtClean="0"/>
          </a:p>
          <a:p>
            <a:endParaRPr lang="en-US" dirty="0"/>
          </a:p>
        </p:txBody>
      </p:sp>
    </p:spTree>
    <p:extLst>
      <p:ext uri="{BB962C8B-B14F-4D97-AF65-F5344CB8AC3E}">
        <p14:creationId xmlns:p14="http://schemas.microsoft.com/office/powerpoint/2010/main" val="22241121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120" y="188640"/>
            <a:ext cx="8229600" cy="1066800"/>
          </a:xfrm>
        </p:spPr>
        <p:txBody>
          <a:bodyPr>
            <a:normAutofit/>
          </a:bodyPr>
          <a:lstStyle/>
          <a:p>
            <a:r>
              <a:rPr lang="hu-HU" sz="3600" dirty="0" smtClean="0"/>
              <a:t>Energia hatékonyság az irodában</a:t>
            </a:r>
            <a:endParaRPr lang="en-GB" sz="3600" dirty="0"/>
          </a:p>
        </p:txBody>
      </p:sp>
      <p:sp>
        <p:nvSpPr>
          <p:cNvPr id="3" name="Content Placeholder 2"/>
          <p:cNvSpPr>
            <a:spLocks noGrp="1"/>
          </p:cNvSpPr>
          <p:nvPr>
            <p:ph sz="half" idx="1"/>
          </p:nvPr>
        </p:nvSpPr>
        <p:spPr>
          <a:xfrm>
            <a:off x="467544" y="1772816"/>
            <a:ext cx="4038600" cy="4886003"/>
          </a:xfrm>
        </p:spPr>
        <p:txBody>
          <a:bodyPr>
            <a:normAutofit/>
          </a:bodyPr>
          <a:lstStyle/>
          <a:p>
            <a:pPr marL="109728" indent="0">
              <a:buNone/>
            </a:pPr>
            <a:r>
              <a:rPr lang="hu-HU" dirty="0" smtClean="0">
                <a:solidFill>
                  <a:srgbClr val="F6891F"/>
                </a:solidFill>
              </a:rPr>
              <a:t>SZÁMÍTÓGÉPEK</a:t>
            </a:r>
            <a:endParaRPr lang="en-US" dirty="0" smtClean="0">
              <a:solidFill>
                <a:srgbClr val="F6891F"/>
              </a:solidFill>
            </a:endParaRPr>
          </a:p>
          <a:p>
            <a:pPr marL="109728" indent="0">
              <a:buNone/>
            </a:pPr>
            <a:endParaRPr lang="en-US" sz="1300" dirty="0" smtClean="0"/>
          </a:p>
          <a:p>
            <a:r>
              <a:rPr lang="hu-HU" sz="1800" dirty="0" smtClean="0"/>
              <a:t>A legnagyobb energia fogyasztók az irodában</a:t>
            </a:r>
            <a:endParaRPr lang="en-US" sz="1800" dirty="0" smtClean="0"/>
          </a:p>
          <a:p>
            <a:endParaRPr lang="en-US" sz="1800" dirty="0"/>
          </a:p>
          <a:p>
            <a:r>
              <a:rPr lang="hu-HU" sz="1800" dirty="0" smtClean="0"/>
              <a:t>Az „</a:t>
            </a:r>
            <a:r>
              <a:rPr lang="en-US" sz="1800" dirty="0" smtClean="0"/>
              <a:t>ENERGY STAR</a:t>
            </a:r>
            <a:r>
              <a:rPr lang="hu-HU" sz="1800" dirty="0" smtClean="0"/>
              <a:t>” számítógépek és monitorok automatikusan kikapcsolnak, ha nem használják őket és az összes gyártónál elérhetőek. A számítógépek és monitorok kikapcsolásával 15%-kal csökkenhet a felhasznált energia. </a:t>
            </a:r>
          </a:p>
          <a:p>
            <a:endParaRPr lang="en-GB" dirty="0"/>
          </a:p>
        </p:txBody>
      </p:sp>
      <p:sp>
        <p:nvSpPr>
          <p:cNvPr id="5" name="Content Placeholder 2"/>
          <p:cNvSpPr txBox="1">
            <a:spLocks/>
          </p:cNvSpPr>
          <p:nvPr/>
        </p:nvSpPr>
        <p:spPr>
          <a:xfrm>
            <a:off x="467544" y="4157464"/>
            <a:ext cx="4038600" cy="2304256"/>
          </a:xfrm>
          <a:prstGeom prst="rect">
            <a:avLst/>
          </a:prstGeom>
        </p:spPr>
        <p:txBody>
          <a:bodyPr vert="horz">
            <a:normAutofit/>
          </a:bodyPr>
          <a:lstStyle>
            <a:lvl1pPr marL="365760" indent="-256032" algn="l" rtl="0" eaLnBrk="1" latinLnBrk="0" hangingPunct="1">
              <a:spcBef>
                <a:spcPts val="300"/>
              </a:spcBef>
              <a:buClr>
                <a:srgbClr val="F6891F"/>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rgbClr val="F6891F"/>
              </a:buClr>
              <a:buFont typeface="Georgia"/>
              <a:buChar char="▫"/>
              <a:defRPr kumimoji="0" sz="1900" kern="1200">
                <a:solidFill>
                  <a:schemeClr val="tx1"/>
                </a:solidFill>
                <a:latin typeface="+mn-lt"/>
                <a:ea typeface="+mn-ea"/>
                <a:cs typeface="+mn-cs"/>
              </a:defRPr>
            </a:lvl2pPr>
            <a:lvl3pPr marL="923544" indent="-219456" algn="l" rtl="0" eaLnBrk="1" latinLnBrk="0" hangingPunct="1">
              <a:spcBef>
                <a:spcPts val="300"/>
              </a:spcBef>
              <a:buClr>
                <a:srgbClr val="F6891F"/>
              </a:buClr>
              <a:buFont typeface="Wingdings 2"/>
              <a:buChar char=""/>
              <a:defRPr kumimoji="0" sz="1800" kern="1200">
                <a:solidFill>
                  <a:schemeClr val="tx1"/>
                </a:solidFill>
                <a:latin typeface="+mn-lt"/>
                <a:ea typeface="+mn-ea"/>
                <a:cs typeface="+mn-cs"/>
              </a:defRPr>
            </a:lvl3pPr>
            <a:lvl4pPr marL="1179576" indent="-201168" algn="l" rtl="0" eaLnBrk="1" latinLnBrk="0" hangingPunct="1">
              <a:spcBef>
                <a:spcPts val="300"/>
              </a:spcBef>
              <a:buClr>
                <a:srgbClr val="F6891F"/>
              </a:buClr>
              <a:buFont typeface="Wingdings 2"/>
              <a:buChar char=""/>
              <a:defRPr kumimoji="0" sz="1800" kern="1200">
                <a:solidFill>
                  <a:schemeClr val="tx1"/>
                </a:solidFill>
                <a:latin typeface="+mn-lt"/>
                <a:ea typeface="+mn-ea"/>
                <a:cs typeface="+mn-cs"/>
              </a:defRPr>
            </a:lvl4pPr>
            <a:lvl5pPr marL="1389888" indent="-182880" algn="l" rtl="0" eaLnBrk="1" latinLnBrk="0" hangingPunct="1">
              <a:spcBef>
                <a:spcPts val="300"/>
              </a:spcBef>
              <a:buClr>
                <a:srgbClr val="F6891F"/>
              </a:buClr>
              <a:buFont typeface="Georgia"/>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endParaRPr lang="en-GB" dirty="0"/>
          </a:p>
        </p:txBody>
      </p:sp>
      <p:sp>
        <p:nvSpPr>
          <p:cNvPr id="6" name="Content Placeholder 2"/>
          <p:cNvSpPr txBox="1">
            <a:spLocks/>
          </p:cNvSpPr>
          <p:nvPr/>
        </p:nvSpPr>
        <p:spPr>
          <a:xfrm>
            <a:off x="4632062" y="3501008"/>
            <a:ext cx="4038600" cy="2973466"/>
          </a:xfrm>
          <a:prstGeom prst="rect">
            <a:avLst/>
          </a:prstGeom>
        </p:spPr>
        <p:txBody>
          <a:bodyPr vert="horz">
            <a:normAutofit/>
          </a:bodyPr>
          <a:lstStyle>
            <a:lvl1pPr marL="365760" indent="-256032" algn="l" rtl="0" eaLnBrk="1" latinLnBrk="0" hangingPunct="1">
              <a:spcBef>
                <a:spcPts val="300"/>
              </a:spcBef>
              <a:buClr>
                <a:srgbClr val="F6891F"/>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rgbClr val="F6891F"/>
              </a:buClr>
              <a:buFont typeface="Georgia"/>
              <a:buChar char="▫"/>
              <a:defRPr kumimoji="0" sz="1900" kern="1200">
                <a:solidFill>
                  <a:schemeClr val="tx1"/>
                </a:solidFill>
                <a:latin typeface="+mn-lt"/>
                <a:ea typeface="+mn-ea"/>
                <a:cs typeface="+mn-cs"/>
              </a:defRPr>
            </a:lvl2pPr>
            <a:lvl3pPr marL="923544" indent="-219456" algn="l" rtl="0" eaLnBrk="1" latinLnBrk="0" hangingPunct="1">
              <a:spcBef>
                <a:spcPts val="300"/>
              </a:spcBef>
              <a:buClr>
                <a:srgbClr val="F6891F"/>
              </a:buClr>
              <a:buFont typeface="Wingdings 2"/>
              <a:buChar char=""/>
              <a:defRPr kumimoji="0" sz="1800" kern="1200">
                <a:solidFill>
                  <a:schemeClr val="tx1"/>
                </a:solidFill>
                <a:latin typeface="+mn-lt"/>
                <a:ea typeface="+mn-ea"/>
                <a:cs typeface="+mn-cs"/>
              </a:defRPr>
            </a:lvl3pPr>
            <a:lvl4pPr marL="1179576" indent="-201168" algn="l" rtl="0" eaLnBrk="1" latinLnBrk="0" hangingPunct="1">
              <a:spcBef>
                <a:spcPts val="300"/>
              </a:spcBef>
              <a:buClr>
                <a:srgbClr val="F6891F"/>
              </a:buClr>
              <a:buFont typeface="Wingdings 2"/>
              <a:buChar char=""/>
              <a:defRPr kumimoji="0" sz="1800" kern="1200">
                <a:solidFill>
                  <a:schemeClr val="tx1"/>
                </a:solidFill>
                <a:latin typeface="+mn-lt"/>
                <a:ea typeface="+mn-ea"/>
                <a:cs typeface="+mn-cs"/>
              </a:defRPr>
            </a:lvl4pPr>
            <a:lvl5pPr marL="1389888" indent="-182880" algn="l" rtl="0" eaLnBrk="1" latinLnBrk="0" hangingPunct="1">
              <a:spcBef>
                <a:spcPts val="300"/>
              </a:spcBef>
              <a:buClr>
                <a:srgbClr val="F6891F"/>
              </a:buClr>
              <a:buFont typeface="Georgia"/>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endParaRPr lang="hu-HU" sz="4600" dirty="0"/>
          </a:p>
        </p:txBody>
      </p:sp>
      <p:sp>
        <p:nvSpPr>
          <p:cNvPr id="7" name="TextBox 6"/>
          <p:cNvSpPr txBox="1"/>
          <p:nvPr/>
        </p:nvSpPr>
        <p:spPr>
          <a:xfrm>
            <a:off x="674343" y="5791131"/>
            <a:ext cx="3903633" cy="369332"/>
          </a:xfrm>
          <a:prstGeom prst="rect">
            <a:avLst/>
          </a:prstGeom>
          <a:noFill/>
        </p:spPr>
        <p:txBody>
          <a:bodyPr wrap="none" rtlCol="0">
            <a:spAutoFit/>
          </a:bodyPr>
          <a:lstStyle/>
          <a:p>
            <a:r>
              <a:rPr lang="en-US" dirty="0" err="1" smtClean="0">
                <a:hlinkClick r:id="rId2"/>
              </a:rPr>
              <a:t>Energ</a:t>
            </a:r>
            <a:r>
              <a:rPr lang="hu-HU" dirty="0" err="1" smtClean="0">
                <a:hlinkClick r:id="rId2"/>
              </a:rPr>
              <a:t>ia</a:t>
            </a:r>
            <a:r>
              <a:rPr lang="en-US" dirty="0" smtClean="0">
                <a:hlinkClick r:id="rId2"/>
              </a:rPr>
              <a:t> </a:t>
            </a:r>
            <a:r>
              <a:rPr lang="hu-HU" dirty="0" smtClean="0">
                <a:hlinkClick r:id="rId2"/>
              </a:rPr>
              <a:t>kalkulátor számítógépekhez</a:t>
            </a:r>
            <a:endParaRPr lang="en-GB" dirty="0"/>
          </a:p>
        </p:txBody>
      </p:sp>
      <p:sp>
        <p:nvSpPr>
          <p:cNvPr id="8" name="Content Placeholder 2"/>
          <p:cNvSpPr txBox="1">
            <a:spLocks/>
          </p:cNvSpPr>
          <p:nvPr/>
        </p:nvSpPr>
        <p:spPr>
          <a:xfrm>
            <a:off x="4632062" y="1768107"/>
            <a:ext cx="4038600" cy="4525963"/>
          </a:xfrm>
          <a:prstGeom prst="rect">
            <a:avLst/>
          </a:prstGeom>
        </p:spPr>
        <p:txBody>
          <a:bodyPr vert="horz">
            <a:normAutofit/>
          </a:bodyPr>
          <a:lstStyle>
            <a:lvl1pPr marL="365760" indent="-256032" algn="l" rtl="0" eaLnBrk="1" latinLnBrk="0" hangingPunct="1">
              <a:spcBef>
                <a:spcPts val="300"/>
              </a:spcBef>
              <a:buClr>
                <a:srgbClr val="F6891F"/>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rgbClr val="F6891F"/>
              </a:buClr>
              <a:buFont typeface="Georgia"/>
              <a:buChar char="▫"/>
              <a:defRPr kumimoji="0" sz="1900" kern="1200">
                <a:solidFill>
                  <a:schemeClr val="tx1"/>
                </a:solidFill>
                <a:latin typeface="+mn-lt"/>
                <a:ea typeface="+mn-ea"/>
                <a:cs typeface="+mn-cs"/>
              </a:defRPr>
            </a:lvl2pPr>
            <a:lvl3pPr marL="923544" indent="-219456" algn="l" rtl="0" eaLnBrk="1" latinLnBrk="0" hangingPunct="1">
              <a:spcBef>
                <a:spcPts val="300"/>
              </a:spcBef>
              <a:buClr>
                <a:srgbClr val="F6891F"/>
              </a:buClr>
              <a:buFont typeface="Wingdings 2"/>
              <a:buChar char=""/>
              <a:defRPr kumimoji="0" sz="1800" kern="1200">
                <a:solidFill>
                  <a:schemeClr val="tx1"/>
                </a:solidFill>
                <a:latin typeface="+mn-lt"/>
                <a:ea typeface="+mn-ea"/>
                <a:cs typeface="+mn-cs"/>
              </a:defRPr>
            </a:lvl3pPr>
            <a:lvl4pPr marL="1179576" indent="-201168" algn="l" rtl="0" eaLnBrk="1" latinLnBrk="0" hangingPunct="1">
              <a:spcBef>
                <a:spcPts val="300"/>
              </a:spcBef>
              <a:buClr>
                <a:srgbClr val="F6891F"/>
              </a:buClr>
              <a:buFont typeface="Wingdings 2"/>
              <a:buChar char=""/>
              <a:defRPr kumimoji="0" sz="1800" kern="1200">
                <a:solidFill>
                  <a:schemeClr val="tx1"/>
                </a:solidFill>
                <a:latin typeface="+mn-lt"/>
                <a:ea typeface="+mn-ea"/>
                <a:cs typeface="+mn-cs"/>
              </a:defRPr>
            </a:lvl4pPr>
            <a:lvl5pPr marL="1389888" indent="-182880" algn="l" rtl="0" eaLnBrk="1" latinLnBrk="0" hangingPunct="1">
              <a:spcBef>
                <a:spcPts val="300"/>
              </a:spcBef>
              <a:buClr>
                <a:srgbClr val="F6891F"/>
              </a:buClr>
              <a:buFont typeface="Georgia"/>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r>
              <a:rPr lang="hu-HU" dirty="0" smtClean="0">
                <a:solidFill>
                  <a:srgbClr val="F6891F"/>
                </a:solidFill>
              </a:rPr>
              <a:t>FAXGÉP</a:t>
            </a:r>
            <a:endParaRPr lang="en-US" dirty="0" smtClean="0">
              <a:solidFill>
                <a:srgbClr val="F6891F"/>
              </a:solidFill>
            </a:endParaRPr>
          </a:p>
          <a:p>
            <a:pPr marL="109728" indent="0">
              <a:buFont typeface="Georgia"/>
              <a:buNone/>
            </a:pPr>
            <a:endParaRPr lang="en-US" sz="1800" dirty="0" smtClean="0"/>
          </a:p>
          <a:p>
            <a:r>
              <a:rPr lang="hu-HU" sz="1800" dirty="0" smtClean="0"/>
              <a:t>Mivel a faxgépeknek 24 órában bekapcsolva kell lenniük, ezért nagy potenciál rejlik az energia takarékos technológiákban</a:t>
            </a:r>
            <a:endParaRPr lang="en-US" sz="1800" dirty="0" smtClean="0"/>
          </a:p>
          <a:p>
            <a:pPr marL="109728" indent="0">
              <a:buFont typeface="Georgia"/>
              <a:buNone/>
            </a:pPr>
            <a:endParaRPr lang="en-US" sz="1800" dirty="0" smtClean="0"/>
          </a:p>
          <a:p>
            <a:r>
              <a:rPr lang="hu-HU" sz="1800" dirty="0" smtClean="0"/>
              <a:t>Ezek szintén </a:t>
            </a:r>
            <a:r>
              <a:rPr lang="hu-HU" sz="1800" dirty="0" smtClean="0"/>
              <a:t>15-45 Watt közötti fogyasztásra kapcsolnak tétlenség esetén, és az éves energia költségük 50%-a megtakarítható. </a:t>
            </a:r>
            <a:endParaRPr lang="en-GB"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5340891"/>
            <a:ext cx="990170" cy="101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50383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8" y="260648"/>
            <a:ext cx="8229600" cy="1066800"/>
          </a:xfrm>
        </p:spPr>
        <p:txBody>
          <a:bodyPr>
            <a:normAutofit/>
          </a:bodyPr>
          <a:lstStyle/>
          <a:p>
            <a:r>
              <a:rPr lang="hu-HU" sz="4000" dirty="0" smtClean="0"/>
              <a:t>Energia hatékonyság az irodában</a:t>
            </a:r>
            <a:endParaRPr lang="en-GB" sz="4000" dirty="0"/>
          </a:p>
        </p:txBody>
      </p:sp>
      <p:sp>
        <p:nvSpPr>
          <p:cNvPr id="4" name="Content Placeholder 3"/>
          <p:cNvSpPr>
            <a:spLocks noGrp="1"/>
          </p:cNvSpPr>
          <p:nvPr>
            <p:ph sz="half" idx="1"/>
          </p:nvPr>
        </p:nvSpPr>
        <p:spPr>
          <a:xfrm>
            <a:off x="539552" y="1556792"/>
            <a:ext cx="4038600" cy="4813995"/>
          </a:xfrm>
        </p:spPr>
        <p:txBody>
          <a:bodyPr>
            <a:normAutofit fontScale="70000" lnSpcReduction="20000"/>
          </a:bodyPr>
          <a:lstStyle/>
          <a:p>
            <a:pPr marL="109728" indent="0">
              <a:buNone/>
            </a:pPr>
            <a:r>
              <a:rPr lang="hu-HU" sz="2800" dirty="0" smtClean="0">
                <a:solidFill>
                  <a:srgbClr val="F6891F"/>
                </a:solidFill>
              </a:rPr>
              <a:t>FÉNYMÁSOLÓK</a:t>
            </a:r>
            <a:r>
              <a:rPr lang="en-US" sz="1300" dirty="0" smtClean="0">
                <a:solidFill>
                  <a:srgbClr val="F6891F"/>
                </a:solidFill>
              </a:rPr>
              <a:t> </a:t>
            </a:r>
            <a:endParaRPr lang="en-US" sz="1300" dirty="0">
              <a:solidFill>
                <a:srgbClr val="F6891F"/>
              </a:solidFill>
            </a:endParaRPr>
          </a:p>
          <a:p>
            <a:pPr marL="109728" indent="0">
              <a:buNone/>
            </a:pPr>
            <a:r>
              <a:rPr lang="en-US" sz="1200" dirty="0"/>
              <a:t> </a:t>
            </a:r>
            <a:endParaRPr lang="en-US" sz="1200" dirty="0" smtClean="0"/>
          </a:p>
          <a:p>
            <a:pPr marL="109728" indent="0">
              <a:buNone/>
            </a:pPr>
            <a:r>
              <a:rPr lang="hu-HU" sz="1600" dirty="0" smtClean="0">
                <a:solidFill>
                  <a:srgbClr val="F6891F"/>
                </a:solidFill>
              </a:rPr>
              <a:t>A legtöbb energiát fogyasztó irodai berendezések! </a:t>
            </a:r>
            <a:endParaRPr lang="en-US" sz="1600" dirty="0">
              <a:solidFill>
                <a:srgbClr val="F6891F"/>
              </a:solidFill>
            </a:endParaRPr>
          </a:p>
          <a:p>
            <a:r>
              <a:rPr lang="hu-HU" sz="2300" dirty="0" smtClean="0"/>
              <a:t>Az energiafelhasználása akkor is sok lehet, ha nincs használatban. </a:t>
            </a:r>
            <a:endParaRPr lang="en-US" sz="2300" dirty="0" smtClean="0"/>
          </a:p>
          <a:p>
            <a:endParaRPr lang="hu-HU" sz="2300" dirty="0"/>
          </a:p>
          <a:p>
            <a:r>
              <a:rPr lang="hu-HU" sz="2300" dirty="0" smtClean="0"/>
              <a:t>Az „ENERGY STAR” másolók energia megtakarítási funkciókkal is el vannak látva, ami engedi, hogy 15 perc tétlenség után alacsony fogyasztású módba kapcsoljon, és kikapcsoljon 2 óra tétlenség után (ekkor 5-20 Watt a fogyasztása)   </a:t>
            </a:r>
            <a:endParaRPr lang="en-US" sz="2300" dirty="0" smtClean="0"/>
          </a:p>
          <a:p>
            <a:endParaRPr lang="en-US" sz="2300" dirty="0"/>
          </a:p>
          <a:p>
            <a:r>
              <a:rPr lang="hu-HU" sz="2300" dirty="0" smtClean="0"/>
              <a:t>Ezek a funkciók az éves villamos áram költségeket 60%-kal csökkentheti. </a:t>
            </a:r>
            <a:endParaRPr lang="en-US" sz="2300" dirty="0" smtClean="0"/>
          </a:p>
          <a:p>
            <a:pPr marL="109728" indent="0">
              <a:buNone/>
            </a:pPr>
            <a:endParaRPr lang="en-US" sz="2300" dirty="0"/>
          </a:p>
          <a:p>
            <a:r>
              <a:rPr lang="hu-HU" sz="2300" dirty="0" smtClean="0"/>
              <a:t>A kétoldalas másolók szintén segítenek az energia megtakarításban és csökkentik a papír költségeket.</a:t>
            </a:r>
            <a:endParaRPr lang="hu-HU" sz="2300" dirty="0"/>
          </a:p>
          <a:p>
            <a:endParaRPr lang="en-GB" dirty="0"/>
          </a:p>
        </p:txBody>
      </p:sp>
      <p:sp>
        <p:nvSpPr>
          <p:cNvPr id="6" name="Content Placeholder 3"/>
          <p:cNvSpPr txBox="1">
            <a:spLocks/>
          </p:cNvSpPr>
          <p:nvPr/>
        </p:nvSpPr>
        <p:spPr>
          <a:xfrm>
            <a:off x="4644008" y="1556792"/>
            <a:ext cx="4038600" cy="4813995"/>
          </a:xfrm>
          <a:prstGeom prst="rect">
            <a:avLst/>
          </a:prstGeom>
        </p:spPr>
        <p:txBody>
          <a:bodyPr vert="horz">
            <a:normAutofit/>
          </a:bodyPr>
          <a:lstStyle>
            <a:lvl1pPr marL="365760" indent="-256032" algn="l" rtl="0" eaLnBrk="1" latinLnBrk="0" hangingPunct="1">
              <a:spcBef>
                <a:spcPts val="300"/>
              </a:spcBef>
              <a:buClr>
                <a:srgbClr val="F6891F"/>
              </a:buClr>
              <a:buFont typeface="Georgia"/>
              <a:buChar char="•"/>
              <a:defRPr kumimoji="0" sz="2000" kern="1200">
                <a:solidFill>
                  <a:schemeClr val="tx1"/>
                </a:solidFill>
                <a:latin typeface="+mn-lt"/>
                <a:ea typeface="+mn-ea"/>
                <a:cs typeface="+mn-cs"/>
              </a:defRPr>
            </a:lvl1pPr>
            <a:lvl2pPr marL="658368" indent="-246888" algn="l" rtl="0" eaLnBrk="1" latinLnBrk="0" hangingPunct="1">
              <a:spcBef>
                <a:spcPts val="300"/>
              </a:spcBef>
              <a:buClr>
                <a:srgbClr val="F6891F"/>
              </a:buClr>
              <a:buFont typeface="Georgia"/>
              <a:buChar char="▫"/>
              <a:defRPr kumimoji="0" sz="1900" kern="1200">
                <a:solidFill>
                  <a:schemeClr val="tx1"/>
                </a:solidFill>
                <a:latin typeface="+mn-lt"/>
                <a:ea typeface="+mn-ea"/>
                <a:cs typeface="+mn-cs"/>
              </a:defRPr>
            </a:lvl2pPr>
            <a:lvl3pPr marL="923544" indent="-219456" algn="l" rtl="0" eaLnBrk="1" latinLnBrk="0" hangingPunct="1">
              <a:spcBef>
                <a:spcPts val="300"/>
              </a:spcBef>
              <a:buClr>
                <a:srgbClr val="F6891F"/>
              </a:buClr>
              <a:buFont typeface="Wingdings 2"/>
              <a:buChar char=""/>
              <a:defRPr kumimoji="0" sz="1800" kern="1200">
                <a:solidFill>
                  <a:schemeClr val="tx1"/>
                </a:solidFill>
                <a:latin typeface="+mn-lt"/>
                <a:ea typeface="+mn-ea"/>
                <a:cs typeface="+mn-cs"/>
              </a:defRPr>
            </a:lvl3pPr>
            <a:lvl4pPr marL="1179576" indent="-201168" algn="l" rtl="0" eaLnBrk="1" latinLnBrk="0" hangingPunct="1">
              <a:spcBef>
                <a:spcPts val="300"/>
              </a:spcBef>
              <a:buClr>
                <a:srgbClr val="F6891F"/>
              </a:buClr>
              <a:buFont typeface="Wingdings 2"/>
              <a:buChar char=""/>
              <a:defRPr kumimoji="0" sz="1800" kern="1200">
                <a:solidFill>
                  <a:schemeClr val="tx1"/>
                </a:solidFill>
                <a:latin typeface="+mn-lt"/>
                <a:ea typeface="+mn-ea"/>
                <a:cs typeface="+mn-cs"/>
              </a:defRPr>
            </a:lvl4pPr>
            <a:lvl5pPr marL="1389888" indent="-182880" algn="l" rtl="0" eaLnBrk="1" latinLnBrk="0" hangingPunct="1">
              <a:spcBef>
                <a:spcPts val="300"/>
              </a:spcBef>
              <a:buClr>
                <a:srgbClr val="F6891F"/>
              </a:buClr>
              <a:buFont typeface="Georgia"/>
              <a:buChar char="▫"/>
              <a:defRPr kumimoji="0" sz="18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Font typeface="Georgia"/>
              <a:buNone/>
            </a:pPr>
            <a:r>
              <a:rPr lang="hu-HU" dirty="0" smtClean="0">
                <a:solidFill>
                  <a:srgbClr val="F6891F"/>
                </a:solidFill>
              </a:rPr>
              <a:t>NYOMTATÓK</a:t>
            </a:r>
            <a:endParaRPr lang="en-US" dirty="0" smtClean="0">
              <a:solidFill>
                <a:srgbClr val="F6891F"/>
              </a:solidFill>
            </a:endParaRPr>
          </a:p>
          <a:p>
            <a:pPr marL="109728" indent="0">
              <a:buFont typeface="Georgia"/>
              <a:buNone/>
            </a:pPr>
            <a:endParaRPr lang="en-US" sz="700" dirty="0" smtClean="0"/>
          </a:p>
          <a:p>
            <a:r>
              <a:rPr lang="hu-HU" sz="1800" dirty="0" smtClean="0"/>
              <a:t>Az „</a:t>
            </a:r>
            <a:r>
              <a:rPr lang="en-US" sz="1800" dirty="0" smtClean="0"/>
              <a:t>ENERGY STAR</a:t>
            </a:r>
            <a:r>
              <a:rPr lang="hu-HU" sz="1800" dirty="0" smtClean="0"/>
              <a:t>” nyomtatók 15-45 </a:t>
            </a:r>
            <a:r>
              <a:rPr lang="hu-HU" sz="1800" dirty="0" err="1" smtClean="0"/>
              <a:t>Watt-ra</a:t>
            </a:r>
            <a:r>
              <a:rPr lang="hu-HU" sz="1800" dirty="0" smtClean="0"/>
              <a:t> kapcsolnak és így az energiaköltségük 60%-a takarítható meg éves szinten. Azok a nyomtatók, amelyek kétoldalasan nyomtatnak szintén energia hatékonyabbak és csökkentik a papír költséget</a:t>
            </a:r>
            <a:r>
              <a:rPr lang="en-US" sz="1800" dirty="0" smtClean="0"/>
              <a:t>.</a:t>
            </a:r>
            <a:endParaRPr lang="hu-HU" sz="1800" dirty="0" smtClean="0"/>
          </a:p>
          <a:p>
            <a:endParaRPr lang="en-GB" dirty="0"/>
          </a:p>
        </p:txBody>
      </p:sp>
      <p:sp>
        <p:nvSpPr>
          <p:cNvPr id="7" name="TextBox 6"/>
          <p:cNvSpPr txBox="1"/>
          <p:nvPr/>
        </p:nvSpPr>
        <p:spPr>
          <a:xfrm>
            <a:off x="4986106" y="4680138"/>
            <a:ext cx="3606552" cy="923330"/>
          </a:xfrm>
          <a:prstGeom prst="rect">
            <a:avLst/>
          </a:prstGeom>
          <a:noFill/>
        </p:spPr>
        <p:txBody>
          <a:bodyPr wrap="square" rtlCol="0">
            <a:spAutoFit/>
          </a:bodyPr>
          <a:lstStyle/>
          <a:p>
            <a:r>
              <a:rPr lang="en-US" dirty="0" err="1" smtClean="0">
                <a:hlinkClick r:id="rId2"/>
              </a:rPr>
              <a:t>Energ</a:t>
            </a:r>
            <a:r>
              <a:rPr lang="hu-HU" dirty="0" err="1" smtClean="0">
                <a:hlinkClick r:id="rId2"/>
              </a:rPr>
              <a:t>ia</a:t>
            </a:r>
            <a:r>
              <a:rPr lang="hu-HU" dirty="0" smtClean="0">
                <a:hlinkClick r:id="rId2"/>
              </a:rPr>
              <a:t> Kalkulátor a Képalkotó berendezésekhez</a:t>
            </a:r>
            <a:endParaRPr lang="en-US" dirty="0"/>
          </a:p>
          <a:p>
            <a:endParaRPr lang="en-GB" dirty="0"/>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504" y="5572140"/>
            <a:ext cx="990170" cy="101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149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Egyéb tippek</a:t>
            </a:r>
            <a:r>
              <a:rPr lang="en-US" dirty="0" smtClean="0"/>
              <a:t>(I)</a:t>
            </a:r>
            <a:endParaRPr lang="en-GB" dirty="0"/>
          </a:p>
        </p:txBody>
      </p:sp>
      <p:sp>
        <p:nvSpPr>
          <p:cNvPr id="3" name="Content Placeholder 2"/>
          <p:cNvSpPr>
            <a:spLocks noGrp="1"/>
          </p:cNvSpPr>
          <p:nvPr>
            <p:ph idx="1"/>
          </p:nvPr>
        </p:nvSpPr>
        <p:spPr/>
        <p:txBody>
          <a:bodyPr>
            <a:normAutofit fontScale="92500" lnSpcReduction="10000"/>
          </a:bodyPr>
          <a:lstStyle/>
          <a:p>
            <a:r>
              <a:rPr lang="hu-HU" sz="2000" dirty="0" smtClean="0"/>
              <a:t>Kapcsolja ki az eszközt az áramforrásnál éjszakára vagy hétvégére, T</a:t>
            </a:r>
            <a:r>
              <a:rPr lang="en-US" sz="2000" dirty="0"/>
              <a:t>urn</a:t>
            </a:r>
            <a:r>
              <a:rPr lang="hu-HU" sz="2000" dirty="0"/>
              <a:t> the</a:t>
            </a:r>
            <a:r>
              <a:rPr lang="en-US" sz="2000" dirty="0"/>
              <a:t> equipment off at the power source when not in use overnight or on weekends</a:t>
            </a:r>
            <a:r>
              <a:rPr lang="en-US" sz="2000" dirty="0" smtClean="0"/>
              <a:t>.</a:t>
            </a:r>
            <a:r>
              <a:rPr lang="hu-HU" sz="2000" dirty="0" smtClean="0"/>
              <a:t> A</a:t>
            </a:r>
            <a:r>
              <a:rPr lang="en-US" sz="2000" dirty="0" smtClean="0"/>
              <a:t> </a:t>
            </a:r>
            <a:r>
              <a:rPr lang="hu-HU" sz="2000" dirty="0" smtClean="0"/>
              <a:t>„p</a:t>
            </a:r>
            <a:r>
              <a:rPr lang="en-US" sz="2000" dirty="0" smtClean="0"/>
              <a:t>lug-in</a:t>
            </a:r>
            <a:r>
              <a:rPr lang="hu-HU" sz="2000" dirty="0" smtClean="0"/>
              <a:t>” időzítők automatikusan kikapcsolják az eszközt</a:t>
            </a:r>
            <a:r>
              <a:rPr lang="en-US" sz="2000" dirty="0" smtClean="0"/>
              <a:t> </a:t>
            </a:r>
            <a:r>
              <a:rPr lang="hu-HU" sz="2000" dirty="0" smtClean="0"/>
              <a:t>bizonyos napszakokban. </a:t>
            </a:r>
            <a:endParaRPr lang="en-US" sz="2000" dirty="0" smtClean="0"/>
          </a:p>
          <a:p>
            <a:pPr lvl="1"/>
            <a:r>
              <a:rPr lang="hu-HU" sz="1800" dirty="0" smtClean="0">
                <a:solidFill>
                  <a:schemeClr val="tx1"/>
                </a:solidFill>
              </a:rPr>
              <a:t>Ez különösen hasznos a fénymásolóknál és nyomtatóknál</a:t>
            </a:r>
            <a:r>
              <a:rPr lang="en-US" sz="1800" dirty="0" smtClean="0">
                <a:solidFill>
                  <a:schemeClr val="tx1"/>
                </a:solidFill>
              </a:rPr>
              <a:t>.</a:t>
            </a:r>
          </a:p>
          <a:p>
            <a:endParaRPr lang="hu-HU" sz="2000" dirty="0"/>
          </a:p>
          <a:p>
            <a:r>
              <a:rPr lang="hu-HU" sz="2000" dirty="0" smtClean="0"/>
              <a:t>Ha a számítógépet bekapcsolva kell hagynia éjszakára vagy hétvégére, kapcsolja ki a monitort. Ezzel energiát takaríthat meg.  </a:t>
            </a:r>
            <a:endParaRPr lang="en-US" sz="2000" dirty="0" smtClean="0"/>
          </a:p>
          <a:p>
            <a:pPr lvl="1"/>
            <a:r>
              <a:rPr lang="hu-HU" sz="1800" dirty="0" smtClean="0">
                <a:solidFill>
                  <a:schemeClr val="tx1"/>
                </a:solidFill>
              </a:rPr>
              <a:t>A monitorok általánosan több energiát fogyasztanak mint a számítógép maga. </a:t>
            </a:r>
            <a:r>
              <a:rPr lang="en-US" sz="1800" dirty="0" smtClean="0">
                <a:solidFill>
                  <a:schemeClr val="tx1"/>
                </a:solidFill>
              </a:rPr>
              <a:t> </a:t>
            </a:r>
          </a:p>
          <a:p>
            <a:endParaRPr lang="hu-HU" sz="2000" dirty="0"/>
          </a:p>
          <a:p>
            <a:r>
              <a:rPr lang="hu-HU" sz="2000" dirty="0" smtClean="0"/>
              <a:t>Az energia megtakarító funkciót a felhasználónak kell beállítani sok termék esetében. </a:t>
            </a:r>
            <a:endParaRPr lang="en-US" sz="2000" dirty="0" smtClean="0"/>
          </a:p>
          <a:p>
            <a:pPr lvl="1"/>
            <a:r>
              <a:rPr lang="hu-HU" sz="1800" dirty="0" smtClean="0">
                <a:solidFill>
                  <a:schemeClr val="tx1"/>
                </a:solidFill>
              </a:rPr>
              <a:t>Ellenőrizze a beállításokat amikor telepíti az új eszközt és rendszeresen ellenőrizze, hogy működik-e az energia megtakarítási funkciók.</a:t>
            </a:r>
            <a:endParaRPr lang="hu-HU" sz="1800" dirty="0">
              <a:solidFill>
                <a:schemeClr val="tx1"/>
              </a:solidFill>
            </a:endParaRPr>
          </a:p>
          <a:p>
            <a:endParaRPr lang="hu-HU" dirty="0"/>
          </a:p>
          <a:p>
            <a:endParaRPr lang="en-GB" dirty="0"/>
          </a:p>
        </p:txBody>
      </p:sp>
    </p:spTree>
    <p:extLst>
      <p:ext uri="{BB962C8B-B14F-4D97-AF65-F5344CB8AC3E}">
        <p14:creationId xmlns:p14="http://schemas.microsoft.com/office/powerpoint/2010/main" val="41754012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Egyéb tippek</a:t>
            </a:r>
            <a:r>
              <a:rPr lang="en-US" dirty="0" smtClean="0"/>
              <a:t>(II)</a:t>
            </a:r>
            <a:endParaRPr lang="en-GB" dirty="0"/>
          </a:p>
        </p:txBody>
      </p:sp>
      <p:sp>
        <p:nvSpPr>
          <p:cNvPr id="3" name="Content Placeholder 2"/>
          <p:cNvSpPr>
            <a:spLocks noGrp="1"/>
          </p:cNvSpPr>
          <p:nvPr>
            <p:ph idx="1"/>
          </p:nvPr>
        </p:nvSpPr>
        <p:spPr>
          <a:xfrm>
            <a:off x="467544" y="1772816"/>
            <a:ext cx="8229600" cy="4613144"/>
          </a:xfrm>
        </p:spPr>
        <p:txBody>
          <a:bodyPr>
            <a:normAutofit fontScale="85000" lnSpcReduction="20000"/>
          </a:bodyPr>
          <a:lstStyle/>
          <a:p>
            <a:r>
              <a:rPr lang="hu-HU" sz="2400" dirty="0" smtClean="0"/>
              <a:t>A képernyővédők nem takarítanak meg energiát. Azoknak az a funkciójuk, hogy meghosszabbítsák a képernyők élettartamát és megakadályozzák, hogy egy kép beleégjen a képernyőbe. </a:t>
            </a:r>
            <a:endParaRPr lang="en-US" sz="2400" dirty="0" smtClean="0"/>
          </a:p>
          <a:p>
            <a:pPr lvl="1"/>
            <a:r>
              <a:rPr lang="hu-HU" sz="2200" dirty="0" smtClean="0">
                <a:solidFill>
                  <a:schemeClr val="tx1"/>
                </a:solidFill>
              </a:rPr>
              <a:t>Bizonyosodjon meg róla, hogy a képernyő kímélő kompatibilis az energiagazdálkodási funkcióval, és az engedi, hogy energiatakarékos módba kapcsoljon.  </a:t>
            </a:r>
            <a:endParaRPr lang="en-US" sz="2200" dirty="0" smtClean="0">
              <a:solidFill>
                <a:schemeClr val="tx1"/>
              </a:solidFill>
            </a:endParaRPr>
          </a:p>
          <a:p>
            <a:endParaRPr lang="hu-HU" sz="1900" dirty="0"/>
          </a:p>
          <a:p>
            <a:r>
              <a:rPr lang="hu-HU" sz="2400" dirty="0" smtClean="0"/>
              <a:t>A lézernyomtatók több energiát fogyasztanak mint a tintasugaras nyomtatók, továbbá a színesek is </a:t>
            </a:r>
            <a:r>
              <a:rPr lang="hu-HU" sz="2400" dirty="0" err="1" smtClean="0"/>
              <a:t>pazarlóbbak</a:t>
            </a:r>
            <a:r>
              <a:rPr lang="hu-HU" sz="2400" dirty="0" smtClean="0"/>
              <a:t> mint a fekete-fehérek.  </a:t>
            </a:r>
            <a:endParaRPr lang="en-US" sz="2400" dirty="0" smtClean="0"/>
          </a:p>
          <a:p>
            <a:endParaRPr lang="hu-HU" sz="1900" dirty="0"/>
          </a:p>
          <a:p>
            <a:r>
              <a:rPr lang="hu-HU" sz="2400" dirty="0" smtClean="0"/>
              <a:t>A laptopok kb. a tizedét fogyasztják a hagyományos asztali számítógépeknek.</a:t>
            </a:r>
            <a:endParaRPr lang="en-US" sz="2400" dirty="0" smtClean="0"/>
          </a:p>
          <a:p>
            <a:pPr lvl="1"/>
            <a:r>
              <a:rPr lang="hu-HU" sz="2200" dirty="0" smtClean="0">
                <a:solidFill>
                  <a:schemeClr val="tx1"/>
                </a:solidFill>
              </a:rPr>
              <a:t>Összekötheti a laptopját egy hagyományos monitorral, és még így is egy hagyományos számítógép energiafogyasztásának felét megspórolhatja. </a:t>
            </a:r>
            <a:endParaRPr lang="en-US" sz="2200" dirty="0" smtClean="0">
              <a:solidFill>
                <a:schemeClr val="tx1"/>
              </a:solidFill>
            </a:endParaRPr>
          </a:p>
          <a:p>
            <a:endParaRPr lang="hu-HU" dirty="0"/>
          </a:p>
          <a:p>
            <a:endParaRPr lang="en-GB" dirty="0"/>
          </a:p>
        </p:txBody>
      </p:sp>
    </p:spTree>
    <p:extLst>
      <p:ext uri="{BB962C8B-B14F-4D97-AF65-F5344CB8AC3E}">
        <p14:creationId xmlns:p14="http://schemas.microsoft.com/office/powerpoint/2010/main" val="329383484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Intelligens mérőberendezések</a:t>
            </a:r>
            <a:endParaRPr lang="en-GB" dirty="0"/>
          </a:p>
        </p:txBody>
      </p:sp>
      <p:sp>
        <p:nvSpPr>
          <p:cNvPr id="3" name="Content Placeholder 2"/>
          <p:cNvSpPr>
            <a:spLocks noGrp="1"/>
          </p:cNvSpPr>
          <p:nvPr>
            <p:ph idx="1"/>
          </p:nvPr>
        </p:nvSpPr>
        <p:spPr>
          <a:xfrm>
            <a:off x="467544" y="1844824"/>
            <a:ext cx="5040560" cy="4325112"/>
          </a:xfrm>
        </p:spPr>
        <p:txBody>
          <a:bodyPr>
            <a:normAutofit/>
          </a:bodyPr>
          <a:lstStyle/>
          <a:p>
            <a:pPr marL="0" indent="0">
              <a:buNone/>
            </a:pPr>
            <a:r>
              <a:rPr lang="hu-HU" dirty="0" smtClean="0"/>
              <a:t>Mit kínál</a:t>
            </a:r>
            <a:r>
              <a:rPr lang="en-US" dirty="0" smtClean="0"/>
              <a:t>? </a:t>
            </a:r>
          </a:p>
          <a:p>
            <a:pPr marL="0" indent="0">
              <a:buNone/>
            </a:pPr>
            <a:endParaRPr lang="en-US" sz="1600" dirty="0" smtClean="0"/>
          </a:p>
          <a:p>
            <a:r>
              <a:rPr lang="hu-HU" sz="2800" dirty="0" smtClean="0"/>
              <a:t>Pontos számlákat</a:t>
            </a:r>
            <a:endParaRPr lang="en-US" sz="2800" dirty="0"/>
          </a:p>
          <a:p>
            <a:r>
              <a:rPr lang="hu-HU" sz="2800" dirty="0" smtClean="0"/>
              <a:t>Szoftver</a:t>
            </a:r>
            <a:r>
              <a:rPr lang="en-US" sz="2800" dirty="0" smtClean="0"/>
              <a:t>, </a:t>
            </a:r>
            <a:r>
              <a:rPr lang="en-US" sz="2800" dirty="0"/>
              <a:t>"Online" </a:t>
            </a:r>
            <a:r>
              <a:rPr lang="hu-HU" sz="2800" dirty="0" smtClean="0"/>
              <a:t>leolvasás</a:t>
            </a:r>
            <a:r>
              <a:rPr lang="en-US" sz="2800" dirty="0" smtClean="0"/>
              <a:t>, </a:t>
            </a:r>
            <a:r>
              <a:rPr lang="hu-HU" sz="2800" dirty="0" smtClean="0"/>
              <a:t>helyi és távoli</a:t>
            </a:r>
            <a:endParaRPr lang="en-US" sz="2800" dirty="0"/>
          </a:p>
          <a:p>
            <a:r>
              <a:rPr lang="en-US" sz="2800" dirty="0"/>
              <a:t>GSM / GPRS </a:t>
            </a:r>
            <a:r>
              <a:rPr lang="hu-HU" sz="2800" dirty="0" smtClean="0"/>
              <a:t>kommunikátor</a:t>
            </a:r>
            <a:endParaRPr lang="en-US" sz="2800" dirty="0"/>
          </a:p>
          <a:p>
            <a:r>
              <a:rPr lang="hu-HU" sz="2800" dirty="0" smtClean="0"/>
              <a:t>Egyfázisú és háromfázisú mérő</a:t>
            </a:r>
            <a:endParaRPr lang="en-US" sz="2800" dirty="0"/>
          </a:p>
          <a:p>
            <a:pPr marL="0" indent="0">
              <a:buNone/>
            </a:pPr>
            <a:endParaRPr lang="en-GB"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22819" y="2060848"/>
            <a:ext cx="1872208" cy="2733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6049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u-HU" dirty="0" smtClean="0"/>
              <a:t>Intelligens mérőberendezés Rendszerek </a:t>
            </a:r>
            <a:endParaRPr lang="en-GB" dirty="0"/>
          </a:p>
        </p:txBody>
      </p:sp>
      <p:sp>
        <p:nvSpPr>
          <p:cNvPr id="3" name="Content Placeholder 2"/>
          <p:cNvSpPr>
            <a:spLocks noGrp="1"/>
          </p:cNvSpPr>
          <p:nvPr>
            <p:ph idx="1"/>
          </p:nvPr>
        </p:nvSpPr>
        <p:spPr>
          <a:xfrm>
            <a:off x="683568" y="1556792"/>
            <a:ext cx="8229600" cy="4525963"/>
          </a:xfrm>
        </p:spPr>
        <p:txBody>
          <a:bodyPr>
            <a:normAutofit lnSpcReduction="10000"/>
          </a:bodyPr>
          <a:lstStyle/>
          <a:p>
            <a:pPr>
              <a:spcBef>
                <a:spcPts val="0"/>
              </a:spcBef>
              <a:spcAft>
                <a:spcPts val="1200"/>
              </a:spcAft>
            </a:pPr>
            <a:r>
              <a:rPr lang="en-US" sz="2400" dirty="0" err="1" smtClean="0"/>
              <a:t>Mérés</a:t>
            </a:r>
            <a:r>
              <a:rPr lang="en-US" sz="2400" dirty="0" smtClean="0"/>
              <a:t>, </a:t>
            </a:r>
            <a:r>
              <a:rPr lang="en-US" sz="2400" dirty="0" err="1" smtClean="0"/>
              <a:t>nyilvántartások</a:t>
            </a:r>
            <a:r>
              <a:rPr lang="en-US" sz="2400" dirty="0" smtClean="0"/>
              <a:t>, </a:t>
            </a:r>
            <a:r>
              <a:rPr lang="hu-HU" sz="2400" dirty="0" smtClean="0"/>
              <a:t>ellenőrzés,</a:t>
            </a:r>
            <a:r>
              <a:rPr lang="en-US" sz="2400" dirty="0" smtClean="0"/>
              <a:t> </a:t>
            </a:r>
            <a:r>
              <a:rPr lang="en-US" sz="2400" dirty="0" err="1" smtClean="0"/>
              <a:t>menedzsment</a:t>
            </a:r>
            <a:endParaRPr lang="hu-HU" sz="2400" dirty="0" smtClean="0"/>
          </a:p>
          <a:p>
            <a:pPr>
              <a:spcBef>
                <a:spcPts val="0"/>
              </a:spcBef>
              <a:spcAft>
                <a:spcPts val="1200"/>
              </a:spcAft>
            </a:pPr>
            <a:r>
              <a:rPr lang="hu-HU" sz="2400" dirty="0" smtClean="0"/>
              <a:t>Automatizált számítógépes mérőrendszer</a:t>
            </a:r>
          </a:p>
          <a:p>
            <a:pPr>
              <a:spcBef>
                <a:spcPts val="0"/>
              </a:spcBef>
              <a:spcAft>
                <a:spcPts val="1200"/>
              </a:spcAft>
            </a:pPr>
            <a:r>
              <a:rPr lang="hu-HU" sz="2400" dirty="0" smtClean="0"/>
              <a:t>Vezeték nélküli kommunikáció a központtal</a:t>
            </a:r>
            <a:endParaRPr lang="en-US" sz="2400" dirty="0"/>
          </a:p>
          <a:p>
            <a:pPr>
              <a:spcBef>
                <a:spcPts val="0"/>
              </a:spcBef>
              <a:spcAft>
                <a:spcPts val="1200"/>
              </a:spcAft>
            </a:pPr>
            <a:r>
              <a:rPr lang="hu-HU" sz="2400" dirty="0" smtClean="0"/>
              <a:t>Számláló</a:t>
            </a:r>
            <a:r>
              <a:rPr lang="en-US" sz="2400" dirty="0" smtClean="0"/>
              <a:t> </a:t>
            </a:r>
            <a:r>
              <a:rPr lang="en-US" sz="2400" dirty="0"/>
              <a:t>&lt;-&gt; GPRS </a:t>
            </a:r>
            <a:r>
              <a:rPr lang="hu-HU" sz="2400" dirty="0" smtClean="0"/>
              <a:t>kommunikátor/távközlő</a:t>
            </a:r>
            <a:r>
              <a:rPr lang="en-US" sz="2400" dirty="0" smtClean="0"/>
              <a:t> </a:t>
            </a:r>
            <a:r>
              <a:rPr lang="en-US" sz="2400" dirty="0"/>
              <a:t>&lt;-&gt; PC </a:t>
            </a:r>
            <a:r>
              <a:rPr lang="hu-HU" sz="2400" dirty="0" smtClean="0"/>
              <a:t>alkalmazás</a:t>
            </a:r>
            <a:endParaRPr lang="en-US" sz="2400" dirty="0"/>
          </a:p>
          <a:p>
            <a:pPr>
              <a:spcBef>
                <a:spcPts val="0"/>
              </a:spcBef>
              <a:spcAft>
                <a:spcPts val="1200"/>
              </a:spcAft>
            </a:pPr>
            <a:r>
              <a:rPr lang="hu-HU" sz="2400" dirty="0" smtClean="0"/>
              <a:t>A műszer méri az aktív és reaktív energiát, teljesítményt, áramerősséget, feszültséget, az adatok 1MB-os terhelési görbéjét …</a:t>
            </a:r>
            <a:endParaRPr lang="en-US" sz="2400" dirty="0"/>
          </a:p>
          <a:p>
            <a:pPr>
              <a:spcBef>
                <a:spcPts val="0"/>
              </a:spcBef>
              <a:spcAft>
                <a:spcPts val="1200"/>
              </a:spcAft>
            </a:pPr>
            <a:r>
              <a:rPr lang="hu-HU" sz="2400" dirty="0" smtClean="0"/>
              <a:t>A számítógépén az összes adat az elemzéshez</a:t>
            </a:r>
            <a:endParaRPr lang="en-US" sz="2400" dirty="0"/>
          </a:p>
          <a:p>
            <a:pPr>
              <a:spcBef>
                <a:spcPts val="0"/>
              </a:spcBef>
              <a:spcAft>
                <a:spcPts val="1200"/>
              </a:spcAft>
            </a:pPr>
            <a:r>
              <a:rPr lang="hu-HU" sz="2400" dirty="0" smtClean="0"/>
              <a:t>Karbantartási költségek</a:t>
            </a:r>
            <a:r>
              <a:rPr lang="en-US" sz="2400" dirty="0" smtClean="0"/>
              <a:t>, </a:t>
            </a:r>
            <a:r>
              <a:rPr lang="hu-HU" sz="2400" dirty="0" smtClean="0"/>
              <a:t>elhanyagolható</a:t>
            </a:r>
            <a:r>
              <a:rPr lang="en-US" sz="2400" dirty="0" smtClean="0"/>
              <a:t> (</a:t>
            </a:r>
            <a:r>
              <a:rPr lang="en-US" sz="2400" dirty="0" smtClean="0">
                <a:solidFill>
                  <a:srgbClr val="F6891F"/>
                </a:solidFill>
              </a:rPr>
              <a:t>X</a:t>
            </a:r>
            <a:r>
              <a:rPr lang="en-US" sz="2400" dirty="0" smtClean="0"/>
              <a:t> </a:t>
            </a:r>
            <a:r>
              <a:rPr lang="hu-HU" sz="2400" dirty="0" smtClean="0"/>
              <a:t>havonta</a:t>
            </a:r>
            <a:r>
              <a:rPr lang="en-US" sz="2400" dirty="0" smtClean="0"/>
              <a:t>)</a:t>
            </a:r>
            <a:endParaRPr lang="en-GB" sz="2400" dirty="0"/>
          </a:p>
        </p:txBody>
      </p:sp>
    </p:spTree>
    <p:extLst>
      <p:ext uri="{BB962C8B-B14F-4D97-AF65-F5344CB8AC3E}">
        <p14:creationId xmlns:p14="http://schemas.microsoft.com/office/powerpoint/2010/main" val="23236021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hu-HU" sz="3600" dirty="0" smtClean="0"/>
              <a:t>Példa az intelligens mérőberendezésre</a:t>
            </a:r>
            <a:r>
              <a:rPr lang="en-GB" sz="3600" dirty="0" smtClean="0"/>
              <a:t>:</a:t>
            </a:r>
            <a:br>
              <a:rPr lang="en-GB" sz="3600" dirty="0" smtClean="0"/>
            </a:br>
            <a:r>
              <a:rPr lang="hu-HU" sz="3600" dirty="0" smtClean="0"/>
              <a:t>A „</a:t>
            </a:r>
            <a:r>
              <a:rPr lang="en-GB" sz="3600" dirty="0" err="1" smtClean="0"/>
              <a:t>Linky</a:t>
            </a:r>
            <a:r>
              <a:rPr lang="hu-HU" sz="3600" dirty="0" smtClean="0"/>
              <a:t>” Franciaországban</a:t>
            </a:r>
            <a:endParaRPr lang="en-GB" sz="3600" dirty="0"/>
          </a:p>
        </p:txBody>
      </p:sp>
      <p:sp>
        <p:nvSpPr>
          <p:cNvPr id="3" name="Espace réservé du contenu 2"/>
          <p:cNvSpPr>
            <a:spLocks noGrp="1"/>
          </p:cNvSpPr>
          <p:nvPr>
            <p:ph idx="1"/>
          </p:nvPr>
        </p:nvSpPr>
        <p:spPr>
          <a:xfrm>
            <a:off x="755576" y="1600200"/>
            <a:ext cx="6031002" cy="4525963"/>
          </a:xfrm>
        </p:spPr>
        <p:txBody>
          <a:bodyPr>
            <a:normAutofit lnSpcReduction="10000"/>
          </a:bodyPr>
          <a:lstStyle/>
          <a:p>
            <a:pPr>
              <a:spcBef>
                <a:spcPts val="1200"/>
              </a:spcBef>
              <a:spcAft>
                <a:spcPts val="600"/>
              </a:spcAft>
            </a:pPr>
            <a:r>
              <a:rPr lang="hu-HU" sz="2400" dirty="0" smtClean="0"/>
              <a:t>A Francia Kormány döntése, hogy 2021-re az összes energiafogyasztót (háztartásokat és ipari fogyasztókat)  felszerelik a „</a:t>
            </a:r>
            <a:r>
              <a:rPr lang="hu-HU" sz="2400" dirty="0" err="1" smtClean="0"/>
              <a:t>Linky</a:t>
            </a:r>
            <a:r>
              <a:rPr lang="hu-HU" sz="2400" dirty="0" smtClean="0"/>
              <a:t>” elnevezésű intelligens mérővel. </a:t>
            </a:r>
            <a:r>
              <a:rPr lang="en-GB" sz="2400" dirty="0" smtClean="0"/>
              <a:t>(</a:t>
            </a:r>
            <a:r>
              <a:rPr lang="en-GB" sz="2400" dirty="0" smtClean="0">
                <a:hlinkClick r:id="rId2"/>
              </a:rPr>
              <a:t>www.erdf.fr/Linky</a:t>
            </a:r>
            <a:r>
              <a:rPr lang="en-GB" sz="2400" dirty="0" smtClean="0"/>
              <a:t>)</a:t>
            </a:r>
          </a:p>
          <a:p>
            <a:pPr>
              <a:spcBef>
                <a:spcPts val="1200"/>
              </a:spcBef>
              <a:spcAft>
                <a:spcPts val="600"/>
              </a:spcAft>
            </a:pPr>
            <a:r>
              <a:rPr lang="hu-HU" sz="2400" dirty="0" smtClean="0"/>
              <a:t>A </a:t>
            </a:r>
            <a:r>
              <a:rPr lang="en-GB" sz="2400" dirty="0" err="1" smtClean="0"/>
              <a:t>Linky</a:t>
            </a:r>
            <a:r>
              <a:rPr lang="hu-HU" sz="2400" dirty="0" smtClean="0"/>
              <a:t> lehetővé teszi, hogy bármely pillanatban megmérje az aktuális fogyasztást</a:t>
            </a:r>
            <a:endParaRPr lang="en-GB" sz="2400" dirty="0" smtClean="0"/>
          </a:p>
          <a:p>
            <a:pPr>
              <a:spcBef>
                <a:spcPts val="1200"/>
              </a:spcBef>
              <a:spcAft>
                <a:spcPts val="600"/>
              </a:spcAft>
            </a:pPr>
            <a:r>
              <a:rPr lang="hu-HU" sz="2400" dirty="0" smtClean="0"/>
              <a:t>A </a:t>
            </a:r>
            <a:r>
              <a:rPr lang="hu-HU" sz="2400" dirty="0" err="1" smtClean="0"/>
              <a:t>Linky-t</a:t>
            </a:r>
            <a:r>
              <a:rPr lang="hu-HU" sz="2400" dirty="0" smtClean="0"/>
              <a:t> több </a:t>
            </a:r>
            <a:r>
              <a:rPr lang="hu-HU" sz="2400" dirty="0" err="1" smtClean="0"/>
              <a:t>okoshálózati</a:t>
            </a:r>
            <a:r>
              <a:rPr lang="hu-HU" sz="2400" dirty="0" smtClean="0"/>
              <a:t> (</a:t>
            </a:r>
            <a:r>
              <a:rPr lang="hu-HU" sz="2400" dirty="0" err="1" smtClean="0"/>
              <a:t>smart-grid</a:t>
            </a:r>
            <a:r>
              <a:rPr lang="hu-HU" sz="2400" dirty="0" smtClean="0"/>
              <a:t>) projektben is használják, mint például az </a:t>
            </a:r>
            <a:r>
              <a:rPr lang="hu-HU" sz="2400" dirty="0" err="1" smtClean="0"/>
              <a:t>IssyGrid</a:t>
            </a:r>
            <a:r>
              <a:rPr lang="hu-HU" sz="2400" dirty="0" smtClean="0"/>
              <a:t> </a:t>
            </a:r>
            <a:r>
              <a:rPr lang="en-GB" sz="2400" dirty="0" smtClean="0"/>
              <a:t> (</a:t>
            </a:r>
            <a:r>
              <a:rPr lang="en-GB" sz="2400" dirty="0" smtClean="0">
                <a:hlinkClick r:id="rId3"/>
              </a:rPr>
              <a:t>www.issygrid.com</a:t>
            </a:r>
            <a:r>
              <a:rPr lang="en-GB" sz="2400" dirty="0" smtClean="0"/>
              <a:t>) </a:t>
            </a:r>
            <a:endParaRPr lang="en-GB" sz="2400" dirty="0"/>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5140" y="1428736"/>
            <a:ext cx="2265141" cy="3528392"/>
          </a:xfrm>
          <a:prstGeom prst="rect">
            <a:avLst/>
          </a:prstGeom>
        </p:spPr>
      </p:pic>
    </p:spTree>
    <p:extLst>
      <p:ext uri="{BB962C8B-B14F-4D97-AF65-F5344CB8AC3E}">
        <p14:creationId xmlns:p14="http://schemas.microsoft.com/office/powerpoint/2010/main" val="17578448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Következtetés</a:t>
            </a:r>
            <a:endParaRPr lang="en-GB" dirty="0"/>
          </a:p>
        </p:txBody>
      </p:sp>
      <p:sp>
        <p:nvSpPr>
          <p:cNvPr id="3" name="Content Placeholder 2"/>
          <p:cNvSpPr>
            <a:spLocks noGrp="1"/>
          </p:cNvSpPr>
          <p:nvPr>
            <p:ph idx="1"/>
          </p:nvPr>
        </p:nvSpPr>
        <p:spPr>
          <a:xfrm>
            <a:off x="683568" y="1628800"/>
            <a:ext cx="8229600" cy="4525963"/>
          </a:xfrm>
        </p:spPr>
        <p:txBody>
          <a:bodyPr/>
          <a:lstStyle/>
          <a:p>
            <a:pPr marL="0" indent="0">
              <a:buNone/>
            </a:pPr>
            <a:r>
              <a:rPr lang="hu-HU" sz="2800" dirty="0" smtClean="0"/>
              <a:t>A rendszer alkalmas a következőkre</a:t>
            </a:r>
            <a:r>
              <a:rPr lang="en-US" sz="2800" dirty="0" smtClean="0"/>
              <a:t>:</a:t>
            </a:r>
          </a:p>
          <a:p>
            <a:pPr marL="0" indent="0">
              <a:buNone/>
            </a:pPr>
            <a:r>
              <a:rPr lang="en-US" sz="2800" dirty="0" smtClean="0"/>
              <a:t> </a:t>
            </a:r>
            <a:endParaRPr lang="en-US" sz="2800" dirty="0"/>
          </a:p>
          <a:p>
            <a:r>
              <a:rPr lang="hu-HU" sz="2400" dirty="0" smtClean="0"/>
              <a:t>Mérés, rögzítés, megértés</a:t>
            </a:r>
            <a:endParaRPr lang="en-US" sz="2400" dirty="0"/>
          </a:p>
          <a:p>
            <a:r>
              <a:rPr lang="hu-HU" sz="2400" dirty="0" smtClean="0"/>
              <a:t>Ellenőrzés</a:t>
            </a:r>
            <a:r>
              <a:rPr lang="en-US" sz="2400" dirty="0" smtClean="0"/>
              <a:t>, </a:t>
            </a:r>
            <a:r>
              <a:rPr lang="hu-HU" sz="2400" dirty="0" smtClean="0"/>
              <a:t>menedzsment</a:t>
            </a:r>
            <a:endParaRPr lang="en-US" sz="2400" dirty="0"/>
          </a:p>
          <a:p>
            <a:endParaRPr lang="en-US" sz="2400" dirty="0"/>
          </a:p>
          <a:p>
            <a:r>
              <a:rPr lang="hu-HU" sz="2400" dirty="0" smtClean="0"/>
              <a:t>Költségkontroll </a:t>
            </a:r>
            <a:endParaRPr lang="en-US" sz="2400" dirty="0"/>
          </a:p>
          <a:p>
            <a:r>
              <a:rPr lang="hu-HU" sz="2400" dirty="0" smtClean="0"/>
              <a:t>Költség csökkentés </a:t>
            </a:r>
            <a:r>
              <a:rPr lang="en-US" sz="2400" dirty="0" smtClean="0"/>
              <a:t>€ </a:t>
            </a:r>
            <a:endParaRPr lang="en-US" sz="2400" dirty="0"/>
          </a:p>
          <a:p>
            <a:r>
              <a:rPr lang="hu-HU" sz="2400" dirty="0" err="1" smtClean="0"/>
              <a:t>K</a:t>
            </a:r>
            <a:r>
              <a:rPr lang="en-US" sz="2400" dirty="0" err="1" smtClean="0"/>
              <a:t>örnyezetszennyezés</a:t>
            </a:r>
            <a:r>
              <a:rPr lang="en-US" sz="2400" dirty="0" smtClean="0"/>
              <a:t> </a:t>
            </a:r>
            <a:r>
              <a:rPr lang="en-US" sz="2400" dirty="0" err="1" smtClean="0"/>
              <a:t>csökkentése</a:t>
            </a:r>
            <a:endParaRPr lang="en-GB" dirty="0"/>
          </a:p>
        </p:txBody>
      </p:sp>
    </p:spTree>
    <p:extLst>
      <p:ext uri="{BB962C8B-B14F-4D97-AF65-F5344CB8AC3E}">
        <p14:creationId xmlns:p14="http://schemas.microsoft.com/office/powerpoint/2010/main" val="2346777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66800"/>
          </a:xfrm>
        </p:spPr>
        <p:txBody>
          <a:bodyPr/>
          <a:lstStyle/>
          <a:p>
            <a:r>
              <a:rPr lang="hu-HU" dirty="0" smtClean="0"/>
              <a:t>Megújuló energia források</a:t>
            </a:r>
            <a:endParaRPr lang="en-GB" dirty="0"/>
          </a:p>
        </p:txBody>
      </p:sp>
      <p:sp>
        <p:nvSpPr>
          <p:cNvPr id="3" name="Content Placeholder 2"/>
          <p:cNvSpPr>
            <a:spLocks noGrp="1"/>
          </p:cNvSpPr>
          <p:nvPr>
            <p:ph idx="1"/>
          </p:nvPr>
        </p:nvSpPr>
        <p:spPr>
          <a:xfrm>
            <a:off x="683568" y="1556792"/>
            <a:ext cx="8013576" cy="4829168"/>
          </a:xfrm>
        </p:spPr>
        <p:txBody>
          <a:bodyPr>
            <a:normAutofit/>
          </a:bodyPr>
          <a:lstStyle/>
          <a:p>
            <a:pPr marL="109728" indent="0" algn="ctr">
              <a:buNone/>
            </a:pPr>
            <a:endParaRPr lang="en-US" dirty="0" smtClean="0"/>
          </a:p>
          <a:p>
            <a:pPr marL="109728" indent="0" algn="ctr">
              <a:buNone/>
            </a:pPr>
            <a:r>
              <a:rPr lang="hu-HU" dirty="0" smtClean="0"/>
              <a:t>Energia hatékonyság </a:t>
            </a:r>
            <a:r>
              <a:rPr lang="en-US" dirty="0" smtClean="0"/>
              <a:t>+ </a:t>
            </a:r>
            <a:r>
              <a:rPr lang="hu-HU" dirty="0" smtClean="0"/>
              <a:t>MEGÚJULÓ energia források</a:t>
            </a:r>
            <a:r>
              <a:rPr lang="en-US" dirty="0" smtClean="0"/>
              <a:t> =</a:t>
            </a:r>
          </a:p>
          <a:p>
            <a:pPr marL="109728" indent="0" algn="ctr">
              <a:buNone/>
            </a:pPr>
            <a:r>
              <a:rPr lang="hu-HU" dirty="0" smtClean="0">
                <a:solidFill>
                  <a:srgbClr val="F6891F"/>
                </a:solidFill>
              </a:rPr>
              <a:t>FENNTARTHATÓSÁG</a:t>
            </a:r>
            <a:endParaRPr lang="en-US" dirty="0" smtClean="0">
              <a:solidFill>
                <a:srgbClr val="F6891F"/>
              </a:solidFill>
            </a:endParaRPr>
          </a:p>
          <a:p>
            <a:endParaRPr lang="en-US" sz="2400" dirty="0"/>
          </a:p>
          <a:p>
            <a:endParaRPr lang="en-US" sz="500" dirty="0" smtClean="0"/>
          </a:p>
          <a:p>
            <a:r>
              <a:rPr lang="hu-HU" sz="2800" dirty="0" smtClean="0"/>
              <a:t>Az EU célja</a:t>
            </a:r>
            <a:r>
              <a:rPr lang="en-US" sz="2800" dirty="0" smtClean="0"/>
              <a:t>: </a:t>
            </a:r>
          </a:p>
          <a:p>
            <a:pPr marL="0" indent="0">
              <a:buNone/>
            </a:pPr>
            <a:r>
              <a:rPr lang="en-US" sz="2800" dirty="0" smtClean="0">
                <a:sym typeface="Wingdings" panose="05000000000000000000" pitchFamily="2" charset="2"/>
              </a:rPr>
              <a:t> </a:t>
            </a:r>
            <a:r>
              <a:rPr lang="hu-HU" sz="2800" dirty="0" smtClean="0">
                <a:sym typeface="Wingdings" panose="05000000000000000000" pitchFamily="2" charset="2"/>
              </a:rPr>
              <a:t>2020-ra az energia felhasználás 20%-a megújuló forrásokból származzon</a:t>
            </a:r>
            <a:r>
              <a:rPr lang="en-US" sz="2800" dirty="0" smtClean="0"/>
              <a:t>.</a:t>
            </a:r>
          </a:p>
          <a:p>
            <a:endParaRPr lang="en-US" dirty="0"/>
          </a:p>
          <a:p>
            <a:endParaRPr lang="en-GB" dirty="0"/>
          </a:p>
          <a:p>
            <a:endParaRPr lang="en-GB" dirty="0"/>
          </a:p>
        </p:txBody>
      </p:sp>
    </p:spTree>
    <p:extLst>
      <p:ext uri="{BB962C8B-B14F-4D97-AF65-F5344CB8AC3E}">
        <p14:creationId xmlns:p14="http://schemas.microsoft.com/office/powerpoint/2010/main" val="8075303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b/bb/Alternative_Energies.jpg/1920px-Alternative_Energi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438132"/>
            <a:ext cx="2066838" cy="1860005"/>
          </a:xfrm>
          <a:prstGeom prst="rect">
            <a:avLst/>
          </a:prstGeom>
          <a:ln>
            <a:noFill/>
          </a:ln>
          <a:effectLst>
            <a:softEdge rad="127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7544" y="260648"/>
            <a:ext cx="8229600" cy="1066800"/>
          </a:xfrm>
        </p:spPr>
        <p:txBody>
          <a:bodyPr/>
          <a:lstStyle/>
          <a:p>
            <a:r>
              <a:rPr lang="hu-HU" dirty="0" smtClean="0"/>
              <a:t>Megújuló energia források</a:t>
            </a:r>
            <a:endParaRPr lang="en-GB" dirty="0"/>
          </a:p>
        </p:txBody>
      </p:sp>
      <p:sp>
        <p:nvSpPr>
          <p:cNvPr id="3" name="Content Placeholder 2"/>
          <p:cNvSpPr>
            <a:spLocks noGrp="1"/>
          </p:cNvSpPr>
          <p:nvPr>
            <p:ph idx="1"/>
          </p:nvPr>
        </p:nvSpPr>
        <p:spPr>
          <a:xfrm>
            <a:off x="626028" y="1412776"/>
            <a:ext cx="8229600" cy="4829168"/>
          </a:xfrm>
        </p:spPr>
        <p:txBody>
          <a:bodyPr>
            <a:normAutofit/>
          </a:bodyPr>
          <a:lstStyle/>
          <a:p>
            <a:pPr marL="0" indent="0">
              <a:buNone/>
            </a:pPr>
            <a:r>
              <a:rPr lang="hu-HU" sz="2000" dirty="0" smtClean="0"/>
              <a:t>A megújuló energiák néhány tulajdonsága</a:t>
            </a:r>
            <a:r>
              <a:rPr lang="en-US" sz="2000" dirty="0" smtClean="0"/>
              <a:t>:</a:t>
            </a:r>
          </a:p>
          <a:p>
            <a:pPr marL="0" indent="0">
              <a:buNone/>
            </a:pPr>
            <a:endParaRPr lang="en-US" sz="2000" dirty="0" smtClean="0"/>
          </a:p>
          <a:p>
            <a:r>
              <a:rPr lang="hu-HU" sz="2000" dirty="0" smtClean="0"/>
              <a:t>Állandóan elérhető és megtalálható a környezetünkben</a:t>
            </a:r>
            <a:endParaRPr lang="en-US" sz="2000" dirty="0" smtClean="0"/>
          </a:p>
          <a:p>
            <a:r>
              <a:rPr lang="hu-HU" sz="2000" dirty="0" smtClean="0"/>
              <a:t>Hasznosítható, kimeríthetetlen</a:t>
            </a:r>
            <a:endParaRPr lang="en-US" sz="2000" dirty="0" smtClean="0"/>
          </a:p>
          <a:p>
            <a:r>
              <a:rPr lang="hu-HU" sz="2000" dirty="0" smtClean="0"/>
              <a:t>A fosszilis energiahordozók alternatívája</a:t>
            </a:r>
            <a:endParaRPr lang="en-US" sz="2000" dirty="0" smtClean="0"/>
          </a:p>
          <a:p>
            <a:r>
              <a:rPr lang="en-US" sz="2000" dirty="0" smtClean="0"/>
              <a:t>“</a:t>
            </a:r>
            <a:r>
              <a:rPr lang="hu-HU" sz="2000" dirty="0" smtClean="0"/>
              <a:t>energia amely olyan természetes folyamatból származik és folyamatosan van utánpótlása”</a:t>
            </a:r>
            <a:r>
              <a:rPr lang="en-US" sz="2000" dirty="0" smtClean="0"/>
              <a:t>– </a:t>
            </a:r>
            <a:r>
              <a:rPr lang="en-US" sz="1600" dirty="0" smtClean="0"/>
              <a:t>d</a:t>
            </a:r>
            <a:r>
              <a:rPr lang="hu-HU" sz="1600" dirty="0" err="1" smtClean="0"/>
              <a:t>efiniálta</a:t>
            </a:r>
            <a:r>
              <a:rPr lang="hu-HU" sz="1600" dirty="0" smtClean="0"/>
              <a:t> a Nemzetközi Energia Ügynökség Megújuló Energia Munkacsoportja</a:t>
            </a:r>
            <a:endParaRPr lang="en-US" sz="1600" dirty="0" smtClean="0"/>
          </a:p>
          <a:p>
            <a:pPr marL="0" indent="0">
              <a:buNone/>
            </a:pPr>
            <a:endParaRPr lang="en-US" dirty="0"/>
          </a:p>
          <a:p>
            <a:endParaRPr lang="en-GB" dirty="0"/>
          </a:p>
          <a:p>
            <a:endParaRPr lang="en-GB" dirty="0"/>
          </a:p>
        </p:txBody>
      </p:sp>
      <p:pic>
        <p:nvPicPr>
          <p:cNvPr id="1027" name="Picture 3" descr="C:\Users\Favaretto\AppData\Local\Microsoft\Windows\Temporary Internet Files\Content.IE5\88UMYGTZ\alternative-21581_64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4581128"/>
            <a:ext cx="2545092" cy="169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35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EU </a:t>
            </a:r>
            <a:r>
              <a:rPr lang="hu-HU" dirty="0" smtClean="0"/>
              <a:t>Energiapolitika</a:t>
            </a:r>
            <a:endParaRPr lang="en-GB" dirty="0"/>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5784" t="26123" r="13069" b="15873"/>
          <a:stretch/>
        </p:blipFill>
        <p:spPr bwMode="auto">
          <a:xfrm>
            <a:off x="971600" y="1700808"/>
            <a:ext cx="7272808" cy="3894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5253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066800"/>
          </a:xfrm>
        </p:spPr>
        <p:txBody>
          <a:bodyPr/>
          <a:lstStyle/>
          <a:p>
            <a:r>
              <a:rPr lang="hu-HU" dirty="0" smtClean="0"/>
              <a:t>Megújuló energia források</a:t>
            </a:r>
            <a:endParaRPr lang="en-GB" dirty="0"/>
          </a:p>
        </p:txBody>
      </p:sp>
      <p:sp>
        <p:nvSpPr>
          <p:cNvPr id="3" name="Content Placeholder 2"/>
          <p:cNvSpPr>
            <a:spLocks noGrp="1"/>
          </p:cNvSpPr>
          <p:nvPr>
            <p:ph idx="1"/>
          </p:nvPr>
        </p:nvSpPr>
        <p:spPr>
          <a:xfrm>
            <a:off x="914400" y="1556792"/>
            <a:ext cx="8229600" cy="4829168"/>
          </a:xfrm>
        </p:spPr>
        <p:txBody>
          <a:bodyPr>
            <a:normAutofit/>
          </a:bodyPr>
          <a:lstStyle/>
          <a:p>
            <a:pPr marL="0" indent="0">
              <a:buNone/>
            </a:pPr>
            <a:r>
              <a:rPr lang="hu-HU" sz="2400" b="1" dirty="0" smtClean="0">
                <a:solidFill>
                  <a:srgbClr val="F6891F"/>
                </a:solidFill>
              </a:rPr>
              <a:t>Fő megújuló energiaforrások</a:t>
            </a:r>
            <a:r>
              <a:rPr lang="en-US" sz="2400" b="1" dirty="0" smtClean="0">
                <a:solidFill>
                  <a:srgbClr val="F6891F"/>
                </a:solidFill>
              </a:rPr>
              <a:t>:</a:t>
            </a:r>
            <a:endParaRPr lang="en-US" sz="2400" dirty="0" smtClean="0">
              <a:solidFill>
                <a:srgbClr val="F6891F"/>
              </a:solidFill>
            </a:endParaRPr>
          </a:p>
          <a:p>
            <a:endParaRPr lang="en-US" sz="1500" dirty="0" smtClean="0"/>
          </a:p>
          <a:p>
            <a:r>
              <a:rPr lang="hu-HU" sz="2400" dirty="0" smtClean="0"/>
              <a:t>Víz energia</a:t>
            </a:r>
            <a:endParaRPr lang="en-US" sz="2400" dirty="0" smtClean="0"/>
          </a:p>
          <a:p>
            <a:r>
              <a:rPr lang="hu-HU" sz="2400" dirty="0" smtClean="0"/>
              <a:t>Szélenergia</a:t>
            </a:r>
            <a:endParaRPr lang="en-US" sz="2400" dirty="0" smtClean="0"/>
          </a:p>
          <a:p>
            <a:r>
              <a:rPr lang="hu-HU" sz="2400" dirty="0" smtClean="0"/>
              <a:t>Napenergia</a:t>
            </a:r>
            <a:endParaRPr lang="en-US" sz="2400" dirty="0" smtClean="0"/>
          </a:p>
          <a:p>
            <a:r>
              <a:rPr lang="hu-HU" sz="2400" dirty="0" smtClean="0"/>
              <a:t>Biomassza energia</a:t>
            </a:r>
            <a:endParaRPr lang="en-US" sz="2400" dirty="0" smtClean="0"/>
          </a:p>
          <a:p>
            <a:r>
              <a:rPr lang="hu-HU" sz="2400" dirty="0" smtClean="0"/>
              <a:t>Ár-apály energia </a:t>
            </a:r>
            <a:endParaRPr lang="en-US" sz="2400" dirty="0" smtClean="0"/>
          </a:p>
          <a:p>
            <a:r>
              <a:rPr lang="hu-HU" sz="2400" dirty="0" smtClean="0"/>
              <a:t>Geotermikus energia</a:t>
            </a:r>
            <a:endParaRPr lang="en-US" sz="2400" dirty="0" smtClean="0"/>
          </a:p>
          <a:p>
            <a:r>
              <a:rPr lang="hu-HU" sz="2400" dirty="0" smtClean="0"/>
              <a:t>Hullámból származó energia</a:t>
            </a:r>
            <a:endParaRPr lang="en-US" sz="2400" dirty="0" smtClean="0"/>
          </a:p>
          <a:p>
            <a:r>
              <a:rPr lang="en-US" sz="2400" dirty="0" smtClean="0"/>
              <a:t>Bio</a:t>
            </a:r>
            <a:r>
              <a:rPr lang="hu-HU" sz="2400" dirty="0" smtClean="0"/>
              <a:t> üzemanyag</a:t>
            </a:r>
            <a:endParaRPr lang="en-US" sz="2400" dirty="0" smtClean="0"/>
          </a:p>
          <a:p>
            <a:pPr marL="0" indent="0">
              <a:buNone/>
            </a:pPr>
            <a:endParaRPr lang="en-US" dirty="0"/>
          </a:p>
          <a:p>
            <a:endParaRPr lang="en-GB" dirty="0"/>
          </a:p>
          <a:p>
            <a:endParaRPr lang="en-GB" dirty="0"/>
          </a:p>
        </p:txBody>
      </p:sp>
    </p:spTree>
    <p:extLst>
      <p:ext uri="{BB962C8B-B14F-4D97-AF65-F5344CB8AC3E}">
        <p14:creationId xmlns:p14="http://schemas.microsoft.com/office/powerpoint/2010/main" val="34989600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Megújuló energia források</a:t>
            </a:r>
            <a:endParaRPr lang="en-GB" dirty="0"/>
          </a:p>
        </p:txBody>
      </p:sp>
      <p:sp>
        <p:nvSpPr>
          <p:cNvPr id="4" name="Content Placeholder 2"/>
          <p:cNvSpPr>
            <a:spLocks noGrp="1"/>
          </p:cNvSpPr>
          <p:nvPr>
            <p:ph idx="1"/>
          </p:nvPr>
        </p:nvSpPr>
        <p:spPr>
          <a:xfrm>
            <a:off x="457200" y="1600200"/>
            <a:ext cx="8229600" cy="4525963"/>
          </a:xfrm>
        </p:spPr>
        <p:txBody>
          <a:bodyPr>
            <a:normAutofit fontScale="85000" lnSpcReduction="20000"/>
          </a:bodyPr>
          <a:lstStyle/>
          <a:p>
            <a:pPr marL="0" indent="0">
              <a:buNone/>
            </a:pPr>
            <a:r>
              <a:rPr lang="hu-HU" sz="3100" dirty="0" smtClean="0"/>
              <a:t>ELŐNYÖK A VÁLLALKOZÁSA SZÁMÁRA:</a:t>
            </a:r>
            <a:endParaRPr lang="en-US" sz="3100" dirty="0" smtClean="0"/>
          </a:p>
          <a:p>
            <a:endParaRPr lang="en-US" sz="2800" dirty="0" smtClean="0"/>
          </a:p>
          <a:p>
            <a:r>
              <a:rPr lang="hu-HU" sz="2800" dirty="0" smtClean="0"/>
              <a:t>Továbbfejlesztett kapacitás a környezetvédelmi igényeknek való megfelelés érdekében</a:t>
            </a:r>
            <a:endParaRPr lang="en-US" sz="2800" dirty="0" smtClean="0"/>
          </a:p>
          <a:p>
            <a:r>
              <a:rPr lang="hu-HU" sz="2800" dirty="0" smtClean="0"/>
              <a:t>Jobb marketing lehetőségek a megújuló energia által</a:t>
            </a:r>
            <a:endParaRPr lang="en-US" sz="2800" dirty="0" smtClean="0"/>
          </a:p>
          <a:p>
            <a:endParaRPr lang="en-US" sz="2800" dirty="0" smtClean="0"/>
          </a:p>
          <a:p>
            <a:r>
              <a:rPr lang="hu-HU" sz="2800" dirty="0" smtClean="0"/>
              <a:t>Csökkent működési költségek</a:t>
            </a:r>
            <a:endParaRPr lang="en-US" sz="2800" dirty="0" smtClean="0"/>
          </a:p>
          <a:p>
            <a:r>
              <a:rPr lang="hu-HU" sz="2800" dirty="0" smtClean="0"/>
              <a:t>Energia biztonság fokozása</a:t>
            </a:r>
            <a:endParaRPr lang="en-US" sz="2800" dirty="0" smtClean="0"/>
          </a:p>
          <a:p>
            <a:r>
              <a:rPr lang="hu-HU" sz="2800" dirty="0" smtClean="0"/>
              <a:t>A berendezések és termelési folyamatok fokozottabb megbízhatósága</a:t>
            </a:r>
            <a:endParaRPr lang="en-US" sz="2800" dirty="0" smtClean="0"/>
          </a:p>
          <a:p>
            <a:r>
              <a:rPr lang="hu-HU" sz="2800" dirty="0" smtClean="0"/>
              <a:t>Kedvezőbb pozícionálás a termelési láncokban</a:t>
            </a:r>
            <a:endParaRPr lang="en-US" sz="2800" dirty="0" smtClean="0"/>
          </a:p>
          <a:p>
            <a:r>
              <a:rPr lang="hu-HU" sz="2800" dirty="0" smtClean="0"/>
              <a:t>CO</a:t>
            </a:r>
            <a:r>
              <a:rPr lang="hu-HU" sz="2800" baseline="-25000" dirty="0" smtClean="0"/>
              <a:t>2</a:t>
            </a:r>
            <a:r>
              <a:rPr lang="hu-HU" sz="2800" dirty="0" smtClean="0"/>
              <a:t> kibocsátás csökkenése</a:t>
            </a:r>
            <a:endParaRPr lang="en-US" sz="2800" dirty="0" smtClean="0"/>
          </a:p>
          <a:p>
            <a:endParaRPr lang="en-GB" dirty="0"/>
          </a:p>
        </p:txBody>
      </p:sp>
    </p:spTree>
    <p:extLst>
      <p:ext uri="{BB962C8B-B14F-4D97-AF65-F5344CB8AC3E}">
        <p14:creationId xmlns:p14="http://schemas.microsoft.com/office/powerpoint/2010/main" val="39787556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Energia piramis</a:t>
            </a:r>
            <a:endParaRPr lang="en-GB" dirty="0"/>
          </a:p>
        </p:txBody>
      </p:sp>
      <p:sp>
        <p:nvSpPr>
          <p:cNvPr id="3" name="Content Placeholder 2"/>
          <p:cNvSpPr>
            <a:spLocks noGrp="1"/>
          </p:cNvSpPr>
          <p:nvPr>
            <p:ph idx="1"/>
          </p:nvPr>
        </p:nvSpPr>
        <p:spPr>
          <a:xfrm rot="18828940">
            <a:off x="512915" y="5075927"/>
            <a:ext cx="1008112" cy="603027"/>
          </a:xfrm>
        </p:spPr>
        <p:txBody>
          <a:bodyPr>
            <a:normAutofit fontScale="85000" lnSpcReduction="10000"/>
          </a:bodyPr>
          <a:lstStyle/>
          <a:p>
            <a:pPr marL="109728" indent="0">
              <a:buNone/>
            </a:pPr>
            <a:r>
              <a:rPr lang="en-US" dirty="0" smtClean="0"/>
              <a:t>start</a:t>
            </a:r>
            <a:endParaRPr lang="en-GB" dirty="0"/>
          </a:p>
        </p:txBody>
      </p:sp>
      <p:sp>
        <p:nvSpPr>
          <p:cNvPr id="4" name="AutoShape 2"/>
          <p:cNvSpPr>
            <a:spLocks noChangeArrowheads="1"/>
          </p:cNvSpPr>
          <p:nvPr/>
        </p:nvSpPr>
        <p:spPr bwMode="auto">
          <a:xfrm>
            <a:off x="539552" y="1988840"/>
            <a:ext cx="8208912" cy="4392613"/>
          </a:xfrm>
          <a:prstGeom prst="flowChartExtract">
            <a:avLst/>
          </a:prstGeom>
          <a:solidFill>
            <a:srgbClr val="38FE02">
              <a:alpha val="59999"/>
            </a:srgbClr>
          </a:solidFill>
          <a:ln w="9525">
            <a:solidFill>
              <a:schemeClr val="tx1"/>
            </a:solidFill>
            <a:miter lim="800000"/>
            <a:headEnd/>
            <a:tailEnd/>
          </a:ln>
          <a:effectLst/>
          <a:extLst/>
        </p:spPr>
        <p:txBody>
          <a:bodyPr wrap="none" anchor="ctr"/>
          <a:lstStyle/>
          <a:p>
            <a:endParaRPr lang="en-US" altLang="en-US"/>
          </a:p>
        </p:txBody>
      </p:sp>
      <p:sp>
        <p:nvSpPr>
          <p:cNvPr id="5" name="Text Box 5"/>
          <p:cNvSpPr txBox="1">
            <a:spLocks noChangeArrowheads="1"/>
          </p:cNvSpPr>
          <p:nvPr/>
        </p:nvSpPr>
        <p:spPr bwMode="auto">
          <a:xfrm>
            <a:off x="1589658" y="3212976"/>
            <a:ext cx="712406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buClrTx/>
              <a:buSzTx/>
              <a:buFontTx/>
              <a:buNone/>
            </a:pPr>
            <a:r>
              <a:rPr lang="hu-HU" altLang="en-US" sz="2000" i="1" dirty="0" smtClean="0">
                <a:solidFill>
                  <a:schemeClr val="tx1"/>
                </a:solidFill>
              </a:rPr>
              <a:t>Beszámítás</a:t>
            </a:r>
            <a:endParaRPr lang="en-GB" altLang="en-US" sz="2000" i="1" dirty="0">
              <a:solidFill>
                <a:schemeClr val="tx1"/>
              </a:solidFill>
            </a:endParaRPr>
          </a:p>
          <a:p>
            <a:pPr algn="ctr">
              <a:buClrTx/>
              <a:buSzTx/>
              <a:buFontTx/>
              <a:buNone/>
            </a:pPr>
            <a:endParaRPr lang="en-GB" altLang="en-US" sz="2000" i="1" dirty="0">
              <a:solidFill>
                <a:schemeClr val="tx1"/>
              </a:solidFill>
            </a:endParaRPr>
          </a:p>
          <a:p>
            <a:pPr algn="ctr">
              <a:buClrTx/>
              <a:buSzTx/>
              <a:buFontTx/>
              <a:buNone/>
            </a:pPr>
            <a:r>
              <a:rPr lang="hu-HU" altLang="en-US" sz="2000" i="1" dirty="0" smtClean="0">
                <a:solidFill>
                  <a:schemeClr val="tx1"/>
                </a:solidFill>
              </a:rPr>
              <a:t>Megújuló források</a:t>
            </a:r>
            <a:r>
              <a:rPr lang="en-GB" altLang="en-US" sz="2000" i="1" dirty="0" smtClean="0">
                <a:solidFill>
                  <a:schemeClr val="tx1"/>
                </a:solidFill>
              </a:rPr>
              <a:t>, CHP</a:t>
            </a:r>
            <a:r>
              <a:rPr lang="hu-HU" altLang="en-US" sz="2000" i="1" dirty="0" smtClean="0">
                <a:solidFill>
                  <a:schemeClr val="tx1"/>
                </a:solidFill>
              </a:rPr>
              <a:t> </a:t>
            </a:r>
            <a:r>
              <a:rPr lang="hu-HU" altLang="en-US" sz="1200" i="1" dirty="0" smtClean="0">
                <a:solidFill>
                  <a:schemeClr val="tx1"/>
                </a:solidFill>
              </a:rPr>
              <a:t>(Kombinált hő- és </a:t>
            </a:r>
            <a:r>
              <a:rPr lang="hu-HU" altLang="en-US" sz="1200" i="1" dirty="0" err="1" smtClean="0">
                <a:solidFill>
                  <a:schemeClr val="tx1"/>
                </a:solidFill>
              </a:rPr>
              <a:t>villamosenergia</a:t>
            </a:r>
            <a:r>
              <a:rPr lang="hu-HU" altLang="en-US" sz="1200" i="1" dirty="0" smtClean="0">
                <a:solidFill>
                  <a:schemeClr val="tx1"/>
                </a:solidFill>
              </a:rPr>
              <a:t>)</a:t>
            </a:r>
            <a:endParaRPr lang="en-GB" altLang="en-US" sz="1200" i="1" dirty="0">
              <a:solidFill>
                <a:schemeClr val="tx1"/>
              </a:solidFill>
            </a:endParaRPr>
          </a:p>
          <a:p>
            <a:pPr algn="ctr">
              <a:buClrTx/>
              <a:buSzTx/>
              <a:buFontTx/>
              <a:buNone/>
            </a:pPr>
            <a:endParaRPr lang="en-GB" altLang="en-US" sz="2000" i="1" dirty="0">
              <a:solidFill>
                <a:schemeClr val="tx1"/>
              </a:solidFill>
            </a:endParaRPr>
          </a:p>
          <a:p>
            <a:pPr algn="ctr">
              <a:buClrTx/>
              <a:buSzTx/>
              <a:buFontTx/>
              <a:buNone/>
            </a:pPr>
            <a:r>
              <a:rPr lang="hu-HU" altLang="en-US" sz="2000" i="1" dirty="0" smtClean="0">
                <a:solidFill>
                  <a:schemeClr val="tx1"/>
                </a:solidFill>
              </a:rPr>
              <a:t>Építőanyagok pl.: szigetelés</a:t>
            </a:r>
            <a:endParaRPr lang="en-GB" altLang="en-US" sz="2000" i="1" dirty="0">
              <a:solidFill>
                <a:schemeClr val="tx1"/>
              </a:solidFill>
            </a:endParaRPr>
          </a:p>
          <a:p>
            <a:pPr algn="ctr">
              <a:buClrTx/>
              <a:buSzTx/>
              <a:buFontTx/>
              <a:buNone/>
            </a:pPr>
            <a:endParaRPr lang="en-GB" altLang="en-US" sz="2000" i="1" dirty="0">
              <a:solidFill>
                <a:schemeClr val="tx1"/>
              </a:solidFill>
            </a:endParaRPr>
          </a:p>
          <a:p>
            <a:pPr algn="ctr">
              <a:buClrTx/>
              <a:buSzTx/>
              <a:buFontTx/>
              <a:buNone/>
            </a:pPr>
            <a:r>
              <a:rPr lang="hu-HU" altLang="en-US" sz="2000" i="1" dirty="0" smtClean="0">
                <a:solidFill>
                  <a:schemeClr val="tx1"/>
                </a:solidFill>
              </a:rPr>
              <a:t>Épület ellenőrzések</a:t>
            </a:r>
            <a:endParaRPr lang="en-GB" altLang="en-US" sz="2000" i="1" dirty="0">
              <a:solidFill>
                <a:schemeClr val="tx1"/>
              </a:solidFill>
            </a:endParaRPr>
          </a:p>
          <a:p>
            <a:pPr algn="ctr">
              <a:buClrTx/>
              <a:buSzTx/>
              <a:buFontTx/>
              <a:buNone/>
            </a:pPr>
            <a:endParaRPr lang="en-GB" altLang="en-US" sz="2000" i="1" dirty="0">
              <a:solidFill>
                <a:schemeClr val="tx1"/>
              </a:solidFill>
            </a:endParaRPr>
          </a:p>
          <a:p>
            <a:pPr algn="ctr">
              <a:buClrTx/>
              <a:buSzTx/>
              <a:buFontTx/>
              <a:buNone/>
            </a:pPr>
            <a:r>
              <a:rPr lang="hu-HU" altLang="en-US" sz="2000" i="1" dirty="0" smtClean="0">
                <a:solidFill>
                  <a:schemeClr val="tx1"/>
                </a:solidFill>
              </a:rPr>
              <a:t>Emberi léptékű beavatkozások pl.: kikapcsolási kampányok</a:t>
            </a:r>
            <a:endParaRPr lang="en-GB" altLang="en-US" sz="2000" i="1" dirty="0">
              <a:solidFill>
                <a:schemeClr val="tx1"/>
              </a:solidFill>
            </a:endParaRPr>
          </a:p>
        </p:txBody>
      </p:sp>
      <p:sp>
        <p:nvSpPr>
          <p:cNvPr id="6" name="Line 6"/>
          <p:cNvSpPr>
            <a:spLocks noChangeShapeType="1"/>
          </p:cNvSpPr>
          <p:nvPr/>
        </p:nvSpPr>
        <p:spPr bwMode="auto">
          <a:xfrm flipV="1">
            <a:off x="1429869" y="2303675"/>
            <a:ext cx="2376488" cy="2663825"/>
          </a:xfrm>
          <a:prstGeom prst="line">
            <a:avLst/>
          </a:prstGeom>
          <a:noFill/>
          <a:ln w="9525">
            <a:solidFill>
              <a:srgbClr val="F6891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451446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538" y="260648"/>
            <a:ext cx="8229600" cy="1066800"/>
          </a:xfrm>
        </p:spPr>
        <p:txBody>
          <a:bodyPr>
            <a:normAutofit/>
          </a:bodyPr>
          <a:lstStyle/>
          <a:p>
            <a:r>
              <a:rPr lang="hu-HU" sz="3600" dirty="0"/>
              <a:t>Könnyen elérhető eredmény</a:t>
            </a:r>
            <a:endParaRPr lang="en-GB" sz="3600" dirty="0"/>
          </a:p>
        </p:txBody>
      </p:sp>
      <p:sp>
        <p:nvSpPr>
          <p:cNvPr id="3" name="Content Placeholder 2"/>
          <p:cNvSpPr>
            <a:spLocks noGrp="1"/>
          </p:cNvSpPr>
          <p:nvPr>
            <p:ph idx="1"/>
          </p:nvPr>
        </p:nvSpPr>
        <p:spPr>
          <a:xfrm>
            <a:off x="467544" y="5877272"/>
            <a:ext cx="8229600" cy="508688"/>
          </a:xfrm>
        </p:spPr>
        <p:txBody>
          <a:bodyPr>
            <a:normAutofit/>
          </a:bodyPr>
          <a:lstStyle/>
          <a:p>
            <a:pPr marL="109728" indent="0">
              <a:buNone/>
            </a:pPr>
            <a:r>
              <a:rPr lang="hu-HU" sz="1800" dirty="0" smtClean="0"/>
              <a:t>IT felhasználás 30%-a  megtakarítható a monitorok kikapcsolásával</a:t>
            </a:r>
            <a:endParaRPr lang="en-GB" altLang="en-US" sz="1800" i="1"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484784"/>
            <a:ext cx="5616624" cy="421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649028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229600" cy="1066800"/>
          </a:xfrm>
        </p:spPr>
        <p:txBody>
          <a:bodyPr/>
          <a:lstStyle/>
          <a:p>
            <a:r>
              <a:rPr lang="hu-HU" dirty="0" smtClean="0"/>
              <a:t>Könnyen elérhető eredmény</a:t>
            </a:r>
            <a:endParaRPr lang="en-GB"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700808"/>
            <a:ext cx="5771396" cy="432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71600" y="6165304"/>
            <a:ext cx="3960440" cy="276999"/>
          </a:xfrm>
          <a:prstGeom prst="rect">
            <a:avLst/>
          </a:prstGeom>
          <a:noFill/>
        </p:spPr>
        <p:txBody>
          <a:bodyPr wrap="square" rtlCol="0">
            <a:spAutoFit/>
          </a:bodyPr>
          <a:lstStyle/>
          <a:p>
            <a:r>
              <a:rPr lang="hu-HU" sz="1200" dirty="0" smtClean="0"/>
              <a:t>Szombat este kb. 18:00 óra </a:t>
            </a:r>
            <a:r>
              <a:rPr lang="hu-HU" sz="1200" dirty="0" err="1" smtClean="0"/>
              <a:t>Canary</a:t>
            </a:r>
            <a:r>
              <a:rPr lang="hu-HU" sz="1200" dirty="0" smtClean="0"/>
              <a:t> </a:t>
            </a:r>
            <a:r>
              <a:rPr lang="hu-HU" sz="1200" dirty="0" err="1" smtClean="0"/>
              <a:t>Wharf-ban</a:t>
            </a:r>
            <a:endParaRPr lang="en-GB" sz="1200" dirty="0"/>
          </a:p>
        </p:txBody>
      </p:sp>
    </p:spTree>
    <p:extLst>
      <p:ext uri="{BB962C8B-B14F-4D97-AF65-F5344CB8AC3E}">
        <p14:creationId xmlns:p14="http://schemas.microsoft.com/office/powerpoint/2010/main" val="14957500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066800"/>
          </a:xfrm>
        </p:spPr>
        <p:txBody>
          <a:bodyPr/>
          <a:lstStyle/>
          <a:p>
            <a:r>
              <a:rPr lang="hu-HU" dirty="0"/>
              <a:t>Könnyen elérhető eredmény</a:t>
            </a:r>
            <a:endParaRPr lang="en-GB" dirty="0"/>
          </a:p>
        </p:txBody>
      </p:sp>
      <p:pic>
        <p:nvPicPr>
          <p:cNvPr id="3076"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700808"/>
            <a:ext cx="5635437" cy="4397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71600" y="6237312"/>
            <a:ext cx="5184576" cy="276999"/>
          </a:xfrm>
          <a:prstGeom prst="rect">
            <a:avLst/>
          </a:prstGeom>
          <a:noFill/>
        </p:spPr>
        <p:txBody>
          <a:bodyPr wrap="square" rtlCol="0">
            <a:spAutoFit/>
          </a:bodyPr>
          <a:lstStyle/>
          <a:p>
            <a:r>
              <a:rPr lang="hu-HU" sz="1200" dirty="0" smtClean="0"/>
              <a:t>Szombat este kb. 18:00 óra Párizsban</a:t>
            </a:r>
            <a:endParaRPr lang="en-GB" sz="1200" dirty="0"/>
          </a:p>
        </p:txBody>
      </p:sp>
    </p:spTree>
    <p:extLst>
      <p:ext uri="{BB962C8B-B14F-4D97-AF65-F5344CB8AC3E}">
        <p14:creationId xmlns:p14="http://schemas.microsoft.com/office/powerpoint/2010/main" val="15230822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a:t>Könnyen elérhető eredmény</a:t>
            </a:r>
            <a:endParaRPr lang="en-GB" dirty="0"/>
          </a:p>
        </p:txBody>
      </p:sp>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132856"/>
            <a:ext cx="5616624" cy="4212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rot="19613085">
            <a:off x="1922956" y="2664415"/>
            <a:ext cx="4214166" cy="2028121"/>
          </a:xfrm>
          <a:prstGeom prst="ellipse">
            <a:avLst/>
          </a:prstGeom>
          <a:noFill/>
          <a:ln>
            <a:solidFill>
              <a:srgbClr val="F689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123315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a:t>
            </a:r>
            <a:r>
              <a:rPr lang="hu-HU" sz="3100" dirty="0" smtClean="0"/>
              <a:t>és most</a:t>
            </a:r>
            <a:r>
              <a:rPr lang="en-US" sz="3100" dirty="0" smtClean="0"/>
              <a:t>? </a:t>
            </a:r>
            <a:r>
              <a:rPr lang="hu-HU" dirty="0" smtClean="0"/>
              <a:t>Energia menedzsment terv</a:t>
            </a:r>
            <a:endParaRPr lang="en-GB" dirty="0"/>
          </a:p>
        </p:txBody>
      </p:sp>
      <p:sp>
        <p:nvSpPr>
          <p:cNvPr id="3" name="Content Placeholder 2"/>
          <p:cNvSpPr>
            <a:spLocks noGrp="1"/>
          </p:cNvSpPr>
          <p:nvPr>
            <p:ph idx="1"/>
          </p:nvPr>
        </p:nvSpPr>
        <p:spPr/>
        <p:txBody>
          <a:bodyPr>
            <a:normAutofit fontScale="92500"/>
          </a:bodyPr>
          <a:lstStyle/>
          <a:p>
            <a:r>
              <a:rPr lang="hu-HU" sz="2400" dirty="0" smtClean="0"/>
              <a:t>Nevezzen ki egy </a:t>
            </a:r>
            <a:r>
              <a:rPr lang="hu-HU" sz="2400" dirty="0">
                <a:solidFill>
                  <a:srgbClr val="F6891F"/>
                </a:solidFill>
              </a:rPr>
              <a:t>e</a:t>
            </a:r>
            <a:r>
              <a:rPr lang="en-US" sz="2400" dirty="0" err="1" smtClean="0">
                <a:solidFill>
                  <a:srgbClr val="F6891F"/>
                </a:solidFill>
              </a:rPr>
              <a:t>nerg</a:t>
            </a:r>
            <a:r>
              <a:rPr lang="hu-HU" sz="2400" dirty="0" err="1" smtClean="0">
                <a:solidFill>
                  <a:srgbClr val="F6891F"/>
                </a:solidFill>
              </a:rPr>
              <a:t>ia</a:t>
            </a:r>
            <a:r>
              <a:rPr lang="en-US" sz="2400" dirty="0" smtClean="0">
                <a:solidFill>
                  <a:srgbClr val="F6891F"/>
                </a:solidFill>
              </a:rPr>
              <a:t> </a:t>
            </a:r>
            <a:r>
              <a:rPr lang="hu-HU" sz="2400" dirty="0" smtClean="0">
                <a:solidFill>
                  <a:srgbClr val="F6891F"/>
                </a:solidFill>
              </a:rPr>
              <a:t>menedzsert</a:t>
            </a:r>
            <a:endParaRPr lang="en-US" sz="2400" dirty="0" smtClean="0">
              <a:solidFill>
                <a:srgbClr val="F6891F"/>
              </a:solidFill>
            </a:endParaRPr>
          </a:p>
          <a:p>
            <a:r>
              <a:rPr lang="hu-HU" sz="2400" dirty="0" smtClean="0"/>
              <a:t>Határozza meg a </a:t>
            </a:r>
            <a:r>
              <a:rPr lang="hu-HU" sz="2400" dirty="0" smtClean="0">
                <a:solidFill>
                  <a:srgbClr val="F6891F"/>
                </a:solidFill>
              </a:rPr>
              <a:t>céljait</a:t>
            </a:r>
            <a:endParaRPr lang="en-US" sz="2400" dirty="0" smtClean="0">
              <a:solidFill>
                <a:srgbClr val="F6891F"/>
              </a:solidFill>
            </a:endParaRPr>
          </a:p>
          <a:p>
            <a:r>
              <a:rPr lang="hu-HU" sz="2400" dirty="0" smtClean="0"/>
              <a:t>Gyűjtse össze az adatait</a:t>
            </a:r>
            <a:r>
              <a:rPr lang="en-US" sz="2400" dirty="0" smtClean="0">
                <a:sym typeface="Wingdings" panose="05000000000000000000" pitchFamily="2" charset="2"/>
              </a:rPr>
              <a:t> </a:t>
            </a:r>
            <a:r>
              <a:rPr lang="hu-HU" sz="2400" dirty="0" smtClean="0">
                <a:solidFill>
                  <a:srgbClr val="F6891F"/>
                </a:solidFill>
                <a:sym typeface="Wingdings" panose="05000000000000000000" pitchFamily="2" charset="2"/>
              </a:rPr>
              <a:t>elemezze </a:t>
            </a:r>
            <a:r>
              <a:rPr lang="hu-HU" sz="2400" dirty="0" smtClean="0">
                <a:sym typeface="Wingdings" panose="05000000000000000000" pitchFamily="2" charset="2"/>
              </a:rPr>
              <a:t>a</a:t>
            </a:r>
            <a:r>
              <a:rPr lang="en-US" sz="2400" dirty="0" smtClean="0">
                <a:sym typeface="Wingdings" panose="05000000000000000000" pitchFamily="2" charset="2"/>
              </a:rPr>
              <a:t> </a:t>
            </a:r>
            <a:r>
              <a:rPr lang="hu-HU" sz="2400" dirty="0" smtClean="0">
                <a:sym typeface="Wingdings" panose="05000000000000000000" pitchFamily="2" charset="2"/>
              </a:rPr>
              <a:t>jelenlegi helyzetet</a:t>
            </a:r>
            <a:endParaRPr lang="en-US" sz="2400" dirty="0" smtClean="0">
              <a:sym typeface="Wingdings" panose="05000000000000000000" pitchFamily="2" charset="2"/>
            </a:endParaRPr>
          </a:p>
          <a:p>
            <a:r>
              <a:rPr lang="hu-HU" sz="2400" dirty="0" smtClean="0">
                <a:solidFill>
                  <a:srgbClr val="F6891F"/>
                </a:solidFill>
                <a:sym typeface="Wingdings" panose="05000000000000000000" pitchFamily="2" charset="2"/>
              </a:rPr>
              <a:t>Értékelés</a:t>
            </a:r>
            <a:r>
              <a:rPr lang="en-US" sz="2400" dirty="0" smtClean="0">
                <a:sym typeface="Wingdings" panose="05000000000000000000" pitchFamily="2" charset="2"/>
              </a:rPr>
              <a:t> (benchmarking </a:t>
            </a:r>
            <a:r>
              <a:rPr lang="hu-HU" sz="2400" dirty="0" smtClean="0">
                <a:sym typeface="Wingdings" panose="05000000000000000000" pitchFamily="2" charset="2"/>
              </a:rPr>
              <a:t>és</a:t>
            </a:r>
            <a:r>
              <a:rPr lang="en-US" sz="2400" dirty="0" smtClean="0">
                <a:sym typeface="Wingdings" panose="05000000000000000000" pitchFamily="2" charset="2"/>
              </a:rPr>
              <a:t> best practice </a:t>
            </a:r>
            <a:r>
              <a:rPr lang="hu-HU" sz="2400" dirty="0" smtClean="0">
                <a:sym typeface="Wingdings" panose="05000000000000000000" pitchFamily="2" charset="2"/>
              </a:rPr>
              <a:t>példák</a:t>
            </a:r>
            <a:r>
              <a:rPr lang="en-US" sz="2400" dirty="0" smtClean="0">
                <a:sym typeface="Wingdings" panose="05000000000000000000" pitchFamily="2" charset="2"/>
              </a:rPr>
              <a:t>)</a:t>
            </a:r>
          </a:p>
          <a:p>
            <a:r>
              <a:rPr lang="hu-HU" sz="2400" dirty="0" smtClean="0">
                <a:sym typeface="Wingdings" panose="05000000000000000000" pitchFamily="2" charset="2"/>
              </a:rPr>
              <a:t>Határozza meg a lehetséges akadályokat és feladatokat</a:t>
            </a:r>
            <a:endParaRPr lang="en-US" sz="2400" dirty="0" smtClean="0">
              <a:solidFill>
                <a:srgbClr val="F6891F"/>
              </a:solidFill>
              <a:sym typeface="Wingdings" panose="05000000000000000000" pitchFamily="2" charset="2"/>
            </a:endParaRPr>
          </a:p>
          <a:p>
            <a:r>
              <a:rPr lang="hu-HU" sz="2400" dirty="0" smtClean="0">
                <a:sym typeface="Wingdings" panose="05000000000000000000" pitchFamily="2" charset="2"/>
              </a:rPr>
              <a:t>Fejlesszen ki egy </a:t>
            </a:r>
            <a:r>
              <a:rPr lang="hu-HU" sz="2400" dirty="0" smtClean="0">
                <a:solidFill>
                  <a:srgbClr val="F6891F"/>
                </a:solidFill>
                <a:sym typeface="Wingdings" panose="05000000000000000000" pitchFamily="2" charset="2"/>
              </a:rPr>
              <a:t>koncepciót</a:t>
            </a:r>
            <a:r>
              <a:rPr lang="hu-HU" sz="2400" dirty="0" smtClean="0">
                <a:sym typeface="Wingdings" panose="05000000000000000000" pitchFamily="2" charset="2"/>
              </a:rPr>
              <a:t> </a:t>
            </a:r>
            <a:r>
              <a:rPr lang="en-US" sz="2400" dirty="0" smtClean="0">
                <a:sym typeface="Wingdings" panose="05000000000000000000" pitchFamily="2" charset="2"/>
              </a:rPr>
              <a:t>(</a:t>
            </a:r>
            <a:r>
              <a:rPr lang="hu-HU" sz="2400" dirty="0" smtClean="0">
                <a:sym typeface="Wingdings" panose="05000000000000000000" pitchFamily="2" charset="2"/>
              </a:rPr>
              <a:t>határozza meg az energia hatékonysági intézkedéseket)</a:t>
            </a:r>
            <a:endParaRPr lang="en-US" sz="2400" dirty="0" smtClean="0">
              <a:sym typeface="Wingdings" panose="05000000000000000000" pitchFamily="2" charset="2"/>
            </a:endParaRPr>
          </a:p>
          <a:p>
            <a:r>
              <a:rPr lang="hu-HU" sz="2400" dirty="0" smtClean="0">
                <a:solidFill>
                  <a:srgbClr val="F6891F"/>
                </a:solidFill>
                <a:sym typeface="Wingdings" panose="05000000000000000000" pitchFamily="2" charset="2"/>
              </a:rPr>
              <a:t>Haj</a:t>
            </a:r>
            <a:r>
              <a:rPr lang="en-US" sz="2400" dirty="0" smtClean="0">
                <a:solidFill>
                  <a:srgbClr val="F6891F"/>
                </a:solidFill>
                <a:sym typeface="Wingdings" panose="05000000000000000000" pitchFamily="2" charset="2"/>
              </a:rPr>
              <a:t>t</a:t>
            </a:r>
            <a:r>
              <a:rPr lang="hu-HU" sz="2400" dirty="0" err="1" smtClean="0">
                <a:solidFill>
                  <a:srgbClr val="F6891F"/>
                </a:solidFill>
                <a:sym typeface="Wingdings" panose="05000000000000000000" pitchFamily="2" charset="2"/>
              </a:rPr>
              <a:t>sa</a:t>
            </a:r>
            <a:r>
              <a:rPr lang="hu-HU" sz="2400" dirty="0" smtClean="0">
                <a:solidFill>
                  <a:srgbClr val="F6891F"/>
                </a:solidFill>
                <a:sym typeface="Wingdings" panose="05000000000000000000" pitchFamily="2" charset="2"/>
              </a:rPr>
              <a:t> végre </a:t>
            </a:r>
            <a:r>
              <a:rPr lang="hu-HU" sz="2400" dirty="0" smtClean="0">
                <a:sym typeface="Wingdings" panose="05000000000000000000" pitchFamily="2" charset="2"/>
              </a:rPr>
              <a:t>az intézkedéseket</a:t>
            </a:r>
            <a:r>
              <a:rPr lang="en-US" sz="2400" dirty="0" smtClean="0">
                <a:sym typeface="Wingdings" panose="05000000000000000000" pitchFamily="2" charset="2"/>
              </a:rPr>
              <a:t> </a:t>
            </a:r>
            <a:endParaRPr lang="en-US" sz="2400" dirty="0" smtClean="0"/>
          </a:p>
          <a:p>
            <a:pPr marL="109728" indent="0" algn="ctr">
              <a:buNone/>
            </a:pPr>
            <a:r>
              <a:rPr lang="en-US" dirty="0" smtClean="0"/>
              <a:t> </a:t>
            </a:r>
          </a:p>
          <a:p>
            <a:pPr marL="109728" indent="0" algn="ctr">
              <a:buNone/>
            </a:pPr>
            <a:r>
              <a:rPr lang="hu-HU" b="1" u="sng" dirty="0" smtClean="0">
                <a:solidFill>
                  <a:srgbClr val="F6891F"/>
                </a:solidFill>
              </a:rPr>
              <a:t>Az irányítás</a:t>
            </a:r>
            <a:r>
              <a:rPr lang="en-US" dirty="0" smtClean="0">
                <a:solidFill>
                  <a:srgbClr val="F6891F"/>
                </a:solidFill>
              </a:rPr>
              <a:t> </a:t>
            </a:r>
            <a:r>
              <a:rPr lang="hu-HU" dirty="0" smtClean="0">
                <a:solidFill>
                  <a:srgbClr val="F6891F"/>
                </a:solidFill>
              </a:rPr>
              <a:t>szabja meg a </a:t>
            </a:r>
            <a:r>
              <a:rPr lang="hu-HU" b="1" u="sng" dirty="0" err="1" smtClean="0">
                <a:solidFill>
                  <a:srgbClr val="F6891F"/>
                </a:solidFill>
              </a:rPr>
              <a:t>cselekevés</a:t>
            </a:r>
            <a:r>
              <a:rPr lang="hu-HU" b="1" u="sng" dirty="0" smtClean="0">
                <a:solidFill>
                  <a:srgbClr val="F6891F"/>
                </a:solidFill>
              </a:rPr>
              <a:t> </a:t>
            </a:r>
            <a:r>
              <a:rPr lang="hu-HU" dirty="0" smtClean="0">
                <a:solidFill>
                  <a:srgbClr val="F6891F"/>
                </a:solidFill>
              </a:rPr>
              <a:t>irányát</a:t>
            </a:r>
            <a:endParaRPr lang="en-GB" dirty="0">
              <a:solidFill>
                <a:srgbClr val="F6891F"/>
              </a:solidFill>
            </a:endParaRPr>
          </a:p>
        </p:txBody>
      </p:sp>
    </p:spTree>
    <p:extLst>
      <p:ext uri="{BB962C8B-B14F-4D97-AF65-F5344CB8AC3E}">
        <p14:creationId xmlns:p14="http://schemas.microsoft.com/office/powerpoint/2010/main" val="21459401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Energia menedzsment</a:t>
            </a:r>
            <a:endParaRPr lang="en-GB" dirty="0"/>
          </a:p>
        </p:txBody>
      </p:sp>
      <p:sp>
        <p:nvSpPr>
          <p:cNvPr id="3" name="Content Placeholder 2"/>
          <p:cNvSpPr>
            <a:spLocks noGrp="1"/>
          </p:cNvSpPr>
          <p:nvPr>
            <p:ph idx="1"/>
          </p:nvPr>
        </p:nvSpPr>
        <p:spPr>
          <a:xfrm>
            <a:off x="457200" y="1412776"/>
            <a:ext cx="8229600" cy="4968552"/>
          </a:xfrm>
        </p:spPr>
        <p:txBody>
          <a:bodyPr>
            <a:noAutofit/>
          </a:bodyPr>
          <a:lstStyle/>
          <a:p>
            <a:endParaRPr lang="en-GB" sz="2400" dirty="0" smtClean="0"/>
          </a:p>
          <a:p>
            <a:r>
              <a:rPr lang="hu-HU" sz="2400" dirty="0" smtClean="0"/>
              <a:t>Elemezze az energia felhasználását</a:t>
            </a:r>
            <a:endParaRPr lang="en-GB" sz="2400" dirty="0"/>
          </a:p>
          <a:p>
            <a:pPr lvl="1"/>
            <a:r>
              <a:rPr lang="hu-HU" sz="1800" dirty="0" smtClean="0">
                <a:solidFill>
                  <a:schemeClr val="tx1"/>
                </a:solidFill>
              </a:rPr>
              <a:t>Egy energia fogyasztási audit megmutatja a potenciális megtakarítási lehetőségeket és a lehetséges megvalósítandó intézkedéseket</a:t>
            </a:r>
            <a:endParaRPr lang="en-US" sz="1800" dirty="0" smtClean="0">
              <a:solidFill>
                <a:schemeClr val="tx1"/>
              </a:solidFill>
            </a:endParaRPr>
          </a:p>
          <a:p>
            <a:pPr lvl="1"/>
            <a:endParaRPr lang="en-US" sz="1600" dirty="0">
              <a:solidFill>
                <a:schemeClr val="tx1"/>
              </a:solidFill>
            </a:endParaRPr>
          </a:p>
          <a:p>
            <a:pPr marL="342900" lvl="1" indent="-342900">
              <a:buClr>
                <a:srgbClr val="717073"/>
              </a:buClr>
              <a:buFont typeface="Arial" panose="020B0604020202020204" pitchFamily="34" charset="0"/>
              <a:buChar char="•"/>
            </a:pPr>
            <a:r>
              <a:rPr lang="hu-HU" sz="2400" dirty="0" smtClean="0"/>
              <a:t>Határozza meg a magatartási és működési változásokat</a:t>
            </a:r>
            <a:endParaRPr lang="en-US" sz="2400" dirty="0" smtClean="0"/>
          </a:p>
          <a:p>
            <a:pPr marL="342900" lvl="1" indent="-342900">
              <a:buClr>
                <a:srgbClr val="717073"/>
              </a:buClr>
              <a:buFont typeface="Arial" panose="020B0604020202020204" pitchFamily="34" charset="0"/>
              <a:buChar char="•"/>
            </a:pPr>
            <a:endParaRPr lang="en-US" sz="1600" dirty="0"/>
          </a:p>
          <a:p>
            <a:r>
              <a:rPr lang="hu-HU" sz="2400" dirty="0" smtClean="0"/>
              <a:t>Szervezzen</a:t>
            </a:r>
            <a:r>
              <a:rPr lang="en-GB" sz="2400" dirty="0" smtClean="0"/>
              <a:t> </a:t>
            </a:r>
            <a:r>
              <a:rPr lang="hu-HU" sz="2400" dirty="0" smtClean="0">
                <a:solidFill>
                  <a:srgbClr val="F6891F"/>
                </a:solidFill>
              </a:rPr>
              <a:t>figyelemfelkeltő kampányokat</a:t>
            </a:r>
            <a:endParaRPr lang="en-GB" sz="2400" dirty="0">
              <a:solidFill>
                <a:srgbClr val="F6891F"/>
              </a:solidFill>
            </a:endParaRPr>
          </a:p>
          <a:p>
            <a:pPr lvl="1"/>
            <a:r>
              <a:rPr lang="hu-HU" sz="2000" dirty="0" smtClean="0"/>
              <a:t>Magyarázza el a programot a dolgozóknak</a:t>
            </a:r>
            <a:endParaRPr lang="en-US" sz="2000" dirty="0"/>
          </a:p>
          <a:p>
            <a:pPr lvl="1"/>
            <a:r>
              <a:rPr lang="hu-HU" sz="2000" dirty="0" smtClean="0"/>
              <a:t>Találja meg a megfelelő motivációt </a:t>
            </a:r>
            <a:r>
              <a:rPr lang="en-US" sz="2000" dirty="0" smtClean="0"/>
              <a:t>(</a:t>
            </a:r>
            <a:r>
              <a:rPr lang="hu-HU" sz="2000" dirty="0" smtClean="0"/>
              <a:t>fokozottabb komfort</a:t>
            </a:r>
            <a:r>
              <a:rPr lang="en-US" sz="2000" dirty="0" smtClean="0"/>
              <a:t>, </a:t>
            </a:r>
            <a:r>
              <a:rPr lang="hu-HU" sz="2000" dirty="0" smtClean="0"/>
              <a:t>megnövekedett termelékenység</a:t>
            </a:r>
            <a:r>
              <a:rPr lang="en-US" sz="2000" dirty="0" smtClean="0"/>
              <a:t>, </a:t>
            </a:r>
            <a:r>
              <a:rPr lang="hu-HU" sz="2000" dirty="0" smtClean="0"/>
              <a:t>lehetőség hogy energia megtakarítást valósítson meg otthon stb.)</a:t>
            </a:r>
            <a:endParaRPr lang="en-US" sz="2000" dirty="0"/>
          </a:p>
          <a:p>
            <a:pPr lvl="1"/>
            <a:r>
              <a:rPr lang="hu-HU" sz="2000" dirty="0" smtClean="0"/>
              <a:t>Találja meg a megfelelő kommunikációs csatornákat</a:t>
            </a:r>
            <a:r>
              <a:rPr lang="en-US" sz="2000" dirty="0" smtClean="0"/>
              <a:t>, </a:t>
            </a:r>
            <a:endParaRPr lang="en-US" sz="2000" dirty="0"/>
          </a:p>
          <a:p>
            <a:pPr lvl="1"/>
            <a:r>
              <a:rPr lang="hu-HU" sz="2000" dirty="0" smtClean="0"/>
              <a:t>Vonja be az alkalmazottakat a megoldásba</a:t>
            </a:r>
            <a:endParaRPr lang="en-US" sz="2000" dirty="0"/>
          </a:p>
        </p:txBody>
      </p:sp>
    </p:spTree>
    <p:extLst>
      <p:ext uri="{BB962C8B-B14F-4D97-AF65-F5344CB8AC3E}">
        <p14:creationId xmlns:p14="http://schemas.microsoft.com/office/powerpoint/2010/main" val="37361082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Energia menedzsment</a:t>
            </a:r>
            <a:endParaRPr lang="en-US" dirty="0"/>
          </a:p>
        </p:txBody>
      </p:sp>
      <p:sp>
        <p:nvSpPr>
          <p:cNvPr id="4" name="Content Placeholder 3"/>
          <p:cNvSpPr>
            <a:spLocks noGrp="1"/>
          </p:cNvSpPr>
          <p:nvPr>
            <p:ph idx="1"/>
          </p:nvPr>
        </p:nvSpPr>
        <p:spPr/>
        <p:txBody>
          <a:bodyPr>
            <a:normAutofit fontScale="92500" lnSpcReduction="10000"/>
          </a:bodyPr>
          <a:lstStyle/>
          <a:p>
            <a:r>
              <a:rPr lang="hu-HU" sz="2400" dirty="0" smtClean="0"/>
              <a:t>Csökkentse a</a:t>
            </a:r>
            <a:r>
              <a:rPr lang="en-GB" sz="2400" dirty="0" smtClean="0"/>
              <a:t> </a:t>
            </a:r>
            <a:r>
              <a:rPr lang="hu-HU" sz="2400" dirty="0" smtClean="0">
                <a:solidFill>
                  <a:srgbClr val="F6891F"/>
                </a:solidFill>
              </a:rPr>
              <a:t>készenléti fogyasztást</a:t>
            </a:r>
            <a:endParaRPr lang="en-GB" sz="2400" dirty="0">
              <a:solidFill>
                <a:srgbClr val="F6891F"/>
              </a:solidFill>
            </a:endParaRPr>
          </a:p>
          <a:p>
            <a:pPr lvl="1"/>
            <a:r>
              <a:rPr lang="hu-HU" sz="2000" dirty="0" smtClean="0"/>
              <a:t>Szüntesse meg a készenléti fogyasztást az éjszakákra és hétvégékre </a:t>
            </a:r>
          </a:p>
          <a:p>
            <a:pPr lvl="1"/>
            <a:r>
              <a:rPr lang="hu-HU" sz="2000" dirty="0" smtClean="0"/>
              <a:t>Készítsen leltárt azokról a berendezésekről, amelyek garantálják a cég működési biztonságát azokban az időszakokban, amikor nem folyik termelés, és kapcsolja ki a többi eszközt (világítás, ICT, légkondicionáló, …)</a:t>
            </a:r>
            <a:endParaRPr lang="en-GB" sz="1800" dirty="0">
              <a:solidFill>
                <a:schemeClr val="tx1"/>
              </a:solidFill>
            </a:endParaRPr>
          </a:p>
          <a:p>
            <a:r>
              <a:rPr lang="hu-HU" sz="2400" dirty="0" smtClean="0">
                <a:solidFill>
                  <a:srgbClr val="F6891F"/>
                </a:solidFill>
              </a:rPr>
              <a:t>Csúcskiegyenlítés</a:t>
            </a:r>
            <a:r>
              <a:rPr lang="en-US" sz="2400" dirty="0" smtClean="0">
                <a:solidFill>
                  <a:srgbClr val="F6891F"/>
                </a:solidFill>
              </a:rPr>
              <a:t>: </a:t>
            </a:r>
            <a:r>
              <a:rPr lang="hu-HU" sz="2400" dirty="0" smtClean="0"/>
              <a:t>csökkentse a villamos energia felhasználást azokban az időszakokban, amikor a legmagasab</a:t>
            </a:r>
            <a:r>
              <a:rPr lang="hu-HU" sz="2400" dirty="0" smtClean="0"/>
              <a:t>b a fogyasztás =</a:t>
            </a:r>
            <a:r>
              <a:rPr lang="hu-HU" sz="2400" dirty="0" smtClean="0"/>
              <a:t> </a:t>
            </a:r>
            <a:r>
              <a:rPr lang="en-US" sz="2400" dirty="0" smtClean="0">
                <a:solidFill>
                  <a:srgbClr val="F6891F"/>
                </a:solidFill>
              </a:rPr>
              <a:t>10</a:t>
            </a:r>
            <a:r>
              <a:rPr lang="en-US" sz="2400" dirty="0" smtClean="0">
                <a:solidFill>
                  <a:srgbClr val="F6891F"/>
                </a:solidFill>
              </a:rPr>
              <a:t>% </a:t>
            </a:r>
            <a:r>
              <a:rPr lang="hu-HU" sz="2400" dirty="0" smtClean="0">
                <a:solidFill>
                  <a:srgbClr val="F6891F"/>
                </a:solidFill>
              </a:rPr>
              <a:t>energia megtakarítás</a:t>
            </a:r>
            <a:endParaRPr lang="en-US" sz="2400" dirty="0">
              <a:solidFill>
                <a:srgbClr val="F6891F"/>
              </a:solidFill>
            </a:endParaRPr>
          </a:p>
          <a:p>
            <a:pPr lvl="1"/>
            <a:r>
              <a:rPr lang="hu-HU" sz="2000" dirty="0" smtClean="0"/>
              <a:t>Tolja el a „csúcsidőszakokat” (pl.: reggel, délután) a kisebb energia igényű időszakokra (pl.: éjszaka) </a:t>
            </a:r>
          </a:p>
          <a:p>
            <a:pPr lvl="1"/>
            <a:r>
              <a:rPr lang="hu-HU" sz="2000" dirty="0" smtClean="0"/>
              <a:t>Indítsa el később azokat az eszközöket, berendezéseket, amelyekre nincs azonnal szüksége </a:t>
            </a:r>
            <a:endParaRPr lang="en-GB" sz="1800" dirty="0">
              <a:solidFill>
                <a:schemeClr val="tx1"/>
              </a:solidFill>
            </a:endParaRPr>
          </a:p>
          <a:p>
            <a:endParaRPr lang="en-US" dirty="0"/>
          </a:p>
        </p:txBody>
      </p:sp>
    </p:spTree>
    <p:extLst>
      <p:ext uri="{BB962C8B-B14F-4D97-AF65-F5344CB8AC3E}">
        <p14:creationId xmlns:p14="http://schemas.microsoft.com/office/powerpoint/2010/main" val="2130378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143000"/>
          </a:xfrm>
        </p:spPr>
        <p:txBody>
          <a:bodyPr>
            <a:noAutofit/>
          </a:bodyPr>
          <a:lstStyle/>
          <a:p>
            <a:r>
              <a:rPr lang="hu-HU" sz="4000" dirty="0" smtClean="0"/>
              <a:t>Energia</a:t>
            </a:r>
            <a:r>
              <a:rPr lang="en-US" sz="4000" dirty="0" smtClean="0"/>
              <a:t> 2020 – </a:t>
            </a:r>
            <a:r>
              <a:rPr lang="hu-HU" sz="4000" dirty="0" smtClean="0"/>
              <a:t>Energiahatékonyság</a:t>
            </a:r>
            <a:endParaRPr lang="en-GB" sz="4000" dirty="0"/>
          </a:p>
        </p:txBody>
      </p:sp>
      <p:sp>
        <p:nvSpPr>
          <p:cNvPr id="3" name="Content Placeholder 2"/>
          <p:cNvSpPr>
            <a:spLocks noGrp="1"/>
          </p:cNvSpPr>
          <p:nvPr>
            <p:ph sz="half" idx="1"/>
          </p:nvPr>
        </p:nvSpPr>
        <p:spPr>
          <a:xfrm>
            <a:off x="457200" y="1484784"/>
            <a:ext cx="7571184" cy="3456384"/>
          </a:xfrm>
        </p:spPr>
        <p:txBody>
          <a:bodyPr>
            <a:normAutofit fontScale="25000" lnSpcReduction="20000"/>
          </a:bodyPr>
          <a:lstStyle/>
          <a:p>
            <a:pPr marL="109728" indent="0">
              <a:buNone/>
            </a:pPr>
            <a:endParaRPr lang="en-US" sz="3800" dirty="0">
              <a:solidFill>
                <a:srgbClr val="F6891F"/>
              </a:solidFill>
            </a:endParaRPr>
          </a:p>
          <a:p>
            <a:pPr marL="0" indent="0">
              <a:buNone/>
            </a:pPr>
            <a:r>
              <a:rPr lang="hu-HU" sz="8000" b="1" dirty="0" smtClean="0">
                <a:solidFill>
                  <a:srgbClr val="F6891F"/>
                </a:solidFill>
              </a:rPr>
              <a:t>Energiahatékonysági Direktíva </a:t>
            </a:r>
            <a:r>
              <a:rPr lang="en-US" sz="8000" b="1" dirty="0" smtClean="0">
                <a:solidFill>
                  <a:srgbClr val="F6891F"/>
                </a:solidFill>
              </a:rPr>
              <a:t>(2012/27/EU) </a:t>
            </a:r>
          </a:p>
          <a:p>
            <a:r>
              <a:rPr lang="hu-HU" sz="7200" dirty="0" smtClean="0"/>
              <a:t>2014 Júniusától előírás a tagállamok részére</a:t>
            </a:r>
            <a:endParaRPr lang="en-US" sz="7200" dirty="0"/>
          </a:p>
          <a:p>
            <a:r>
              <a:rPr lang="hu-HU" sz="7200" dirty="0" smtClean="0"/>
              <a:t>Közös keretek és intézkedések az energiahatékonyság népszerűsítésére</a:t>
            </a:r>
          </a:p>
          <a:p>
            <a:r>
              <a:rPr lang="hu-HU" sz="7200" dirty="0" smtClean="0"/>
              <a:t>Hatékonyabb energiafelhasználás az energialánc minden szakaszában</a:t>
            </a:r>
            <a:endParaRPr lang="en-US" sz="7200" dirty="0"/>
          </a:p>
          <a:p>
            <a:r>
              <a:rPr lang="hu-HU" sz="7200" dirty="0" smtClean="0"/>
              <a:t>Intézkedések tartalma</a:t>
            </a:r>
            <a:endParaRPr lang="en-US" sz="7200" dirty="0" smtClean="0"/>
          </a:p>
          <a:p>
            <a:pPr lvl="1"/>
            <a:r>
              <a:rPr lang="hu-HU" sz="6800" dirty="0" smtClean="0"/>
              <a:t>Indikatív nemzeti hatékonysági cél </a:t>
            </a:r>
            <a:r>
              <a:rPr lang="en-US" sz="6800" dirty="0" smtClean="0"/>
              <a:t> </a:t>
            </a:r>
          </a:p>
          <a:p>
            <a:pPr lvl="1"/>
            <a:r>
              <a:rPr lang="hu-HU" sz="6800" dirty="0" smtClean="0"/>
              <a:t>Egyszerű és ingyenes hozzáférés a valós idejű és múltbeli energiafelhasználási adatokhoz</a:t>
            </a:r>
            <a:endParaRPr lang="en-US" sz="6800" dirty="0"/>
          </a:p>
          <a:p>
            <a:pPr lvl="1"/>
            <a:r>
              <a:rPr lang="hu-HU" sz="6800" dirty="0" smtClean="0"/>
              <a:t>Épület felújítások</a:t>
            </a:r>
            <a:endParaRPr lang="en-US" sz="6800" dirty="0"/>
          </a:p>
          <a:p>
            <a:pPr lvl="1"/>
            <a:r>
              <a:rPr lang="hu-HU" sz="6800" dirty="0" smtClean="0"/>
              <a:t>Hatékony energiatermelés</a:t>
            </a:r>
            <a:r>
              <a:rPr lang="en-US" sz="6800" dirty="0" smtClean="0"/>
              <a:t> </a:t>
            </a:r>
            <a:endParaRPr lang="en-US" sz="6800" dirty="0"/>
          </a:p>
          <a:p>
            <a:endParaRPr lang="en-US" sz="7200" dirty="0"/>
          </a:p>
          <a:p>
            <a:r>
              <a:rPr lang="hu-HU" sz="7200" dirty="0" smtClean="0"/>
              <a:t>Környezetbarát  tervezésről szóló rendelet </a:t>
            </a:r>
            <a:r>
              <a:rPr lang="en-US" sz="7200" dirty="0" smtClean="0"/>
              <a:t>(2009/125/EC</a:t>
            </a:r>
            <a:r>
              <a:rPr lang="en-US" sz="7200" dirty="0"/>
              <a:t>) </a:t>
            </a:r>
          </a:p>
          <a:p>
            <a:endParaRPr lang="en-US" dirty="0"/>
          </a:p>
        </p:txBody>
      </p:sp>
      <p:sp>
        <p:nvSpPr>
          <p:cNvPr id="4" name="Content Placeholder 3"/>
          <p:cNvSpPr>
            <a:spLocks noGrp="1"/>
          </p:cNvSpPr>
          <p:nvPr>
            <p:ph sz="half" idx="2"/>
          </p:nvPr>
        </p:nvSpPr>
        <p:spPr>
          <a:xfrm>
            <a:off x="755576" y="5373216"/>
            <a:ext cx="6696744" cy="928694"/>
          </a:xfrm>
          <a:ln w="12700">
            <a:solidFill>
              <a:srgbClr val="B5D434"/>
            </a:solidFill>
          </a:ln>
        </p:spPr>
        <p:txBody>
          <a:bodyPr>
            <a:normAutofit fontScale="25000" lnSpcReduction="20000"/>
          </a:bodyPr>
          <a:lstStyle/>
          <a:p>
            <a:pPr algn="just"/>
            <a:r>
              <a:rPr lang="hu-HU" sz="5600" u="sng" dirty="0" smtClean="0">
                <a:solidFill>
                  <a:srgbClr val="F6891F"/>
                </a:solidFill>
              </a:rPr>
              <a:t>8. cikkely</a:t>
            </a:r>
            <a:r>
              <a:rPr lang="en-US" sz="5600" dirty="0" smtClean="0"/>
              <a:t>[…]</a:t>
            </a:r>
            <a:r>
              <a:rPr lang="en-US" sz="5600" dirty="0" smtClean="0">
                <a:solidFill>
                  <a:srgbClr val="F6891F"/>
                </a:solidFill>
              </a:rPr>
              <a:t> </a:t>
            </a:r>
            <a:r>
              <a:rPr lang="hu-HU" sz="5600" i="1" dirty="0" smtClean="0"/>
              <a:t>A tagállamok </a:t>
            </a:r>
            <a:r>
              <a:rPr lang="hu-HU" sz="5600" i="1" dirty="0" smtClean="0"/>
              <a:t>létrehozhatnak</a:t>
            </a:r>
            <a:r>
              <a:rPr lang="hu-HU" sz="5600" i="1" dirty="0" smtClean="0"/>
              <a:t> </a:t>
            </a:r>
            <a:r>
              <a:rPr lang="hu-HU" sz="5600" dirty="0" smtClean="0">
                <a:solidFill>
                  <a:srgbClr val="F6891F"/>
                </a:solidFill>
              </a:rPr>
              <a:t>támogatási rendszereket a KKV-k </a:t>
            </a:r>
            <a:r>
              <a:rPr lang="hu-HU" sz="5600" dirty="0" smtClean="0">
                <a:solidFill>
                  <a:srgbClr val="F6891F"/>
                </a:solidFill>
              </a:rPr>
              <a:t>számára</a:t>
            </a:r>
            <a:r>
              <a:rPr lang="en-US" sz="5600" i="1" dirty="0" smtClean="0"/>
              <a:t>, </a:t>
            </a:r>
            <a:r>
              <a:rPr lang="hu-HU" sz="5600" i="1" dirty="0" smtClean="0"/>
              <a:t>amely megegyezés szerint tartalmazhat önkéntes megállapodásokat, melyek alapján energia auditok költségét  és az audit által javasolt költség hatékony intézkedéseket megvalósítását fedezik</a:t>
            </a:r>
            <a:r>
              <a:rPr lang="en-US" sz="5600" i="1" dirty="0" smtClean="0"/>
              <a:t> </a:t>
            </a:r>
            <a:r>
              <a:rPr lang="en-US" sz="5600" dirty="0" smtClean="0"/>
              <a:t>[…]</a:t>
            </a:r>
          </a:p>
          <a:p>
            <a:endParaRPr lang="en-GB" dirty="0"/>
          </a:p>
        </p:txBody>
      </p:sp>
    </p:spTree>
    <p:extLst>
      <p:ext uri="{BB962C8B-B14F-4D97-AF65-F5344CB8AC3E}">
        <p14:creationId xmlns:p14="http://schemas.microsoft.com/office/powerpoint/2010/main" val="27643244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Energia menedzsment</a:t>
            </a:r>
            <a:endParaRPr lang="en-GB" dirty="0"/>
          </a:p>
        </p:txBody>
      </p:sp>
      <p:sp>
        <p:nvSpPr>
          <p:cNvPr id="3" name="Content Placeholder 2"/>
          <p:cNvSpPr>
            <a:spLocks noGrp="1"/>
          </p:cNvSpPr>
          <p:nvPr>
            <p:ph idx="1"/>
          </p:nvPr>
        </p:nvSpPr>
        <p:spPr/>
        <p:txBody>
          <a:bodyPr>
            <a:normAutofit lnSpcReduction="10000"/>
          </a:bodyPr>
          <a:lstStyle/>
          <a:p>
            <a:r>
              <a:rPr lang="hu-HU" sz="2400" dirty="0" smtClean="0"/>
              <a:t>Határozza meg az épületek és eszközö</a:t>
            </a:r>
            <a:r>
              <a:rPr lang="hu-HU" sz="2400" dirty="0" smtClean="0"/>
              <a:t>k lehetséges fejlesztéseit </a:t>
            </a:r>
          </a:p>
          <a:p>
            <a:r>
              <a:rPr lang="hu-HU" sz="2400" dirty="0" smtClean="0"/>
              <a:t>Válasszon</a:t>
            </a:r>
            <a:r>
              <a:rPr lang="en-GB" sz="2400" dirty="0" smtClean="0"/>
              <a:t> </a:t>
            </a:r>
            <a:r>
              <a:rPr lang="en-GB" sz="2400" dirty="0" smtClean="0">
                <a:solidFill>
                  <a:srgbClr val="F6891F"/>
                </a:solidFill>
              </a:rPr>
              <a:t>e</a:t>
            </a:r>
            <a:r>
              <a:rPr lang="hu-HU" sz="2400" dirty="0" err="1" smtClean="0">
                <a:solidFill>
                  <a:srgbClr val="F6891F"/>
                </a:solidFill>
              </a:rPr>
              <a:t>nergia</a:t>
            </a:r>
            <a:r>
              <a:rPr lang="hu-HU" sz="2400" dirty="0" smtClean="0">
                <a:solidFill>
                  <a:srgbClr val="F6891F"/>
                </a:solidFill>
              </a:rPr>
              <a:t> takarékos készülékeket </a:t>
            </a:r>
          </a:p>
          <a:p>
            <a:r>
              <a:rPr lang="hu-HU" sz="2400" dirty="0" smtClean="0"/>
              <a:t>Válasszon </a:t>
            </a:r>
            <a:r>
              <a:rPr lang="en-GB" sz="2400" dirty="0" smtClean="0"/>
              <a:t> </a:t>
            </a:r>
            <a:r>
              <a:rPr lang="hu-HU" sz="2400" dirty="0" smtClean="0">
                <a:solidFill>
                  <a:srgbClr val="F6891F"/>
                </a:solidFill>
              </a:rPr>
              <a:t>zöld energiát</a:t>
            </a:r>
            <a:r>
              <a:rPr lang="en-GB" sz="2400" dirty="0" smtClean="0">
                <a:solidFill>
                  <a:srgbClr val="F6891F"/>
                </a:solidFill>
              </a:rPr>
              <a:t> </a:t>
            </a:r>
            <a:endParaRPr lang="en-GB" sz="2400" dirty="0" smtClean="0">
              <a:solidFill>
                <a:srgbClr val="F6891F"/>
              </a:solidFill>
            </a:endParaRPr>
          </a:p>
          <a:p>
            <a:endParaRPr lang="en-US" sz="2400" dirty="0">
              <a:solidFill>
                <a:srgbClr val="F6891F"/>
              </a:solidFill>
            </a:endParaRPr>
          </a:p>
          <a:p>
            <a:r>
              <a:rPr lang="hu-HU" sz="2400" dirty="0" smtClean="0"/>
              <a:t>Törekedjen jó </a:t>
            </a:r>
            <a:r>
              <a:rPr lang="hu-HU" sz="2400" dirty="0" smtClean="0">
                <a:solidFill>
                  <a:srgbClr val="F6891F"/>
                </a:solidFill>
              </a:rPr>
              <a:t>energia faktorra</a:t>
            </a:r>
            <a:endParaRPr lang="hu-HU" sz="2400" dirty="0" smtClean="0"/>
          </a:p>
          <a:p>
            <a:pPr lvl="1"/>
            <a:r>
              <a:rPr lang="hu-HU" sz="2000" dirty="0" smtClean="0"/>
              <a:t>Szükséges egy villamos energia hatékonyságot mérő rendszer</a:t>
            </a:r>
            <a:r>
              <a:rPr lang="en-US" sz="2000" dirty="0" smtClean="0"/>
              <a:t>  </a:t>
            </a:r>
          </a:p>
          <a:p>
            <a:pPr lvl="1"/>
            <a:r>
              <a:rPr lang="hu-HU" sz="2000" dirty="0" smtClean="0"/>
              <a:t>Felhasznált villamos energia </a:t>
            </a:r>
            <a:r>
              <a:rPr lang="en-US" sz="2000" dirty="0" smtClean="0"/>
              <a:t>= </a:t>
            </a:r>
            <a:r>
              <a:rPr lang="hu-HU" sz="2000" dirty="0" smtClean="0"/>
              <a:t>termelési energia </a:t>
            </a:r>
            <a:r>
              <a:rPr lang="en-US" sz="2000" dirty="0" smtClean="0"/>
              <a:t>(kW) + </a:t>
            </a:r>
            <a:r>
              <a:rPr lang="hu-HU" sz="2000" dirty="0" smtClean="0"/>
              <a:t>reaktív energia </a:t>
            </a:r>
            <a:r>
              <a:rPr lang="en-US" sz="2000" dirty="0" smtClean="0"/>
              <a:t>(</a:t>
            </a:r>
            <a:r>
              <a:rPr lang="en-US" sz="2000" dirty="0" err="1" smtClean="0"/>
              <a:t>kVAr</a:t>
            </a:r>
            <a:r>
              <a:rPr lang="en-US" sz="2000" dirty="0" smtClean="0"/>
              <a:t>) </a:t>
            </a:r>
          </a:p>
          <a:p>
            <a:pPr lvl="1"/>
            <a:r>
              <a:rPr lang="hu-HU" sz="2000" dirty="0" smtClean="0"/>
              <a:t>Az energia faktor a termelési energia és az összes felhasznált elektromos energia aránya </a:t>
            </a:r>
            <a:r>
              <a:rPr lang="en-US" sz="2000" dirty="0" smtClean="0"/>
              <a:t>(</a:t>
            </a:r>
            <a:r>
              <a:rPr lang="en-US" sz="2000" dirty="0"/>
              <a:t>kVA) </a:t>
            </a:r>
          </a:p>
          <a:p>
            <a:pPr lvl="1"/>
            <a:r>
              <a:rPr lang="hu-HU" sz="2000" dirty="0" smtClean="0"/>
              <a:t>A közüzemi vállalatok büntetést fizetnek rossz energia faktor esetén</a:t>
            </a:r>
            <a:endParaRPr lang="en-GB" sz="2000" dirty="0"/>
          </a:p>
          <a:p>
            <a:endParaRPr lang="en-GB" sz="2400" dirty="0">
              <a:solidFill>
                <a:srgbClr val="F6891F"/>
              </a:solidFill>
            </a:endParaRPr>
          </a:p>
        </p:txBody>
      </p:sp>
    </p:spTree>
    <p:extLst>
      <p:ext uri="{BB962C8B-B14F-4D97-AF65-F5344CB8AC3E}">
        <p14:creationId xmlns:p14="http://schemas.microsoft.com/office/powerpoint/2010/main" val="19088957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9025" y="1632229"/>
            <a:ext cx="980152" cy="896139"/>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7720" y="1796035"/>
            <a:ext cx="1752296" cy="56852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8934" y="1780929"/>
            <a:ext cx="2296874" cy="58363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21116" y="2471864"/>
            <a:ext cx="1017474" cy="113208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38467" y="2747879"/>
            <a:ext cx="1917285" cy="55905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311" y="2702296"/>
            <a:ext cx="2046481" cy="650226"/>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3051" y="3789038"/>
            <a:ext cx="715200" cy="1011663"/>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6199" y="3904326"/>
            <a:ext cx="1030768" cy="1030768"/>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711625" y="3789039"/>
            <a:ext cx="1054944" cy="1238833"/>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01989" y="4059642"/>
            <a:ext cx="1455727" cy="559895"/>
          </a:xfrm>
          <a:prstGeom prst="rect">
            <a:avLst/>
          </a:prstGeom>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9745" y="4812279"/>
            <a:ext cx="1243692" cy="1243692"/>
          </a:xfrm>
          <a:prstGeom prst="rect">
            <a:avLst/>
          </a:prstGeom>
        </p:spPr>
      </p:pic>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125809" y="5379796"/>
            <a:ext cx="2403999" cy="423893"/>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660232" y="5058585"/>
            <a:ext cx="1497484" cy="642421"/>
          </a:xfrm>
          <a:prstGeom prst="rect">
            <a:avLst/>
          </a:prstGeom>
        </p:spPr>
      </p:pic>
      <p:pic>
        <p:nvPicPr>
          <p:cNvPr id="5122"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240503" y="657371"/>
            <a:ext cx="2851047" cy="73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21573" y="6237312"/>
            <a:ext cx="6071270" cy="461665"/>
          </a:xfrm>
          <a:prstGeom prst="rect">
            <a:avLst/>
          </a:prstGeom>
          <a:noFill/>
        </p:spPr>
        <p:txBody>
          <a:bodyPr wrap="square" rtlCol="0">
            <a:spAutoFit/>
          </a:bodyPr>
          <a:lstStyle/>
          <a:p>
            <a:r>
              <a:rPr lang="hu-HU" sz="800" dirty="0" smtClean="0"/>
              <a:t>A prezentáció tartalmáért  a kizárólagos felelősség a szerzőket terheli.  A prezentációban lévő információk nem feltétlenül tükrözik az Európai Unió álláspontját. </a:t>
            </a:r>
            <a:r>
              <a:rPr lang="hu-HU" sz="800" dirty="0" smtClean="0"/>
              <a:t>Sem az EASME, sem pedig az Európai Bizottság nem felelős az információk bármi jellegű felhasználásáért</a:t>
            </a:r>
            <a:endParaRPr lang="en-GB" sz="1600" dirty="0"/>
          </a:p>
        </p:txBody>
      </p:sp>
      <p:pic>
        <p:nvPicPr>
          <p:cNvPr id="16" name="Pictur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01989" y="116632"/>
            <a:ext cx="2077201" cy="432000"/>
          </a:xfrm>
          <a:prstGeom prst="rect">
            <a:avLst/>
          </a:prstGeom>
        </p:spPr>
      </p:pic>
    </p:spTree>
    <p:extLst>
      <p:ext uri="{BB962C8B-B14F-4D97-AF65-F5344CB8AC3E}">
        <p14:creationId xmlns:p14="http://schemas.microsoft.com/office/powerpoint/2010/main" val="40640781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2030 </a:t>
            </a:r>
            <a:r>
              <a:rPr lang="hu-HU" dirty="0" smtClean="0"/>
              <a:t>Keret</a:t>
            </a:r>
            <a:endParaRPr lang="en-GB" dirty="0"/>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5110" t="25746" r="13311" b="13143"/>
          <a:stretch/>
        </p:blipFill>
        <p:spPr bwMode="auto">
          <a:xfrm>
            <a:off x="539552" y="1700808"/>
            <a:ext cx="8107118" cy="4325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4668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lstStyle/>
          <a:p>
            <a:r>
              <a:rPr lang="hu-HU" dirty="0" smtClean="0"/>
              <a:t>Energia </a:t>
            </a:r>
            <a:r>
              <a:rPr lang="hu-HU" dirty="0" smtClean="0"/>
              <a:t>menedzsment</a:t>
            </a:r>
            <a:endParaRPr lang="en-GB" dirty="0"/>
          </a:p>
        </p:txBody>
      </p:sp>
      <p:sp>
        <p:nvSpPr>
          <p:cNvPr id="3" name="Content Placeholder 2"/>
          <p:cNvSpPr>
            <a:spLocks noGrp="1"/>
          </p:cNvSpPr>
          <p:nvPr>
            <p:ph idx="1"/>
          </p:nvPr>
        </p:nvSpPr>
        <p:spPr>
          <a:xfrm>
            <a:off x="822412" y="1916832"/>
            <a:ext cx="7499176" cy="3268960"/>
          </a:xfrm>
        </p:spPr>
        <p:txBody>
          <a:bodyPr>
            <a:normAutofit lnSpcReduction="10000"/>
          </a:bodyPr>
          <a:lstStyle/>
          <a:p>
            <a:endParaRPr lang="en-US" sz="2400" dirty="0" smtClean="0"/>
          </a:p>
          <a:p>
            <a:pPr marL="0" indent="0">
              <a:buNone/>
            </a:pPr>
            <a:r>
              <a:rPr lang="en-US" sz="2400" dirty="0" smtClean="0"/>
              <a:t>“</a:t>
            </a:r>
            <a:r>
              <a:rPr lang="hu-HU" sz="2400" dirty="0" smtClean="0"/>
              <a:t>Az </a:t>
            </a:r>
            <a:r>
              <a:rPr lang="hu-HU" sz="2400" dirty="0" smtClean="0"/>
              <a:t>energia </a:t>
            </a:r>
            <a:r>
              <a:rPr lang="hu-HU" sz="2400" dirty="0"/>
              <a:t>m</a:t>
            </a:r>
            <a:r>
              <a:rPr lang="hu-HU" sz="2400" dirty="0" smtClean="0"/>
              <a:t>enedzsment </a:t>
            </a:r>
            <a:r>
              <a:rPr lang="hu-HU" sz="2400" dirty="0" smtClean="0"/>
              <a:t>a vezetés és a technológia szisztematikus felhasználása annak érdekében, hogy növeljük a szervezet energetikai teljesítményét. A teljes hatékonyság érdekében integráltnak, kezdeményezőnek kell lennie, és magába kell foglalnia az energia beszerzést, az energiahatékonyságot és a megújuló energiákat.”</a:t>
            </a:r>
            <a:endParaRPr lang="en-US" sz="2400" dirty="0" smtClean="0"/>
          </a:p>
          <a:p>
            <a:pPr marL="109728" indent="0" algn="r">
              <a:buNone/>
            </a:pPr>
            <a:r>
              <a:rPr lang="hu-HU" sz="2000" i="1" dirty="0" smtClean="0"/>
              <a:t>Szén Szövetség Energia Menedzsment Kézikönyv</a:t>
            </a:r>
            <a:endParaRPr lang="en-US" sz="2000" i="1" dirty="0" smtClean="0"/>
          </a:p>
        </p:txBody>
      </p:sp>
    </p:spTree>
    <p:extLst>
      <p:ext uri="{BB962C8B-B14F-4D97-AF65-F5344CB8AC3E}">
        <p14:creationId xmlns:p14="http://schemas.microsoft.com/office/powerpoint/2010/main" val="58868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fontScale="90000"/>
          </a:bodyPr>
          <a:lstStyle/>
          <a:p>
            <a:r>
              <a:rPr lang="hu-HU" dirty="0" smtClean="0"/>
              <a:t>Az </a:t>
            </a:r>
            <a:r>
              <a:rPr lang="hu-HU" dirty="0" smtClean="0"/>
              <a:t>energia </a:t>
            </a:r>
            <a:r>
              <a:rPr lang="hu-HU" dirty="0"/>
              <a:t>m</a:t>
            </a:r>
            <a:r>
              <a:rPr lang="hu-HU" dirty="0" smtClean="0"/>
              <a:t>enedzsment </a:t>
            </a:r>
            <a:r>
              <a:rPr lang="hu-HU" dirty="0" smtClean="0"/>
              <a:t>szükségessége</a:t>
            </a:r>
            <a:endParaRPr lang="en-GB" dirty="0"/>
          </a:p>
        </p:txBody>
      </p:sp>
      <p:sp>
        <p:nvSpPr>
          <p:cNvPr id="3" name="Content Placeholder 2"/>
          <p:cNvSpPr>
            <a:spLocks noGrp="1"/>
          </p:cNvSpPr>
          <p:nvPr>
            <p:ph idx="1"/>
          </p:nvPr>
        </p:nvSpPr>
        <p:spPr>
          <a:xfrm>
            <a:off x="755576" y="1628800"/>
            <a:ext cx="8229600" cy="4525963"/>
          </a:xfrm>
        </p:spPr>
        <p:txBody>
          <a:bodyPr>
            <a:noAutofit/>
          </a:bodyPr>
          <a:lstStyle/>
          <a:p>
            <a:pPr marL="109728" indent="0">
              <a:buNone/>
            </a:pPr>
            <a:r>
              <a:rPr lang="hu-HU" sz="2600" dirty="0" smtClean="0">
                <a:solidFill>
                  <a:srgbClr val="F6891F"/>
                </a:solidFill>
              </a:rPr>
              <a:t>Miért </a:t>
            </a:r>
            <a:r>
              <a:rPr lang="hu-HU" sz="2600" dirty="0" smtClean="0"/>
              <a:t>szükséges a vállalkozásoknak az </a:t>
            </a:r>
            <a:r>
              <a:rPr lang="hu-HU" sz="2600" dirty="0"/>
              <a:t>e</a:t>
            </a:r>
            <a:r>
              <a:rPr lang="hu-HU" sz="2600" dirty="0" smtClean="0"/>
              <a:t>nergia menedzsmentre?</a:t>
            </a:r>
            <a:endParaRPr lang="en-US" sz="2600" dirty="0" smtClean="0"/>
          </a:p>
          <a:p>
            <a:pPr marL="109728" indent="0">
              <a:buNone/>
            </a:pPr>
            <a:endParaRPr lang="en-US" sz="2600" dirty="0" smtClean="0"/>
          </a:p>
          <a:p>
            <a:r>
              <a:rPr lang="hu-HU" sz="2600" dirty="0" smtClean="0"/>
              <a:t>Az </a:t>
            </a:r>
            <a:r>
              <a:rPr lang="hu-HU" sz="2600" dirty="0" smtClean="0"/>
              <a:t>energia </a:t>
            </a:r>
            <a:r>
              <a:rPr lang="hu-HU" sz="2600" dirty="0" smtClean="0"/>
              <a:t>egy kezelhető költség</a:t>
            </a:r>
            <a:endParaRPr lang="en-US" sz="2600" dirty="0"/>
          </a:p>
          <a:p>
            <a:r>
              <a:rPr lang="hu-HU" sz="2600" dirty="0" smtClean="0"/>
              <a:t>Szabályozott ellenőrzés és korlátok</a:t>
            </a:r>
            <a:endParaRPr lang="en-US" sz="2600" dirty="0"/>
          </a:p>
          <a:p>
            <a:r>
              <a:rPr lang="hu-HU" sz="2600" dirty="0" smtClean="0"/>
              <a:t>Vállalati felelősségvállalás</a:t>
            </a:r>
            <a:endParaRPr lang="en-US" sz="2600" dirty="0"/>
          </a:p>
          <a:p>
            <a:r>
              <a:rPr lang="hu-HU" sz="2600" dirty="0" smtClean="0"/>
              <a:t>Megrendelői igények</a:t>
            </a:r>
            <a:r>
              <a:rPr lang="en-US" sz="2600" dirty="0" smtClean="0"/>
              <a:t> </a:t>
            </a:r>
            <a:endParaRPr lang="en-US" sz="2600" dirty="0"/>
          </a:p>
          <a:p>
            <a:r>
              <a:rPr lang="hu-HU" sz="2600" dirty="0" smtClean="0"/>
              <a:t>Együttgondolkodás</a:t>
            </a:r>
            <a:endParaRPr lang="en-US" sz="2600" dirty="0"/>
          </a:p>
          <a:p>
            <a:r>
              <a:rPr lang="hu-HU" sz="2600" dirty="0" smtClean="0"/>
              <a:t>Üzleti nyereség</a:t>
            </a:r>
            <a:endParaRPr lang="en-US" sz="2600" dirty="0"/>
          </a:p>
        </p:txBody>
      </p:sp>
    </p:spTree>
    <p:extLst>
      <p:ext uri="{BB962C8B-B14F-4D97-AF65-F5344CB8AC3E}">
        <p14:creationId xmlns:p14="http://schemas.microsoft.com/office/powerpoint/2010/main" val="3742403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TEEE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044"/>
      </a:hlink>
      <a:folHlink>
        <a:srgbClr val="F6891F"/>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4149</TotalTime>
  <Words>3376</Words>
  <Application>Microsoft Office PowerPoint</Application>
  <PresentationFormat>Diavetítés a képernyőre (4:3 oldalarány)</PresentationFormat>
  <Paragraphs>532</Paragraphs>
  <Slides>61</Slides>
  <Notes>4</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61</vt:i4>
      </vt:variant>
    </vt:vector>
  </HeadingPairs>
  <TitlesOfParts>
    <vt:vector size="67" baseType="lpstr">
      <vt:lpstr>Arial</vt:lpstr>
      <vt:lpstr>Calibri</vt:lpstr>
      <vt:lpstr>Georgia</vt:lpstr>
      <vt:lpstr>Symbol</vt:lpstr>
      <vt:lpstr>Wingdings</vt:lpstr>
      <vt:lpstr>Office Theme</vt:lpstr>
      <vt:lpstr>Oktatási anyag a KKV-k számára</vt:lpstr>
      <vt:lpstr>Energiahatékonyság</vt:lpstr>
      <vt:lpstr>Miért fontos az energiahatékonyság?</vt:lpstr>
      <vt:lpstr>EU energiapolitika</vt:lpstr>
      <vt:lpstr>EU Energiapolitika</vt:lpstr>
      <vt:lpstr>Energia 2020 – Energiahatékonyság</vt:lpstr>
      <vt:lpstr>2030 Keret</vt:lpstr>
      <vt:lpstr>Energia menedzsment</vt:lpstr>
      <vt:lpstr>Az energia menedzsment szükségessége</vt:lpstr>
      <vt:lpstr>A vállalat nyeresége</vt:lpstr>
      <vt:lpstr>Energia menedzsment rendszer</vt:lpstr>
      <vt:lpstr>Energia menedzsment szabvány ISO 50001</vt:lpstr>
      <vt:lpstr>ISO 50001: Szerkezete a Tervezés-Tevékenység-Ellenőrzés-Cselekvés körfolyamatra alapozva  </vt:lpstr>
      <vt:lpstr>Energia Menedzsment rendszerek előnyei</vt:lpstr>
      <vt:lpstr>Az Energia Menedzsment Rendszer 10 fontos építőköve </vt:lpstr>
      <vt:lpstr>Az energia menedzsment rendszer 10 fontos építőköve  </vt:lpstr>
      <vt:lpstr>Példa:  Energetikai célok, célkitűzések és programok</vt:lpstr>
      <vt:lpstr>Példa:  A működés ellenőrzése és felügyelete</vt:lpstr>
      <vt:lpstr>Energiahatékonyság a gyakorlatban</vt:lpstr>
      <vt:lpstr>Világítás</vt:lpstr>
      <vt:lpstr>Világítás</vt:lpstr>
      <vt:lpstr>Energia hatékony világítás </vt:lpstr>
      <vt:lpstr>Világítás</vt:lpstr>
      <vt:lpstr>A világítás felújítás hatása: Új világítás és berendezési tárgyak</vt:lpstr>
      <vt:lpstr>Világítás- Intelligens fénycsatornák</vt:lpstr>
      <vt:lpstr>Fűtés</vt:lpstr>
      <vt:lpstr>Fűtés</vt:lpstr>
      <vt:lpstr>Hűtés</vt:lpstr>
      <vt:lpstr>Hűtés - klimatizáció</vt:lpstr>
      <vt:lpstr>PowerPoint bemutató</vt:lpstr>
      <vt:lpstr>Energia Menedzsment az épületekben</vt:lpstr>
      <vt:lpstr>Épületek energia teljesítménye</vt:lpstr>
      <vt:lpstr>Energia megtakarítási intézkedések és épület beruházások</vt:lpstr>
      <vt:lpstr>Energia megtakarítási intézkedések és épület beruházások</vt:lpstr>
      <vt:lpstr>Intelligens épület </vt:lpstr>
      <vt:lpstr>Jövő?</vt:lpstr>
      <vt:lpstr>Sűrített levegő</vt:lpstr>
      <vt:lpstr>Sűrített levegő</vt:lpstr>
      <vt:lpstr>Energia hatékonyság az irodában</vt:lpstr>
      <vt:lpstr>Energia hatékonyság az irodában</vt:lpstr>
      <vt:lpstr>Energia hatékonyság az irodában</vt:lpstr>
      <vt:lpstr>Egyéb tippek(I)</vt:lpstr>
      <vt:lpstr>Egyéb tippek(II)</vt:lpstr>
      <vt:lpstr>Intelligens mérőberendezések</vt:lpstr>
      <vt:lpstr>Intelligens mérőberendezés Rendszerek </vt:lpstr>
      <vt:lpstr>Példa az intelligens mérőberendezésre: A „Linky” Franciaországban</vt:lpstr>
      <vt:lpstr>Következtetés</vt:lpstr>
      <vt:lpstr>Megújuló energia források</vt:lpstr>
      <vt:lpstr>Megújuló energia források</vt:lpstr>
      <vt:lpstr>Megújuló energia források</vt:lpstr>
      <vt:lpstr>Megújuló energia források</vt:lpstr>
      <vt:lpstr>Energia piramis</vt:lpstr>
      <vt:lpstr>Könnyen elérhető eredmény</vt:lpstr>
      <vt:lpstr>Könnyen elérhető eredmény</vt:lpstr>
      <vt:lpstr>Könnyen elérhető eredmény</vt:lpstr>
      <vt:lpstr>Könnyen elérhető eredmény</vt:lpstr>
      <vt:lpstr>…és most? Energia menedzsment terv</vt:lpstr>
      <vt:lpstr>Energia menedzsment</vt:lpstr>
      <vt:lpstr>Energia menedzsment</vt:lpstr>
      <vt:lpstr>Energia menedzsment</vt:lpstr>
      <vt:lpstr>PowerPoint bemutató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Nicoletta FAVARETTO</dc:creator>
  <cp:lastModifiedBy>Előadó</cp:lastModifiedBy>
  <cp:revision>309</cp:revision>
  <cp:lastPrinted>2014-09-05T12:18:53Z</cp:lastPrinted>
  <dcterms:created xsi:type="dcterms:W3CDTF">2014-08-26T13:49:04Z</dcterms:created>
  <dcterms:modified xsi:type="dcterms:W3CDTF">2014-09-30T12:01:11Z</dcterms:modified>
</cp:coreProperties>
</file>