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63"/>
  </p:notesMasterIdLst>
  <p:handoutMasterIdLst>
    <p:handoutMasterId r:id="rId64"/>
  </p:handoutMasterIdLst>
  <p:sldIdLst>
    <p:sldId id="256" r:id="rId2"/>
    <p:sldId id="309" r:id="rId3"/>
    <p:sldId id="258" r:id="rId4"/>
    <p:sldId id="257" r:id="rId5"/>
    <p:sldId id="259" r:id="rId6"/>
    <p:sldId id="260" r:id="rId7"/>
    <p:sldId id="261" r:id="rId8"/>
    <p:sldId id="262" r:id="rId9"/>
    <p:sldId id="317" r:id="rId10"/>
    <p:sldId id="318"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324" r:id="rId25"/>
    <p:sldId id="336" r:id="rId26"/>
    <p:sldId id="280" r:id="rId27"/>
    <p:sldId id="281" r:id="rId28"/>
    <p:sldId id="282" r:id="rId29"/>
    <p:sldId id="283" r:id="rId30"/>
    <p:sldId id="311" r:id="rId31"/>
    <p:sldId id="284" r:id="rId32"/>
    <p:sldId id="285" r:id="rId33"/>
    <p:sldId id="286" r:id="rId34"/>
    <p:sldId id="287" r:id="rId35"/>
    <p:sldId id="310" r:id="rId36"/>
    <p:sldId id="288" r:id="rId37"/>
    <p:sldId id="299" r:id="rId38"/>
    <p:sldId id="300" r:id="rId39"/>
    <p:sldId id="292" r:id="rId40"/>
    <p:sldId id="304" r:id="rId41"/>
    <p:sldId id="325" r:id="rId42"/>
    <p:sldId id="297" r:id="rId43"/>
    <p:sldId id="298" r:id="rId44"/>
    <p:sldId id="328" r:id="rId45"/>
    <p:sldId id="329" r:id="rId46"/>
    <p:sldId id="330" r:id="rId47"/>
    <p:sldId id="331" r:id="rId48"/>
    <p:sldId id="308" r:id="rId49"/>
    <p:sldId id="327" r:id="rId50"/>
    <p:sldId id="333" r:id="rId51"/>
    <p:sldId id="332" r:id="rId52"/>
    <p:sldId id="316" r:id="rId53"/>
    <p:sldId id="265" r:id="rId54"/>
    <p:sldId id="313" r:id="rId55"/>
    <p:sldId id="314" r:id="rId56"/>
    <p:sldId id="315" r:id="rId57"/>
    <p:sldId id="303" r:id="rId58"/>
    <p:sldId id="306" r:id="rId59"/>
    <p:sldId id="334" r:id="rId60"/>
    <p:sldId id="307" r:id="rId61"/>
    <p:sldId id="301" r:id="rId6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tta FAVARETTO" initials="NF"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91F"/>
    <a:srgbClr val="717073"/>
    <a:srgbClr val="B5D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9767" autoAdjust="0"/>
  </p:normalViewPr>
  <p:slideViewPr>
    <p:cSldViewPr>
      <p:cViewPr>
        <p:scale>
          <a:sx n="82" d="100"/>
          <a:sy n="82" d="100"/>
        </p:scale>
        <p:origin x="-534" y="-534"/>
      </p:cViewPr>
      <p:guideLst>
        <p:guide orient="horz" pos="2160"/>
        <p:guide pos="2880"/>
      </p:guideLst>
    </p:cSldViewPr>
  </p:slideViewPr>
  <p:outlineViewPr>
    <p:cViewPr>
      <p:scale>
        <a:sx n="33" d="100"/>
        <a:sy n="33" d="100"/>
      </p:scale>
      <p:origin x="0" y="433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F07386-4110-48E2-9882-7F0B3D06ABEB}"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36B03F0B-876F-4BF9-9980-3ACC1AAE9261}">
      <dgm:prSet phldrT="[Text]"/>
      <dgm:spPr>
        <a:solidFill>
          <a:srgbClr val="F6891F"/>
        </a:solidFill>
      </dgm:spPr>
      <dgm:t>
        <a:bodyPr/>
        <a:lstStyle/>
        <a:p>
          <a:r>
            <a:rPr lang="en-US" dirty="0" smtClean="0"/>
            <a:t>Global energy consumption is increasing</a:t>
          </a:r>
          <a:endParaRPr lang="en-GB" dirty="0"/>
        </a:p>
      </dgm:t>
    </dgm:pt>
    <dgm:pt modelId="{21D50B40-7D07-4409-9236-E721EA0F15E2}" type="parTrans" cxnId="{C4196DD8-82F2-46EB-AB96-2577C9C08B56}">
      <dgm:prSet/>
      <dgm:spPr/>
      <dgm:t>
        <a:bodyPr/>
        <a:lstStyle/>
        <a:p>
          <a:endParaRPr lang="en-GB"/>
        </a:p>
      </dgm:t>
    </dgm:pt>
    <dgm:pt modelId="{3823A509-0A50-44DB-814F-D47F1053F435}" type="sibTrans" cxnId="{C4196DD8-82F2-46EB-AB96-2577C9C08B56}">
      <dgm:prSet/>
      <dgm:spPr/>
      <dgm:t>
        <a:bodyPr/>
        <a:lstStyle/>
        <a:p>
          <a:endParaRPr lang="en-GB"/>
        </a:p>
      </dgm:t>
    </dgm:pt>
    <dgm:pt modelId="{26263577-9CA6-490C-8263-323D54ACE02D}">
      <dgm:prSet phldrT="[Text]"/>
      <dgm:spPr>
        <a:solidFill>
          <a:srgbClr val="F6891F"/>
        </a:solidFill>
      </dgm:spPr>
      <dgm:t>
        <a:bodyPr/>
        <a:lstStyle/>
        <a:p>
          <a:r>
            <a:rPr lang="en-US" dirty="0" smtClean="0"/>
            <a:t>Energy costs are increasing</a:t>
          </a:r>
          <a:endParaRPr lang="en-GB" dirty="0"/>
        </a:p>
      </dgm:t>
    </dgm:pt>
    <dgm:pt modelId="{A3DDCA15-3BA3-4A5F-9122-F3964A1C0961}" type="parTrans" cxnId="{05730630-9764-4DE3-B935-661940CB7DED}">
      <dgm:prSet/>
      <dgm:spPr/>
      <dgm:t>
        <a:bodyPr/>
        <a:lstStyle/>
        <a:p>
          <a:endParaRPr lang="en-GB"/>
        </a:p>
      </dgm:t>
    </dgm:pt>
    <dgm:pt modelId="{200E486B-EE90-4422-9C44-BE868BC961D1}" type="sibTrans" cxnId="{05730630-9764-4DE3-B935-661940CB7DED}">
      <dgm:prSet/>
      <dgm:spPr/>
      <dgm:t>
        <a:bodyPr/>
        <a:lstStyle/>
        <a:p>
          <a:endParaRPr lang="en-GB"/>
        </a:p>
      </dgm:t>
    </dgm:pt>
    <dgm:pt modelId="{2C1F8B6D-9936-4AFD-A371-175CEA03DCCB}">
      <dgm:prSet phldrT="[Text]"/>
      <dgm:spPr>
        <a:solidFill>
          <a:srgbClr val="F6891F"/>
        </a:solidFill>
      </dgm:spPr>
      <dgm:t>
        <a:bodyPr/>
        <a:lstStyle/>
        <a:p>
          <a:r>
            <a:rPr lang="en-US" dirty="0" smtClean="0"/>
            <a:t>High dependence on energy imports</a:t>
          </a:r>
          <a:endParaRPr lang="en-GB" dirty="0"/>
        </a:p>
      </dgm:t>
    </dgm:pt>
    <dgm:pt modelId="{7F0EB1B7-24A3-437C-8AC2-F85732212828}" type="parTrans" cxnId="{531DCF43-C777-4189-B1F5-98D6ED6F71DA}">
      <dgm:prSet/>
      <dgm:spPr/>
      <dgm:t>
        <a:bodyPr/>
        <a:lstStyle/>
        <a:p>
          <a:endParaRPr lang="en-GB"/>
        </a:p>
      </dgm:t>
    </dgm:pt>
    <dgm:pt modelId="{1A8BB891-9576-491D-8655-A24C6D0CFD53}" type="sibTrans" cxnId="{531DCF43-C777-4189-B1F5-98D6ED6F71DA}">
      <dgm:prSet/>
      <dgm:spPr/>
      <dgm:t>
        <a:bodyPr/>
        <a:lstStyle/>
        <a:p>
          <a:endParaRPr lang="en-GB"/>
        </a:p>
      </dgm:t>
    </dgm:pt>
    <dgm:pt modelId="{2DE0CB98-223A-4062-A177-C3EBE163B78F}">
      <dgm:prSet phldrT="[Text]"/>
      <dgm:spPr>
        <a:solidFill>
          <a:srgbClr val="F6891F"/>
        </a:solidFill>
      </dgm:spPr>
      <dgm:t>
        <a:bodyPr/>
        <a:lstStyle/>
        <a:p>
          <a:r>
            <a:rPr lang="en-US" dirty="0" smtClean="0"/>
            <a:t>Climate change</a:t>
          </a:r>
          <a:endParaRPr lang="en-GB" dirty="0"/>
        </a:p>
      </dgm:t>
    </dgm:pt>
    <dgm:pt modelId="{8AACDC47-362C-4C59-8430-2A9847EBBA2D}" type="parTrans" cxnId="{9E51B246-1672-419A-9BD1-DDE996318ABE}">
      <dgm:prSet/>
      <dgm:spPr/>
      <dgm:t>
        <a:bodyPr/>
        <a:lstStyle/>
        <a:p>
          <a:endParaRPr lang="en-GB"/>
        </a:p>
      </dgm:t>
    </dgm:pt>
    <dgm:pt modelId="{273709CA-EE85-4A32-A6F9-F226E9744C3C}" type="sibTrans" cxnId="{9E51B246-1672-419A-9BD1-DDE996318ABE}">
      <dgm:prSet/>
      <dgm:spPr/>
      <dgm:t>
        <a:bodyPr/>
        <a:lstStyle/>
        <a:p>
          <a:endParaRPr lang="en-GB"/>
        </a:p>
      </dgm:t>
    </dgm:pt>
    <dgm:pt modelId="{A67459C7-5CB9-417E-A880-7BCE6D82D5B1}" type="pres">
      <dgm:prSet presAssocID="{43F07386-4110-48E2-9882-7F0B3D06ABEB}" presName="matrix" presStyleCnt="0">
        <dgm:presLayoutVars>
          <dgm:chMax val="1"/>
          <dgm:dir/>
          <dgm:resizeHandles val="exact"/>
        </dgm:presLayoutVars>
      </dgm:prSet>
      <dgm:spPr/>
      <dgm:t>
        <a:bodyPr/>
        <a:lstStyle/>
        <a:p>
          <a:endParaRPr lang="en-GB"/>
        </a:p>
      </dgm:t>
    </dgm:pt>
    <dgm:pt modelId="{7841B748-EED6-48EB-870E-B08E7A45A41E}" type="pres">
      <dgm:prSet presAssocID="{43F07386-4110-48E2-9882-7F0B3D06ABEB}" presName="diamond" presStyleLbl="bgShp" presStyleIdx="0" presStyleCnt="1"/>
      <dgm:spPr/>
    </dgm:pt>
    <dgm:pt modelId="{D01D35DC-9BB5-4F61-8733-EB86755D00F2}" type="pres">
      <dgm:prSet presAssocID="{43F07386-4110-48E2-9882-7F0B3D06ABEB}" presName="quad1" presStyleLbl="node1" presStyleIdx="0" presStyleCnt="4">
        <dgm:presLayoutVars>
          <dgm:chMax val="0"/>
          <dgm:chPref val="0"/>
          <dgm:bulletEnabled val="1"/>
        </dgm:presLayoutVars>
      </dgm:prSet>
      <dgm:spPr/>
      <dgm:t>
        <a:bodyPr/>
        <a:lstStyle/>
        <a:p>
          <a:endParaRPr lang="en-GB"/>
        </a:p>
      </dgm:t>
    </dgm:pt>
    <dgm:pt modelId="{C0E0F0A0-9F24-415D-BBAC-D4678E77D26C}" type="pres">
      <dgm:prSet presAssocID="{43F07386-4110-48E2-9882-7F0B3D06ABEB}" presName="quad2" presStyleLbl="node1" presStyleIdx="1" presStyleCnt="4">
        <dgm:presLayoutVars>
          <dgm:chMax val="0"/>
          <dgm:chPref val="0"/>
          <dgm:bulletEnabled val="1"/>
        </dgm:presLayoutVars>
      </dgm:prSet>
      <dgm:spPr/>
      <dgm:t>
        <a:bodyPr/>
        <a:lstStyle/>
        <a:p>
          <a:endParaRPr lang="en-GB"/>
        </a:p>
      </dgm:t>
    </dgm:pt>
    <dgm:pt modelId="{8B1C02A4-248D-4510-8AAD-EAF47912E7E2}" type="pres">
      <dgm:prSet presAssocID="{43F07386-4110-48E2-9882-7F0B3D06ABEB}" presName="quad3" presStyleLbl="node1" presStyleIdx="2" presStyleCnt="4">
        <dgm:presLayoutVars>
          <dgm:chMax val="0"/>
          <dgm:chPref val="0"/>
          <dgm:bulletEnabled val="1"/>
        </dgm:presLayoutVars>
      </dgm:prSet>
      <dgm:spPr/>
      <dgm:t>
        <a:bodyPr/>
        <a:lstStyle/>
        <a:p>
          <a:endParaRPr lang="en-GB"/>
        </a:p>
      </dgm:t>
    </dgm:pt>
    <dgm:pt modelId="{E000B824-DBCF-40C6-89DF-CE871E0F3F1F}" type="pres">
      <dgm:prSet presAssocID="{43F07386-4110-48E2-9882-7F0B3D06ABEB}" presName="quad4" presStyleLbl="node1" presStyleIdx="3" presStyleCnt="4">
        <dgm:presLayoutVars>
          <dgm:chMax val="0"/>
          <dgm:chPref val="0"/>
          <dgm:bulletEnabled val="1"/>
        </dgm:presLayoutVars>
      </dgm:prSet>
      <dgm:spPr/>
      <dgm:t>
        <a:bodyPr/>
        <a:lstStyle/>
        <a:p>
          <a:endParaRPr lang="en-GB"/>
        </a:p>
      </dgm:t>
    </dgm:pt>
  </dgm:ptLst>
  <dgm:cxnLst>
    <dgm:cxn modelId="{05730630-9764-4DE3-B935-661940CB7DED}" srcId="{43F07386-4110-48E2-9882-7F0B3D06ABEB}" destId="{26263577-9CA6-490C-8263-323D54ACE02D}" srcOrd="1" destOrd="0" parTransId="{A3DDCA15-3BA3-4A5F-9122-F3964A1C0961}" sibTransId="{200E486B-EE90-4422-9C44-BE868BC961D1}"/>
    <dgm:cxn modelId="{85F9954A-544C-421B-8BBC-77B184A56946}" type="presOf" srcId="{43F07386-4110-48E2-9882-7F0B3D06ABEB}" destId="{A67459C7-5CB9-417E-A880-7BCE6D82D5B1}" srcOrd="0" destOrd="0" presId="urn:microsoft.com/office/officeart/2005/8/layout/matrix3"/>
    <dgm:cxn modelId="{D0D3CAC5-5A6E-4E61-AC1A-E7EBBFADAADE}" type="presOf" srcId="{2DE0CB98-223A-4062-A177-C3EBE163B78F}" destId="{E000B824-DBCF-40C6-89DF-CE871E0F3F1F}" srcOrd="0" destOrd="0" presId="urn:microsoft.com/office/officeart/2005/8/layout/matrix3"/>
    <dgm:cxn modelId="{C4196DD8-82F2-46EB-AB96-2577C9C08B56}" srcId="{43F07386-4110-48E2-9882-7F0B3D06ABEB}" destId="{36B03F0B-876F-4BF9-9980-3ACC1AAE9261}" srcOrd="0" destOrd="0" parTransId="{21D50B40-7D07-4409-9236-E721EA0F15E2}" sibTransId="{3823A509-0A50-44DB-814F-D47F1053F435}"/>
    <dgm:cxn modelId="{9E51B246-1672-419A-9BD1-DDE996318ABE}" srcId="{43F07386-4110-48E2-9882-7F0B3D06ABEB}" destId="{2DE0CB98-223A-4062-A177-C3EBE163B78F}" srcOrd="3" destOrd="0" parTransId="{8AACDC47-362C-4C59-8430-2A9847EBBA2D}" sibTransId="{273709CA-EE85-4A32-A6F9-F226E9744C3C}"/>
    <dgm:cxn modelId="{9EC76C34-4DEC-4904-B64B-8D46A989450E}" type="presOf" srcId="{36B03F0B-876F-4BF9-9980-3ACC1AAE9261}" destId="{D01D35DC-9BB5-4F61-8733-EB86755D00F2}" srcOrd="0" destOrd="0" presId="urn:microsoft.com/office/officeart/2005/8/layout/matrix3"/>
    <dgm:cxn modelId="{EFB0438A-C2FB-4B5A-BA60-D89A5CDE93E9}" type="presOf" srcId="{26263577-9CA6-490C-8263-323D54ACE02D}" destId="{C0E0F0A0-9F24-415D-BBAC-D4678E77D26C}" srcOrd="0" destOrd="0" presId="urn:microsoft.com/office/officeart/2005/8/layout/matrix3"/>
    <dgm:cxn modelId="{18F3A4CB-CAF2-4E01-8F8C-18DFB512018D}" type="presOf" srcId="{2C1F8B6D-9936-4AFD-A371-175CEA03DCCB}" destId="{8B1C02A4-248D-4510-8AAD-EAF47912E7E2}" srcOrd="0" destOrd="0" presId="urn:microsoft.com/office/officeart/2005/8/layout/matrix3"/>
    <dgm:cxn modelId="{531DCF43-C777-4189-B1F5-98D6ED6F71DA}" srcId="{43F07386-4110-48E2-9882-7F0B3D06ABEB}" destId="{2C1F8B6D-9936-4AFD-A371-175CEA03DCCB}" srcOrd="2" destOrd="0" parTransId="{7F0EB1B7-24A3-437C-8AC2-F85732212828}" sibTransId="{1A8BB891-9576-491D-8655-A24C6D0CFD53}"/>
    <dgm:cxn modelId="{DB4C9F27-0CB7-4358-A9E3-2ADDA413E02B}" type="presParOf" srcId="{A67459C7-5CB9-417E-A880-7BCE6D82D5B1}" destId="{7841B748-EED6-48EB-870E-B08E7A45A41E}" srcOrd="0" destOrd="0" presId="urn:microsoft.com/office/officeart/2005/8/layout/matrix3"/>
    <dgm:cxn modelId="{7E77758C-2B8F-4373-8363-C485F8EB3015}" type="presParOf" srcId="{A67459C7-5CB9-417E-A880-7BCE6D82D5B1}" destId="{D01D35DC-9BB5-4F61-8733-EB86755D00F2}" srcOrd="1" destOrd="0" presId="urn:microsoft.com/office/officeart/2005/8/layout/matrix3"/>
    <dgm:cxn modelId="{A254CC22-8674-4B33-81D0-E2CAF75F1DAA}" type="presParOf" srcId="{A67459C7-5CB9-417E-A880-7BCE6D82D5B1}" destId="{C0E0F0A0-9F24-415D-BBAC-D4678E77D26C}" srcOrd="2" destOrd="0" presId="urn:microsoft.com/office/officeart/2005/8/layout/matrix3"/>
    <dgm:cxn modelId="{B87A2606-967C-4C97-871F-FC370ADE5515}" type="presParOf" srcId="{A67459C7-5CB9-417E-A880-7BCE6D82D5B1}" destId="{8B1C02A4-248D-4510-8AAD-EAF47912E7E2}" srcOrd="3" destOrd="0" presId="urn:microsoft.com/office/officeart/2005/8/layout/matrix3"/>
    <dgm:cxn modelId="{99A12653-9C19-416F-BA9E-C0E8321A269D}" type="presParOf" srcId="{A67459C7-5CB9-417E-A880-7BCE6D82D5B1}" destId="{E000B824-DBCF-40C6-89DF-CE871E0F3F1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1B748-EED6-48EB-870E-B08E7A45A41E}">
      <dsp:nvSpPr>
        <dsp:cNvPr id="0" name=""/>
        <dsp:cNvSpPr/>
      </dsp:nvSpPr>
      <dsp:spPr>
        <a:xfrm>
          <a:off x="1188132" y="0"/>
          <a:ext cx="4392488" cy="439248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1D35DC-9BB5-4F61-8733-EB86755D00F2}">
      <dsp:nvSpPr>
        <dsp:cNvPr id="0" name=""/>
        <dsp:cNvSpPr/>
      </dsp:nvSpPr>
      <dsp:spPr>
        <a:xfrm>
          <a:off x="1605418" y="417286"/>
          <a:ext cx="1713070" cy="1713070"/>
        </a:xfrm>
        <a:prstGeom prst="roundRect">
          <a:avLst/>
        </a:prstGeom>
        <a:solidFill>
          <a:srgbClr val="F689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Global energy consumption is increasing</a:t>
          </a:r>
          <a:endParaRPr lang="en-GB" sz="1900" kern="1200" dirty="0"/>
        </a:p>
      </dsp:txBody>
      <dsp:txXfrm>
        <a:off x="1689043" y="500911"/>
        <a:ext cx="1545820" cy="1545820"/>
      </dsp:txXfrm>
    </dsp:sp>
    <dsp:sp modelId="{C0E0F0A0-9F24-415D-BBAC-D4678E77D26C}">
      <dsp:nvSpPr>
        <dsp:cNvPr id="0" name=""/>
        <dsp:cNvSpPr/>
      </dsp:nvSpPr>
      <dsp:spPr>
        <a:xfrm>
          <a:off x="3450263" y="417286"/>
          <a:ext cx="1713070" cy="1713070"/>
        </a:xfrm>
        <a:prstGeom prst="roundRect">
          <a:avLst/>
        </a:prstGeom>
        <a:solidFill>
          <a:srgbClr val="F689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Energy costs are increasing</a:t>
          </a:r>
          <a:endParaRPr lang="en-GB" sz="1900" kern="1200" dirty="0"/>
        </a:p>
      </dsp:txBody>
      <dsp:txXfrm>
        <a:off x="3533888" y="500911"/>
        <a:ext cx="1545820" cy="1545820"/>
      </dsp:txXfrm>
    </dsp:sp>
    <dsp:sp modelId="{8B1C02A4-248D-4510-8AAD-EAF47912E7E2}">
      <dsp:nvSpPr>
        <dsp:cNvPr id="0" name=""/>
        <dsp:cNvSpPr/>
      </dsp:nvSpPr>
      <dsp:spPr>
        <a:xfrm>
          <a:off x="1605418" y="2262131"/>
          <a:ext cx="1713070" cy="1713070"/>
        </a:xfrm>
        <a:prstGeom prst="roundRect">
          <a:avLst/>
        </a:prstGeom>
        <a:solidFill>
          <a:srgbClr val="F689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High dependence on energy imports</a:t>
          </a:r>
          <a:endParaRPr lang="en-GB" sz="1900" kern="1200" dirty="0"/>
        </a:p>
      </dsp:txBody>
      <dsp:txXfrm>
        <a:off x="1689043" y="2345756"/>
        <a:ext cx="1545820" cy="1545820"/>
      </dsp:txXfrm>
    </dsp:sp>
    <dsp:sp modelId="{E000B824-DBCF-40C6-89DF-CE871E0F3F1F}">
      <dsp:nvSpPr>
        <dsp:cNvPr id="0" name=""/>
        <dsp:cNvSpPr/>
      </dsp:nvSpPr>
      <dsp:spPr>
        <a:xfrm>
          <a:off x="3450263" y="2262131"/>
          <a:ext cx="1713070" cy="1713070"/>
        </a:xfrm>
        <a:prstGeom prst="roundRect">
          <a:avLst/>
        </a:prstGeom>
        <a:solidFill>
          <a:srgbClr val="F689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Climate change</a:t>
          </a:r>
          <a:endParaRPr lang="en-GB" sz="1900" kern="1200" dirty="0"/>
        </a:p>
      </dsp:txBody>
      <dsp:txXfrm>
        <a:off x="3533888" y="2345756"/>
        <a:ext cx="1545820" cy="154582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DE691AC-FA62-4EED-AAF2-FEAD4D05D2F6}" type="datetimeFigureOut">
              <a:rPr lang="en-GB" smtClean="0"/>
              <a:t>09/09/2014</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F36AEE9-BEF9-409B-A470-79502B83E9D3}" type="slidenum">
              <a:rPr lang="en-GB" smtClean="0"/>
              <a:t>‹#›</a:t>
            </a:fld>
            <a:endParaRPr lang="en-GB"/>
          </a:p>
        </p:txBody>
      </p:sp>
    </p:spTree>
    <p:extLst>
      <p:ext uri="{BB962C8B-B14F-4D97-AF65-F5344CB8AC3E}">
        <p14:creationId xmlns:p14="http://schemas.microsoft.com/office/powerpoint/2010/main" val="4085458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54A87EC-0B04-488E-8E55-DF126CD50DF5}" type="datetimeFigureOut">
              <a:rPr lang="en-GB" smtClean="0"/>
              <a:t>09/09/2014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BA02903-B2CA-4C6F-B52D-680FC5641F5D}" type="slidenum">
              <a:rPr lang="en-GB" smtClean="0"/>
              <a:t>‹#›</a:t>
            </a:fld>
            <a:endParaRPr lang="en-GB"/>
          </a:p>
        </p:txBody>
      </p:sp>
    </p:spTree>
    <p:extLst>
      <p:ext uri="{BB962C8B-B14F-4D97-AF65-F5344CB8AC3E}">
        <p14:creationId xmlns:p14="http://schemas.microsoft.com/office/powerpoint/2010/main" val="4185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F6891F"/>
                </a:solidFill>
              </a:rPr>
              <a:t>To be added the Link</a:t>
            </a:r>
            <a:r>
              <a:rPr lang="en-US" sz="1200" baseline="0" dirty="0" smtClean="0">
                <a:solidFill>
                  <a:srgbClr val="F6891F"/>
                </a:solidFill>
              </a:rPr>
              <a:t> to the </a:t>
            </a:r>
            <a:r>
              <a:rPr lang="en-US" sz="1200" dirty="0" smtClean="0">
                <a:solidFill>
                  <a:srgbClr val="F6891F"/>
                </a:solidFill>
              </a:rPr>
              <a:t>excel sheet presented by LEEN System </a:t>
            </a:r>
            <a:r>
              <a:rPr lang="en-US" sz="1200" dirty="0" err="1" smtClean="0">
                <a:solidFill>
                  <a:srgbClr val="F6891F"/>
                </a:solidFill>
              </a:rPr>
              <a:t>GMbh</a:t>
            </a:r>
            <a:r>
              <a:rPr lang="en-US" sz="1200" dirty="0" smtClean="0">
                <a:solidFill>
                  <a:srgbClr val="F6891F"/>
                </a:solidFill>
              </a:rPr>
              <a:t> during the 2</a:t>
            </a:r>
            <a:r>
              <a:rPr lang="en-US" sz="1200" baseline="30000" dirty="0" smtClean="0">
                <a:solidFill>
                  <a:srgbClr val="F6891F"/>
                </a:solidFill>
              </a:rPr>
              <a:t>nd</a:t>
            </a:r>
            <a:r>
              <a:rPr lang="en-US" sz="1200" dirty="0" smtClean="0">
                <a:solidFill>
                  <a:srgbClr val="F6891F"/>
                </a:solidFill>
              </a:rPr>
              <a:t> multilateral</a:t>
            </a:r>
            <a:r>
              <a:rPr lang="en-US" sz="1200" baseline="0" dirty="0" smtClean="0">
                <a:solidFill>
                  <a:srgbClr val="F6891F"/>
                </a:solidFill>
              </a:rPr>
              <a:t> training Berlin about the profitability of an investment</a:t>
            </a:r>
            <a:r>
              <a:rPr lang="en-US" sz="1200" dirty="0" smtClean="0">
                <a:solidFill>
                  <a:srgbClr val="F6891F"/>
                </a:solidFill>
              </a:rPr>
              <a:t>: </a:t>
            </a:r>
          </a:p>
          <a:p>
            <a:r>
              <a:rPr lang="en-US" sz="1200" b="1" dirty="0" smtClean="0">
                <a:solidFill>
                  <a:srgbClr val="F6891F"/>
                </a:solidFill>
              </a:rPr>
              <a:t>Retrofitting of bulbs</a:t>
            </a:r>
          </a:p>
          <a:p>
            <a:r>
              <a:rPr lang="en-US" sz="1200" dirty="0" smtClean="0">
                <a:solidFill>
                  <a:srgbClr val="717073"/>
                </a:solidFill>
              </a:rPr>
              <a:t>500 CFLs are replaced by 500 LEDs. Is that profitable?</a:t>
            </a:r>
          </a:p>
          <a:p>
            <a:r>
              <a:rPr lang="en-US" sz="1200" dirty="0" smtClean="0">
                <a:solidFill>
                  <a:srgbClr val="717073"/>
                </a:solidFill>
              </a:rPr>
              <a:t>General Data</a:t>
            </a:r>
          </a:p>
          <a:p>
            <a:r>
              <a:rPr lang="en-US" sz="1200" dirty="0" smtClean="0">
                <a:solidFill>
                  <a:srgbClr val="717073"/>
                </a:solidFill>
              </a:rPr>
              <a:t>Interest rate: 10%</a:t>
            </a:r>
          </a:p>
          <a:p>
            <a:r>
              <a:rPr lang="en-US" sz="1200" dirty="0" smtClean="0">
                <a:solidFill>
                  <a:srgbClr val="717073"/>
                </a:solidFill>
              </a:rPr>
              <a:t>Operational time: 3,500 h/a</a:t>
            </a:r>
          </a:p>
          <a:p>
            <a:r>
              <a:rPr lang="en-US" sz="1200" dirty="0" smtClean="0">
                <a:solidFill>
                  <a:srgbClr val="717073"/>
                </a:solidFill>
              </a:rPr>
              <a:t>Electricity price: 0.14 €/kWh</a:t>
            </a:r>
          </a:p>
          <a:p>
            <a:r>
              <a:rPr lang="en-US" sz="1200" b="1" dirty="0" smtClean="0">
                <a:solidFill>
                  <a:srgbClr val="F6891F"/>
                </a:solidFill>
              </a:rPr>
              <a:t>CFL</a:t>
            </a:r>
          </a:p>
          <a:p>
            <a:r>
              <a:rPr lang="en-US" sz="1200" dirty="0" smtClean="0">
                <a:solidFill>
                  <a:srgbClr val="717073"/>
                </a:solidFill>
              </a:rPr>
              <a:t>Costs per bulb: 8 €</a:t>
            </a:r>
          </a:p>
          <a:p>
            <a:r>
              <a:rPr lang="en-US" sz="1200" dirty="0" smtClean="0">
                <a:solidFill>
                  <a:srgbClr val="717073"/>
                </a:solidFill>
              </a:rPr>
              <a:t>Power: 60 Watt per CFL</a:t>
            </a:r>
          </a:p>
          <a:p>
            <a:r>
              <a:rPr lang="en-US" sz="1200" dirty="0" smtClean="0">
                <a:solidFill>
                  <a:srgbClr val="717073"/>
                </a:solidFill>
              </a:rPr>
              <a:t>Time of use: 8 a</a:t>
            </a:r>
          </a:p>
          <a:p>
            <a:r>
              <a:rPr lang="en-US" sz="1200" b="1" dirty="0" smtClean="0">
                <a:solidFill>
                  <a:srgbClr val="F6891F"/>
                </a:solidFill>
              </a:rPr>
              <a:t>LED</a:t>
            </a:r>
          </a:p>
          <a:p>
            <a:r>
              <a:rPr lang="en-US" sz="1200" dirty="0" smtClean="0">
                <a:solidFill>
                  <a:srgbClr val="717073"/>
                </a:solidFill>
              </a:rPr>
              <a:t>Costs per bulb: 35 €</a:t>
            </a:r>
          </a:p>
          <a:p>
            <a:r>
              <a:rPr lang="en-US" sz="1200" dirty="0" smtClean="0">
                <a:solidFill>
                  <a:srgbClr val="717073"/>
                </a:solidFill>
              </a:rPr>
              <a:t>Power: 30 Watt per LED</a:t>
            </a:r>
          </a:p>
          <a:p>
            <a:r>
              <a:rPr lang="en-US" sz="1200" dirty="0" smtClean="0">
                <a:solidFill>
                  <a:srgbClr val="717073"/>
                </a:solidFill>
              </a:rPr>
              <a:t>Time of use: 16 a</a:t>
            </a:r>
            <a:endParaRPr lang="en-GB" sz="1200" dirty="0" smtClean="0">
              <a:solidFill>
                <a:srgbClr val="717073"/>
              </a:solidFill>
            </a:endParaRPr>
          </a:p>
          <a:p>
            <a:endParaRPr lang="en-GB" dirty="0"/>
          </a:p>
        </p:txBody>
      </p:sp>
      <p:sp>
        <p:nvSpPr>
          <p:cNvPr id="4" name="Slide Number Placeholder 3"/>
          <p:cNvSpPr>
            <a:spLocks noGrp="1"/>
          </p:cNvSpPr>
          <p:nvPr>
            <p:ph type="sldNum" sz="quarter" idx="10"/>
          </p:nvPr>
        </p:nvSpPr>
        <p:spPr/>
        <p:txBody>
          <a:bodyPr/>
          <a:lstStyle/>
          <a:p>
            <a:fld id="{BBA02903-B2CA-4C6F-B52D-680FC5641F5D}" type="slidenum">
              <a:rPr lang="en-GB" smtClean="0"/>
              <a:t>23</a:t>
            </a:fld>
            <a:endParaRPr lang="en-GB"/>
          </a:p>
        </p:txBody>
      </p:sp>
    </p:spTree>
    <p:extLst>
      <p:ext uri="{BB962C8B-B14F-4D97-AF65-F5344CB8AC3E}">
        <p14:creationId xmlns:p14="http://schemas.microsoft.com/office/powerpoint/2010/main" val="2754032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A02903-B2CA-4C6F-B52D-680FC5641F5D}" type="slidenum">
              <a:rPr lang="en-GB" smtClean="0"/>
              <a:t>26</a:t>
            </a:fld>
            <a:endParaRPr lang="en-GB"/>
          </a:p>
        </p:txBody>
      </p:sp>
    </p:spTree>
    <p:extLst>
      <p:ext uri="{BB962C8B-B14F-4D97-AF65-F5344CB8AC3E}">
        <p14:creationId xmlns:p14="http://schemas.microsoft.com/office/powerpoint/2010/main" val="3935329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A02903-B2CA-4C6F-B52D-680FC5641F5D}" type="slidenum">
              <a:rPr lang="en-GB" smtClean="0"/>
              <a:t>34</a:t>
            </a:fld>
            <a:endParaRPr lang="en-GB"/>
          </a:p>
        </p:txBody>
      </p:sp>
    </p:spTree>
    <p:extLst>
      <p:ext uri="{BB962C8B-B14F-4D97-AF65-F5344CB8AC3E}">
        <p14:creationId xmlns:p14="http://schemas.microsoft.com/office/powerpoint/2010/main" val="2543590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A02903-B2CA-4C6F-B52D-680FC5641F5D}" type="slidenum">
              <a:rPr lang="en-GB" smtClean="0"/>
              <a:t>51</a:t>
            </a:fld>
            <a:endParaRPr lang="en-GB"/>
          </a:p>
        </p:txBody>
      </p:sp>
    </p:spTree>
    <p:extLst>
      <p:ext uri="{BB962C8B-B14F-4D97-AF65-F5344CB8AC3E}">
        <p14:creationId xmlns:p14="http://schemas.microsoft.com/office/powerpoint/2010/main" val="32459671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48880"/>
            <a:ext cx="7772400" cy="1470025"/>
          </a:xfrm>
        </p:spPr>
        <p:txBody>
          <a:bodyPr/>
          <a:lstStyle>
            <a:lvl1pPr>
              <a:defRPr>
                <a:solidFill>
                  <a:srgbClr val="717073"/>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4D2EB23-77D4-499A-9F8B-FDD0E7475C8C}" type="datetimeFigureOut">
              <a:rPr lang="en-GB" smtClean="0"/>
              <a:t>09/09/2014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D1E928-9E67-4DFA-BD84-F2C993725278}" type="slidenum">
              <a:rPr lang="en-GB" smtClean="0"/>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67844" y="644505"/>
            <a:ext cx="2808312" cy="1286250"/>
          </a:xfrm>
          <a:prstGeom prst="rect">
            <a:avLst/>
          </a:prstGeom>
        </p:spPr>
      </p:pic>
      <p:sp>
        <p:nvSpPr>
          <p:cNvPr id="8" name="TextBox 7"/>
          <p:cNvSpPr txBox="1"/>
          <p:nvPr userDrawn="1"/>
        </p:nvSpPr>
        <p:spPr>
          <a:xfrm>
            <a:off x="4008155" y="6021288"/>
            <a:ext cx="4968552" cy="707886"/>
          </a:xfrm>
          <a:prstGeom prst="rect">
            <a:avLst/>
          </a:prstGeom>
          <a:noFill/>
        </p:spPr>
        <p:txBody>
          <a:bodyPr wrap="square" rtlCol="0">
            <a:spAutoFit/>
          </a:bodyPr>
          <a:lstStyle/>
          <a:p>
            <a:r>
              <a:rPr lang="en-US" sz="1000" dirty="0" smtClean="0">
                <a:solidFill>
                  <a:srgbClr val="717073"/>
                </a:solidFill>
              </a:rPr>
              <a:t>The sole responsibility for the content of this presentation lies with the authors. It does not necessarily reflect the opinion of the European Union. Neither the EASME nor the European Commission are responsible for any use that may be made of the information contained therein.</a:t>
            </a:r>
            <a:endParaRPr lang="en-GB" sz="1000" dirty="0">
              <a:solidFill>
                <a:srgbClr val="717073"/>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544" y="6021288"/>
            <a:ext cx="2376264" cy="494197"/>
          </a:xfrm>
          <a:prstGeom prst="rect">
            <a:avLst/>
          </a:prstGeom>
        </p:spPr>
      </p:pic>
      <p:cxnSp>
        <p:nvCxnSpPr>
          <p:cNvPr id="10" name="Straight Connector 9"/>
          <p:cNvCxnSpPr/>
          <p:nvPr userDrawn="1"/>
        </p:nvCxnSpPr>
        <p:spPr>
          <a:xfrm>
            <a:off x="0" y="3717032"/>
            <a:ext cx="9144000" cy="0"/>
          </a:xfrm>
          <a:prstGeom prst="line">
            <a:avLst/>
          </a:prstGeom>
          <a:ln>
            <a:solidFill>
              <a:srgbClr val="B5D4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9959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D2EB23-77D4-499A-9F8B-FDD0E7475C8C}" type="datetimeFigureOut">
              <a:rPr lang="en-GB" smtClean="0"/>
              <a:t>09/09/2014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D1E928-9E67-4DFA-BD84-F2C993725278}"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5193" y="5905157"/>
            <a:ext cx="1907704" cy="952843"/>
          </a:xfrm>
          <a:prstGeom prst="rect">
            <a:avLst/>
          </a:prstGeom>
        </p:spPr>
      </p:pic>
    </p:spTree>
    <p:extLst>
      <p:ext uri="{BB962C8B-B14F-4D97-AF65-F5344CB8AC3E}">
        <p14:creationId xmlns:p14="http://schemas.microsoft.com/office/powerpoint/2010/main" val="2793344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D2EB23-77D4-499A-9F8B-FDD0E7475C8C}" type="datetimeFigureOut">
              <a:rPr lang="en-GB" smtClean="0"/>
              <a:t>09/09/2014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D1E928-9E67-4DFA-BD84-F2C993725278}" type="slidenum">
              <a:rPr lang="en-GB" smtClean="0"/>
              <a:t>‹#›</a:t>
            </a:fld>
            <a:endParaRPr lang="en-GB"/>
          </a:p>
        </p:txBody>
      </p:sp>
    </p:spTree>
    <p:extLst>
      <p:ext uri="{BB962C8B-B14F-4D97-AF65-F5344CB8AC3E}">
        <p14:creationId xmlns:p14="http://schemas.microsoft.com/office/powerpoint/2010/main" val="3628875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lvl1pPr>
              <a:defRPr>
                <a:solidFill>
                  <a:srgbClr val="B5D434"/>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342900" indent="-342900">
              <a:buClr>
                <a:srgbClr val="717073"/>
              </a:buClr>
              <a:buFont typeface="Arial" panose="020B0604020202020204" pitchFamily="34" charset="0"/>
              <a:buChar char="•"/>
              <a:defRPr>
                <a:solidFill>
                  <a:srgbClr val="717073"/>
                </a:solidFill>
              </a:defRPr>
            </a:lvl1pPr>
            <a:lvl2pPr>
              <a:defRPr>
                <a:solidFill>
                  <a:srgbClr val="717073"/>
                </a:solidFill>
              </a:defRPr>
            </a:lvl2pPr>
            <a:lvl3pPr>
              <a:defRPr>
                <a:solidFill>
                  <a:srgbClr val="717073"/>
                </a:solidFill>
              </a:defRPr>
            </a:lvl3pPr>
            <a:lvl4pPr>
              <a:defRPr>
                <a:solidFill>
                  <a:srgbClr val="717073"/>
                </a:solidFill>
              </a:defRPr>
            </a:lvl4pPr>
            <a:lvl5pPr>
              <a:defRPr>
                <a:solidFill>
                  <a:srgbClr val="71707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54D2EB23-77D4-499A-9F8B-FDD0E7475C8C}" type="datetimeFigureOut">
              <a:rPr lang="en-GB" smtClean="0"/>
              <a:t>09/09/2014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D1E928-9E67-4DFA-BD84-F2C993725278}"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5905157"/>
            <a:ext cx="1907704" cy="95284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04" y="70968"/>
            <a:ext cx="1944971" cy="1125784"/>
          </a:xfrm>
          <a:prstGeom prst="rect">
            <a:avLst/>
          </a:prstGeom>
        </p:spPr>
      </p:pic>
      <p:cxnSp>
        <p:nvCxnSpPr>
          <p:cNvPr id="10" name="Straight Connector 9"/>
          <p:cNvCxnSpPr/>
          <p:nvPr userDrawn="1"/>
        </p:nvCxnSpPr>
        <p:spPr>
          <a:xfrm>
            <a:off x="1907704" y="1268760"/>
            <a:ext cx="7236296" cy="0"/>
          </a:xfrm>
          <a:prstGeom prst="line">
            <a:avLst/>
          </a:prstGeom>
          <a:ln>
            <a:solidFill>
              <a:srgbClr val="B5D4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870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D2EB23-77D4-499A-9F8B-FDD0E7475C8C}" type="datetimeFigureOut">
              <a:rPr lang="en-GB" smtClean="0"/>
              <a:t>09/09/2014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D1E928-9E67-4DFA-BD84-F2C993725278}" type="slidenum">
              <a:rPr lang="en-GB" smtClean="0"/>
              <a:t>‹#›</a:t>
            </a:fld>
            <a:endParaRPr lang="en-GB"/>
          </a:p>
        </p:txBody>
      </p:sp>
    </p:spTree>
    <p:extLst>
      <p:ext uri="{BB962C8B-B14F-4D97-AF65-F5344CB8AC3E}">
        <p14:creationId xmlns:p14="http://schemas.microsoft.com/office/powerpoint/2010/main" val="3783490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lvl1pPr>
              <a:defRPr>
                <a:solidFill>
                  <a:srgbClr val="B5D434"/>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marL="342900" indent="-342900">
              <a:buClr>
                <a:srgbClr val="717073"/>
              </a:buClr>
              <a:buFont typeface="Arial" panose="020B0604020202020204" pitchFamily="34" charset="0"/>
              <a:buChar char="•"/>
              <a:defRPr sz="2800">
                <a:solidFill>
                  <a:srgbClr val="717073"/>
                </a:solidFill>
              </a:defRPr>
            </a:lvl1pPr>
            <a:lvl2pPr>
              <a:defRPr sz="2400">
                <a:solidFill>
                  <a:srgbClr val="717073"/>
                </a:solidFill>
              </a:defRPr>
            </a:lvl2pPr>
            <a:lvl3pPr>
              <a:defRPr sz="2000">
                <a:solidFill>
                  <a:srgbClr val="717073"/>
                </a:solidFill>
              </a:defRPr>
            </a:lvl3pPr>
            <a:lvl4pPr>
              <a:defRPr sz="1800">
                <a:solidFill>
                  <a:srgbClr val="717073"/>
                </a:solidFill>
              </a:defRPr>
            </a:lvl4pPr>
            <a:lvl5pPr>
              <a:defRPr sz="1800">
                <a:solidFill>
                  <a:srgbClr val="717073"/>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717073"/>
                </a:solidFill>
              </a:defRPr>
            </a:lvl1pPr>
            <a:lvl2pPr>
              <a:defRPr sz="2400">
                <a:solidFill>
                  <a:srgbClr val="717073"/>
                </a:solidFill>
              </a:defRPr>
            </a:lvl2pPr>
            <a:lvl3pPr>
              <a:defRPr sz="2000">
                <a:solidFill>
                  <a:srgbClr val="717073"/>
                </a:solidFill>
              </a:defRPr>
            </a:lvl3pPr>
            <a:lvl4pPr>
              <a:defRPr sz="1800">
                <a:solidFill>
                  <a:srgbClr val="717073"/>
                </a:solidFill>
              </a:defRPr>
            </a:lvl4pPr>
            <a:lvl5pPr>
              <a:defRPr sz="1800">
                <a:solidFill>
                  <a:srgbClr val="717073"/>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54D2EB23-77D4-499A-9F8B-FDD0E7475C8C}" type="datetimeFigureOut">
              <a:rPr lang="en-GB" smtClean="0"/>
              <a:t>09/09/2014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D1E928-9E67-4DFA-BD84-F2C993725278}"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5905157"/>
            <a:ext cx="1907704" cy="95284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04" y="70968"/>
            <a:ext cx="1944971" cy="1125784"/>
          </a:xfrm>
          <a:prstGeom prst="rect">
            <a:avLst/>
          </a:prstGeom>
        </p:spPr>
      </p:pic>
      <p:cxnSp>
        <p:nvCxnSpPr>
          <p:cNvPr id="10" name="Straight Connector 9"/>
          <p:cNvCxnSpPr/>
          <p:nvPr userDrawn="1"/>
        </p:nvCxnSpPr>
        <p:spPr>
          <a:xfrm>
            <a:off x="2879304" y="1268760"/>
            <a:ext cx="6264696" cy="0"/>
          </a:xfrm>
          <a:prstGeom prst="line">
            <a:avLst/>
          </a:prstGeom>
          <a:ln>
            <a:solidFill>
              <a:srgbClr val="B5D4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784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lvl1pPr>
              <a:defRPr>
                <a:solidFill>
                  <a:srgbClr val="B5D434"/>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a:solidFill>
            <a:srgbClr val="B5D434"/>
          </a:solidFill>
        </p:spPr>
        <p:txBody>
          <a:bodyPr anchor="b"/>
          <a:lstStyle>
            <a:lvl1pPr marL="0" indent="0">
              <a:buNone/>
              <a:defRPr sz="2400" b="1">
                <a:solidFill>
                  <a:srgbClr val="7170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rgbClr val="717073"/>
              </a:buClr>
              <a:buFont typeface="Arial" panose="020B0604020202020204" pitchFamily="34" charset="0"/>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a:solidFill>
            <a:srgbClr val="B5D434"/>
          </a:solidFill>
        </p:spPr>
        <p:txBody>
          <a:bodyPr anchor="b"/>
          <a:lstStyle>
            <a:lvl1pPr marL="0" indent="0">
              <a:buNone/>
              <a:defRPr sz="2400" b="1">
                <a:solidFill>
                  <a:srgbClr val="7170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rgbClr val="717073"/>
              </a:buClr>
              <a:buFont typeface="Arial" panose="020B0604020202020204" pitchFamily="34" charset="0"/>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54D2EB23-77D4-499A-9F8B-FDD0E7475C8C}" type="datetimeFigureOut">
              <a:rPr lang="en-GB" smtClean="0"/>
              <a:t>09/09/2014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D1E928-9E67-4DFA-BD84-F2C993725278}" type="slidenum">
              <a:rPr lang="en-GB" smtClean="0"/>
              <a:t>‹#›</a:t>
            </a:fld>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5905157"/>
            <a:ext cx="1907704" cy="95284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504" y="70968"/>
            <a:ext cx="1944971" cy="1125784"/>
          </a:xfrm>
          <a:prstGeom prst="rect">
            <a:avLst/>
          </a:prstGeom>
        </p:spPr>
      </p:pic>
      <p:cxnSp>
        <p:nvCxnSpPr>
          <p:cNvPr id="12" name="Straight Connector 11"/>
          <p:cNvCxnSpPr/>
          <p:nvPr userDrawn="1"/>
        </p:nvCxnSpPr>
        <p:spPr>
          <a:xfrm>
            <a:off x="2879304" y="1268760"/>
            <a:ext cx="6264696" cy="0"/>
          </a:xfrm>
          <a:prstGeom prst="line">
            <a:avLst/>
          </a:prstGeom>
          <a:ln>
            <a:solidFill>
              <a:srgbClr val="B5D4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49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5D434"/>
                </a:solidFill>
              </a:defRPr>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54D2EB23-77D4-499A-9F8B-FDD0E7475C8C}" type="datetimeFigureOut">
              <a:rPr lang="en-GB" smtClean="0"/>
              <a:t>09/09/2014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D1E928-9E67-4DFA-BD84-F2C993725278}" type="slidenum">
              <a:rPr lang="en-GB" smtClean="0"/>
              <a:t>‹#›</a:t>
            </a:fld>
            <a:endParaRPr lang="en-GB"/>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75856" y="2906434"/>
            <a:ext cx="2736304" cy="1253269"/>
          </a:xfrm>
          <a:prstGeom prst="rect">
            <a:avLst/>
          </a:prstGeom>
        </p:spPr>
      </p:pic>
    </p:spTree>
    <p:extLst>
      <p:ext uri="{BB962C8B-B14F-4D97-AF65-F5344CB8AC3E}">
        <p14:creationId xmlns:p14="http://schemas.microsoft.com/office/powerpoint/2010/main" val="15501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2EB23-77D4-499A-9F8B-FDD0E7475C8C}" type="datetimeFigureOut">
              <a:rPr lang="en-GB" smtClean="0"/>
              <a:t>09/09/2014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D1E928-9E67-4DFA-BD84-F2C993725278}" type="slidenum">
              <a:rPr lang="en-GB" smtClean="0"/>
              <a:t>‹#›</a:t>
            </a:fld>
            <a:endParaRPr lang="en-GB"/>
          </a:p>
        </p:txBody>
      </p:sp>
      <p:sp>
        <p:nvSpPr>
          <p:cNvPr id="5" name="Oval 4"/>
          <p:cNvSpPr/>
          <p:nvPr userDrawn="1"/>
        </p:nvSpPr>
        <p:spPr>
          <a:xfrm>
            <a:off x="755576" y="1484784"/>
            <a:ext cx="2880320" cy="26642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2425" y="5896660"/>
            <a:ext cx="1907704" cy="952843"/>
          </a:xfrm>
          <a:prstGeom prst="rect">
            <a:avLst/>
          </a:prstGeom>
        </p:spPr>
      </p:pic>
    </p:spTree>
    <p:extLst>
      <p:ext uri="{BB962C8B-B14F-4D97-AF65-F5344CB8AC3E}">
        <p14:creationId xmlns:p14="http://schemas.microsoft.com/office/powerpoint/2010/main" val="179853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2EB23-77D4-499A-9F8B-FDD0E7475C8C}" type="datetimeFigureOut">
              <a:rPr lang="en-GB" smtClean="0"/>
              <a:t>09/09/2014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D1E928-9E67-4DFA-BD84-F2C993725278}" type="slidenum">
              <a:rPr lang="en-GB" smtClean="0"/>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5905157"/>
            <a:ext cx="1907704" cy="952843"/>
          </a:xfrm>
          <a:prstGeom prst="rect">
            <a:avLst/>
          </a:prstGeom>
        </p:spPr>
      </p:pic>
    </p:spTree>
    <p:extLst>
      <p:ext uri="{BB962C8B-B14F-4D97-AF65-F5344CB8AC3E}">
        <p14:creationId xmlns:p14="http://schemas.microsoft.com/office/powerpoint/2010/main" val="97281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2EB23-77D4-499A-9F8B-FDD0E7475C8C}" type="datetimeFigureOut">
              <a:rPr lang="en-GB" smtClean="0"/>
              <a:t>09/09/2014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D1E928-9E67-4DFA-BD84-F2C993725278}" type="slidenum">
              <a:rPr lang="en-GB" smtClean="0"/>
              <a:t>‹#›</a:t>
            </a:fld>
            <a:endParaRPr lang="en-GB"/>
          </a:p>
        </p:txBody>
      </p:sp>
    </p:spTree>
    <p:extLst>
      <p:ext uri="{BB962C8B-B14F-4D97-AF65-F5344CB8AC3E}">
        <p14:creationId xmlns:p14="http://schemas.microsoft.com/office/powerpoint/2010/main" val="2725942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2EB23-77D4-499A-9F8B-FDD0E7475C8C}" type="datetimeFigureOut">
              <a:rPr lang="en-GB" smtClean="0"/>
              <a:t>09/09/2014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1E928-9E67-4DFA-BD84-F2C993725278}" type="slidenum">
              <a:rPr lang="en-GB" smtClean="0"/>
              <a:t>‹#›</a:t>
            </a:fld>
            <a:endParaRPr lang="en-GB"/>
          </a:p>
        </p:txBody>
      </p:sp>
    </p:spTree>
    <p:extLst>
      <p:ext uri="{BB962C8B-B14F-4D97-AF65-F5344CB8AC3E}">
        <p14:creationId xmlns:p14="http://schemas.microsoft.com/office/powerpoint/2010/main" val="314297475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eepca.eu/page.php?p=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c.europa.eu/energy/lumen/wizard/index_en.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ec.europa.eu/energy/lumen/overview/index_en.ht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eu-energystar.org/en/en_008.shtml"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eu-energystar.org/en/en_009.shtml"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issygrid.com/" TargetMode="External"/><Relationship Id="rId2" Type="http://schemas.openxmlformats.org/officeDocument/2006/relationships/hyperlink" Target="http://www.erdf.fr/Linky" TargetMode="Externa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39.tiff"/><Relationship Id="rId13" Type="http://schemas.openxmlformats.org/officeDocument/2006/relationships/image" Target="../media/image44.png"/><Relationship Id="rId3" Type="http://schemas.openxmlformats.org/officeDocument/2006/relationships/image" Target="../media/image34.jpg"/><Relationship Id="rId7" Type="http://schemas.openxmlformats.org/officeDocument/2006/relationships/image" Target="../media/image38.jpg"/><Relationship Id="rId12" Type="http://schemas.openxmlformats.org/officeDocument/2006/relationships/image" Target="../media/image43.jpeg"/><Relationship Id="rId2" Type="http://schemas.openxmlformats.org/officeDocument/2006/relationships/image" Target="../media/image33.jpeg"/><Relationship Id="rId16"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37.jpeg"/><Relationship Id="rId11" Type="http://schemas.openxmlformats.org/officeDocument/2006/relationships/image" Target="../media/image42.jpg"/><Relationship Id="rId5" Type="http://schemas.openxmlformats.org/officeDocument/2006/relationships/image" Target="../media/image36.jpeg"/><Relationship Id="rId15" Type="http://schemas.openxmlformats.org/officeDocument/2006/relationships/image" Target="../media/image46.pn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 Id="rId14" Type="http://schemas.openxmlformats.org/officeDocument/2006/relationships/image" Target="../media/image45.jpe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564904"/>
            <a:ext cx="7772400" cy="1470025"/>
          </a:xfrm>
        </p:spPr>
        <p:txBody>
          <a:bodyPr/>
          <a:lstStyle/>
          <a:p>
            <a:r>
              <a:rPr lang="en-US" dirty="0" smtClean="0"/>
              <a:t>Training Material for SMEs</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203051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Benefits for your company</a:t>
            </a:r>
            <a:endParaRPr lang="en-GB" dirty="0"/>
          </a:p>
        </p:txBody>
      </p:sp>
      <p:sp>
        <p:nvSpPr>
          <p:cNvPr id="3" name="Content Placeholder 2"/>
          <p:cNvSpPr>
            <a:spLocks noGrp="1"/>
          </p:cNvSpPr>
          <p:nvPr>
            <p:ph idx="1"/>
          </p:nvPr>
        </p:nvSpPr>
        <p:spPr>
          <a:xfrm>
            <a:off x="755576" y="1988840"/>
            <a:ext cx="8229600" cy="4469128"/>
          </a:xfrm>
        </p:spPr>
        <p:txBody>
          <a:bodyPr/>
          <a:lstStyle/>
          <a:p>
            <a:r>
              <a:rPr lang="en-US" sz="2600" dirty="0" smtClean="0"/>
              <a:t>Cost savings</a:t>
            </a:r>
          </a:p>
          <a:p>
            <a:r>
              <a:rPr lang="en-US" sz="2600" dirty="0" smtClean="0"/>
              <a:t>Increase competitiveness (reduced </a:t>
            </a:r>
            <a:r>
              <a:rPr lang="en-US" sz="2600" dirty="0"/>
              <a:t>costs for clients)</a:t>
            </a:r>
          </a:p>
          <a:p>
            <a:r>
              <a:rPr lang="en-US" sz="2600" dirty="0" smtClean="0"/>
              <a:t>More information on your company </a:t>
            </a:r>
          </a:p>
          <a:p>
            <a:pPr lvl="1"/>
            <a:r>
              <a:rPr lang="en-US" dirty="0" smtClean="0">
                <a:sym typeface="Wingdings" panose="05000000000000000000" pitchFamily="2" charset="2"/>
              </a:rPr>
              <a:t>strategic planning and opportunity for improvement</a:t>
            </a:r>
          </a:p>
          <a:p>
            <a:r>
              <a:rPr lang="en-US" sz="2600" dirty="0" smtClean="0">
                <a:sym typeface="Wingdings" panose="05000000000000000000" pitchFamily="2" charset="2"/>
              </a:rPr>
              <a:t>Risk reduction</a:t>
            </a:r>
          </a:p>
          <a:p>
            <a:r>
              <a:rPr lang="en-US" sz="2600" dirty="0" smtClean="0">
                <a:sym typeface="Wingdings" panose="05000000000000000000" pitchFamily="2" charset="2"/>
              </a:rPr>
              <a:t>Motivation of employees</a:t>
            </a:r>
          </a:p>
          <a:p>
            <a:r>
              <a:rPr lang="en-US" sz="2600" dirty="0" smtClean="0">
                <a:sym typeface="Wingdings" panose="05000000000000000000" pitchFamily="2" charset="2"/>
              </a:rPr>
              <a:t>Image</a:t>
            </a:r>
          </a:p>
          <a:p>
            <a:endParaRPr lang="en-GB" dirty="0"/>
          </a:p>
        </p:txBody>
      </p:sp>
    </p:spTree>
    <p:extLst>
      <p:ext uri="{BB962C8B-B14F-4D97-AF65-F5344CB8AC3E}">
        <p14:creationId xmlns:p14="http://schemas.microsoft.com/office/powerpoint/2010/main" val="2236960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Energy Management System</a:t>
            </a:r>
          </a:p>
        </p:txBody>
      </p:sp>
      <p:sp>
        <p:nvSpPr>
          <p:cNvPr id="3" name="Content Placeholder 2"/>
          <p:cNvSpPr>
            <a:spLocks noGrp="1"/>
          </p:cNvSpPr>
          <p:nvPr>
            <p:ph idx="1"/>
          </p:nvPr>
        </p:nvSpPr>
        <p:spPr>
          <a:xfrm>
            <a:off x="683568" y="1556792"/>
            <a:ext cx="8229600" cy="4525963"/>
          </a:xfrm>
        </p:spPr>
        <p:txBody>
          <a:bodyPr>
            <a:normAutofit/>
          </a:bodyPr>
          <a:lstStyle/>
          <a:p>
            <a:pPr>
              <a:buFont typeface="Wingdings" panose="05000000000000000000" pitchFamily="2" charset="2"/>
              <a:buChar char="§"/>
            </a:pPr>
            <a:endParaRPr lang="de-AT" sz="1400" dirty="0" smtClean="0">
              <a:latin typeface="Arial" charset="0"/>
            </a:endParaRPr>
          </a:p>
          <a:p>
            <a:pPr>
              <a:buFont typeface="Wingdings" panose="05000000000000000000" pitchFamily="2" charset="2"/>
              <a:buChar char="§"/>
            </a:pPr>
            <a:r>
              <a:rPr lang="de-AT" sz="2800" dirty="0" err="1" smtClean="0">
                <a:latin typeface="Arial" charset="0"/>
              </a:rPr>
              <a:t>Energy</a:t>
            </a:r>
            <a:r>
              <a:rPr lang="de-AT" sz="2800" dirty="0" smtClean="0">
                <a:latin typeface="Arial" charset="0"/>
              </a:rPr>
              <a:t> </a:t>
            </a:r>
            <a:r>
              <a:rPr lang="de-AT" sz="2800" dirty="0">
                <a:latin typeface="Arial" charset="0"/>
              </a:rPr>
              <a:t>Management Standard ISO </a:t>
            </a:r>
            <a:r>
              <a:rPr lang="de-AT" sz="2800" dirty="0" smtClean="0">
                <a:latin typeface="Arial" charset="0"/>
              </a:rPr>
              <a:t>50001</a:t>
            </a:r>
          </a:p>
          <a:p>
            <a:pPr>
              <a:buFont typeface="Wingdings" panose="05000000000000000000" pitchFamily="2" charset="2"/>
              <a:buChar char="§"/>
            </a:pPr>
            <a:endParaRPr lang="de-AT" sz="1400" dirty="0">
              <a:latin typeface="Arial" charset="0"/>
            </a:endParaRPr>
          </a:p>
          <a:p>
            <a:pPr>
              <a:buFont typeface="Wingdings" panose="05000000000000000000" pitchFamily="2" charset="2"/>
              <a:buChar char="§"/>
            </a:pPr>
            <a:r>
              <a:rPr lang="de-AT" sz="2800" dirty="0">
                <a:latin typeface="Arial" charset="0"/>
              </a:rPr>
              <a:t>ISO 50001: </a:t>
            </a:r>
            <a:r>
              <a:rPr lang="de-AT" sz="2800" dirty="0" err="1" smtClean="0">
                <a:latin typeface="Arial" charset="0"/>
              </a:rPr>
              <a:t>Structure</a:t>
            </a:r>
            <a:endParaRPr lang="de-AT" sz="2800" dirty="0" smtClean="0">
              <a:latin typeface="Arial" charset="0"/>
            </a:endParaRPr>
          </a:p>
          <a:p>
            <a:pPr>
              <a:buFont typeface="Wingdings" panose="05000000000000000000" pitchFamily="2" charset="2"/>
              <a:buChar char="§"/>
            </a:pPr>
            <a:endParaRPr lang="de-AT" sz="1400" dirty="0">
              <a:latin typeface="Arial" charset="0"/>
            </a:endParaRPr>
          </a:p>
          <a:p>
            <a:pPr>
              <a:buFont typeface="Wingdings" panose="05000000000000000000" pitchFamily="2" charset="2"/>
              <a:buChar char="§"/>
            </a:pPr>
            <a:r>
              <a:rPr lang="de-AT" sz="2800" dirty="0" err="1">
                <a:latin typeface="Arial" charset="0"/>
              </a:rPr>
              <a:t>Benefits</a:t>
            </a:r>
            <a:r>
              <a:rPr lang="de-AT" sz="2800" dirty="0">
                <a:latin typeface="Arial" charset="0"/>
              </a:rPr>
              <a:t> </a:t>
            </a:r>
            <a:r>
              <a:rPr lang="de-AT" sz="2800" dirty="0" err="1">
                <a:latin typeface="Arial" charset="0"/>
              </a:rPr>
              <a:t>of</a:t>
            </a:r>
            <a:r>
              <a:rPr lang="de-AT" sz="2800" dirty="0">
                <a:latin typeface="Arial" charset="0"/>
              </a:rPr>
              <a:t> </a:t>
            </a:r>
            <a:r>
              <a:rPr lang="de-AT" sz="2800" dirty="0" err="1">
                <a:latin typeface="Arial" charset="0"/>
              </a:rPr>
              <a:t>Energy</a:t>
            </a:r>
            <a:r>
              <a:rPr lang="de-AT" sz="2800" dirty="0">
                <a:latin typeface="Arial" charset="0"/>
              </a:rPr>
              <a:t> Management </a:t>
            </a:r>
            <a:r>
              <a:rPr lang="de-AT" sz="2800" dirty="0" smtClean="0">
                <a:latin typeface="Arial" charset="0"/>
              </a:rPr>
              <a:t>Systems</a:t>
            </a:r>
          </a:p>
          <a:p>
            <a:pPr>
              <a:buFont typeface="Wingdings" panose="05000000000000000000" pitchFamily="2" charset="2"/>
              <a:buChar char="§"/>
            </a:pPr>
            <a:endParaRPr lang="de-AT" sz="1400" dirty="0">
              <a:latin typeface="Arial" charset="0"/>
            </a:endParaRPr>
          </a:p>
          <a:p>
            <a:pPr>
              <a:buFont typeface="Wingdings" panose="05000000000000000000" pitchFamily="2" charset="2"/>
              <a:buChar char="§"/>
            </a:pPr>
            <a:r>
              <a:rPr lang="en-US" sz="2800" dirty="0"/>
              <a:t>10 important building blocks of an </a:t>
            </a:r>
            <a:r>
              <a:rPr lang="en-US" sz="2800" dirty="0" err="1"/>
              <a:t>EnMS</a:t>
            </a:r>
            <a:r>
              <a:rPr lang="en-US" sz="2800" dirty="0"/>
              <a:t> </a:t>
            </a:r>
            <a:endParaRPr lang="en-US" sz="2800" dirty="0" smtClean="0"/>
          </a:p>
          <a:p>
            <a:pPr>
              <a:buFont typeface="Wingdings" panose="05000000000000000000" pitchFamily="2" charset="2"/>
              <a:buChar char="§"/>
            </a:pPr>
            <a:endParaRPr lang="en-US" sz="1400" dirty="0"/>
          </a:p>
          <a:p>
            <a:pPr>
              <a:buFont typeface="Wingdings" panose="05000000000000000000" pitchFamily="2" charset="2"/>
              <a:buChar char="§"/>
            </a:pPr>
            <a:r>
              <a:rPr lang="en-US" sz="2800" dirty="0"/>
              <a:t>Examples</a:t>
            </a:r>
            <a:endParaRPr lang="en-GB" sz="2800" dirty="0"/>
          </a:p>
          <a:p>
            <a:endParaRPr lang="en-GB" dirty="0"/>
          </a:p>
        </p:txBody>
      </p:sp>
    </p:spTree>
    <p:extLst>
      <p:ext uri="{BB962C8B-B14F-4D97-AF65-F5344CB8AC3E}">
        <p14:creationId xmlns:p14="http://schemas.microsoft.com/office/powerpoint/2010/main" val="4294059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144" y="188640"/>
            <a:ext cx="8676456" cy="1080120"/>
          </a:xfrm>
        </p:spPr>
        <p:txBody>
          <a:bodyPr>
            <a:noAutofit/>
          </a:bodyPr>
          <a:lstStyle/>
          <a:p>
            <a:r>
              <a:rPr lang="de-AT" sz="3400" dirty="0" err="1">
                <a:latin typeface="Arial" charset="0"/>
              </a:rPr>
              <a:t>Energy</a:t>
            </a:r>
            <a:r>
              <a:rPr lang="de-AT" sz="3400" dirty="0">
                <a:latin typeface="Arial" charset="0"/>
              </a:rPr>
              <a:t> Management Standard ISO 50001</a:t>
            </a:r>
            <a:endParaRPr lang="en-GB" sz="3400" dirty="0"/>
          </a:p>
        </p:txBody>
      </p:sp>
      <p:sp>
        <p:nvSpPr>
          <p:cNvPr id="3" name="Content Placeholder 2"/>
          <p:cNvSpPr>
            <a:spLocks noGrp="1"/>
          </p:cNvSpPr>
          <p:nvPr>
            <p:ph idx="1"/>
          </p:nvPr>
        </p:nvSpPr>
        <p:spPr>
          <a:xfrm>
            <a:off x="467544" y="1772816"/>
            <a:ext cx="8229600" cy="4613144"/>
          </a:xfrm>
        </p:spPr>
        <p:txBody>
          <a:bodyPr>
            <a:normAutofit fontScale="92500" lnSpcReduction="20000"/>
          </a:bodyPr>
          <a:lstStyle/>
          <a:p>
            <a:r>
              <a:rPr lang="en-US" sz="3000" dirty="0" smtClean="0">
                <a:solidFill>
                  <a:srgbClr val="F6891F"/>
                </a:solidFill>
              </a:rPr>
              <a:t>Purpose</a:t>
            </a:r>
            <a:r>
              <a:rPr lang="en-US" sz="3000" dirty="0" smtClean="0"/>
              <a:t>: enable </a:t>
            </a:r>
            <a:r>
              <a:rPr lang="en-US" sz="3000" dirty="0" err="1"/>
              <a:t>organisations</a:t>
            </a:r>
            <a:r>
              <a:rPr lang="en-US" sz="3000" dirty="0"/>
              <a:t> to establish the systems and processes necessary to improve energy performance (includes energy efficiency, use and consumption</a:t>
            </a:r>
            <a:r>
              <a:rPr lang="en-US" sz="3000" dirty="0" smtClean="0"/>
              <a:t>)</a:t>
            </a:r>
          </a:p>
          <a:p>
            <a:pPr marL="109728" indent="0">
              <a:buNone/>
            </a:pPr>
            <a:endParaRPr lang="en-US" dirty="0"/>
          </a:p>
          <a:p>
            <a:r>
              <a:rPr lang="en-US" sz="3000" dirty="0"/>
              <a:t>For all types and sizes of </a:t>
            </a:r>
            <a:r>
              <a:rPr lang="en-US" sz="3000" dirty="0" err="1" smtClean="0"/>
              <a:t>organisations</a:t>
            </a:r>
            <a:endParaRPr lang="en-US" sz="3000" dirty="0" smtClean="0"/>
          </a:p>
          <a:p>
            <a:endParaRPr lang="en-US" dirty="0"/>
          </a:p>
          <a:p>
            <a:r>
              <a:rPr lang="en-US" sz="3000" dirty="0">
                <a:solidFill>
                  <a:srgbClr val="F6891F"/>
                </a:solidFill>
              </a:rPr>
              <a:t>DOES NOT prescribe absolute requirements</a:t>
            </a:r>
            <a:r>
              <a:rPr lang="en-US" sz="3000" dirty="0" smtClean="0">
                <a:solidFill>
                  <a:srgbClr val="F6891F"/>
                </a:solidFill>
              </a:rPr>
              <a:t>/ targets </a:t>
            </a:r>
            <a:r>
              <a:rPr lang="en-US" sz="3000" dirty="0">
                <a:solidFill>
                  <a:srgbClr val="F6891F"/>
                </a:solidFill>
              </a:rPr>
              <a:t>regarding energy performance</a:t>
            </a:r>
            <a:r>
              <a:rPr lang="en-US" sz="3100" dirty="0"/>
              <a:t/>
            </a:r>
            <a:br>
              <a:rPr lang="en-US" sz="3100" dirty="0"/>
            </a:br>
            <a:r>
              <a:rPr lang="en-US" sz="2800" dirty="0"/>
              <a:t>(except adherence to legal obligations and other requirements that the company has subscribed to)</a:t>
            </a:r>
          </a:p>
          <a:p>
            <a:endParaRPr lang="en-GB" dirty="0"/>
          </a:p>
        </p:txBody>
      </p:sp>
    </p:spTree>
    <p:extLst>
      <p:ext uri="{BB962C8B-B14F-4D97-AF65-F5344CB8AC3E}">
        <p14:creationId xmlns:p14="http://schemas.microsoft.com/office/powerpoint/2010/main" val="74839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036" y="116632"/>
            <a:ext cx="8229600" cy="1066800"/>
          </a:xfrm>
        </p:spPr>
        <p:txBody>
          <a:bodyPr>
            <a:normAutofit/>
          </a:bodyPr>
          <a:lstStyle/>
          <a:p>
            <a:r>
              <a:rPr lang="en-US" sz="3200" dirty="0">
                <a:latin typeface="Arial" charset="0"/>
              </a:rPr>
              <a:t>ISO 50001: Structure</a:t>
            </a:r>
            <a:br>
              <a:rPr lang="en-US" sz="3200" dirty="0">
                <a:latin typeface="Arial" charset="0"/>
              </a:rPr>
            </a:br>
            <a:r>
              <a:rPr lang="en-US" sz="3200" dirty="0">
                <a:latin typeface="Arial" charset="0"/>
              </a:rPr>
              <a:t>based on Plan-Do-Check-Act Cycle</a:t>
            </a:r>
            <a:endParaRPr lang="en-GB" sz="3200" dirty="0"/>
          </a:p>
        </p:txBody>
      </p:sp>
      <p:pic>
        <p:nvPicPr>
          <p:cNvPr id="4" name="Content Placeholder 2" descr="fig_1.png"/>
          <p:cNvPicPr>
            <a:picLocks noGrp="1" noChangeAspect="1"/>
          </p:cNvPicPr>
          <p:nvPr>
            <p:ph idx="1"/>
          </p:nvPr>
        </p:nvPicPr>
        <p:blipFill>
          <a:blip r:embed="rId2">
            <a:extLst>
              <a:ext uri="{28A0092B-C50C-407E-A947-70E740481C1C}">
                <a14:useLocalDpi xmlns:a14="http://schemas.microsoft.com/office/drawing/2010/main" val="0"/>
              </a:ext>
            </a:extLst>
          </a:blip>
          <a:srcRect l="-36660" r="-36660"/>
          <a:stretch>
            <a:fillRect/>
          </a:stretch>
        </p:blipFill>
        <p:spPr>
          <a:xfrm>
            <a:off x="683568" y="1732749"/>
            <a:ext cx="7698286" cy="4248472"/>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3" y="2323828"/>
            <a:ext cx="1249363"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18786" y="1472285"/>
            <a:ext cx="3240360" cy="1231106"/>
          </a:xfrm>
          <a:prstGeom prst="rect">
            <a:avLst/>
          </a:prstGeom>
          <a:noFill/>
        </p:spPr>
        <p:txBody>
          <a:bodyPr wrap="square" rtlCol="0">
            <a:spAutoFit/>
          </a:bodyPr>
          <a:lstStyle/>
          <a:p>
            <a:r>
              <a:rPr lang="en-US" sz="2000" b="1" dirty="0" smtClean="0">
                <a:solidFill>
                  <a:srgbClr val="F6891F"/>
                </a:solidFill>
              </a:rPr>
              <a:t>P</a:t>
            </a:r>
            <a:r>
              <a:rPr lang="en-US" sz="2000" dirty="0" smtClean="0">
                <a:solidFill>
                  <a:srgbClr val="F6891F"/>
                </a:solidFill>
              </a:rPr>
              <a:t>LAN</a:t>
            </a:r>
            <a:r>
              <a:rPr lang="en-US" dirty="0" smtClean="0">
                <a:solidFill>
                  <a:srgbClr val="F6891F"/>
                </a:solidFill>
              </a:rPr>
              <a:t>: status quo analysis, define indicators, goals and action plans</a:t>
            </a:r>
          </a:p>
          <a:p>
            <a:endParaRPr lang="en-GB" dirty="0"/>
          </a:p>
        </p:txBody>
      </p:sp>
      <p:sp>
        <p:nvSpPr>
          <p:cNvPr id="7" name="TextBox 6"/>
          <p:cNvSpPr txBox="1"/>
          <p:nvPr/>
        </p:nvSpPr>
        <p:spPr>
          <a:xfrm>
            <a:off x="5427732" y="2625879"/>
            <a:ext cx="2232248" cy="1231106"/>
          </a:xfrm>
          <a:prstGeom prst="rect">
            <a:avLst/>
          </a:prstGeom>
          <a:noFill/>
        </p:spPr>
        <p:txBody>
          <a:bodyPr wrap="square" rtlCol="0">
            <a:spAutoFit/>
          </a:bodyPr>
          <a:lstStyle/>
          <a:p>
            <a:r>
              <a:rPr lang="en-US" sz="2000" b="1" dirty="0" smtClean="0">
                <a:solidFill>
                  <a:srgbClr val="F6891F"/>
                </a:solidFill>
              </a:rPr>
              <a:t>D</a:t>
            </a:r>
            <a:r>
              <a:rPr lang="en-US" sz="2000" dirty="0" smtClean="0">
                <a:solidFill>
                  <a:srgbClr val="F6891F"/>
                </a:solidFill>
              </a:rPr>
              <a:t>O</a:t>
            </a:r>
            <a:r>
              <a:rPr lang="en-US" dirty="0" smtClean="0">
                <a:solidFill>
                  <a:srgbClr val="F6891F"/>
                </a:solidFill>
              </a:rPr>
              <a:t>: Implementation of action plans</a:t>
            </a:r>
          </a:p>
          <a:p>
            <a:endParaRPr lang="en-GB" dirty="0"/>
          </a:p>
        </p:txBody>
      </p:sp>
      <p:sp>
        <p:nvSpPr>
          <p:cNvPr id="8" name="TextBox 7"/>
          <p:cNvSpPr txBox="1"/>
          <p:nvPr/>
        </p:nvSpPr>
        <p:spPr>
          <a:xfrm>
            <a:off x="191019" y="1871826"/>
            <a:ext cx="2448272" cy="1508105"/>
          </a:xfrm>
          <a:prstGeom prst="rect">
            <a:avLst/>
          </a:prstGeom>
          <a:noFill/>
        </p:spPr>
        <p:txBody>
          <a:bodyPr wrap="square" rtlCol="0">
            <a:spAutoFit/>
          </a:bodyPr>
          <a:lstStyle/>
          <a:p>
            <a:r>
              <a:rPr lang="en-US" sz="2000" b="1" dirty="0" smtClean="0">
                <a:solidFill>
                  <a:srgbClr val="F6891F"/>
                </a:solidFill>
              </a:rPr>
              <a:t>A</a:t>
            </a:r>
            <a:r>
              <a:rPr lang="en-US" sz="2000" dirty="0" smtClean="0">
                <a:solidFill>
                  <a:srgbClr val="F6891F"/>
                </a:solidFill>
              </a:rPr>
              <a:t>CT</a:t>
            </a:r>
            <a:r>
              <a:rPr lang="en-US" dirty="0" smtClean="0">
                <a:solidFill>
                  <a:srgbClr val="F6891F"/>
                </a:solidFill>
              </a:rPr>
              <a:t>: measures to improve the </a:t>
            </a:r>
            <a:r>
              <a:rPr lang="en-US" dirty="0" err="1" smtClean="0">
                <a:solidFill>
                  <a:srgbClr val="F6891F"/>
                </a:solidFill>
              </a:rPr>
              <a:t>EnMS</a:t>
            </a:r>
            <a:r>
              <a:rPr lang="en-US" dirty="0" smtClean="0">
                <a:solidFill>
                  <a:srgbClr val="F6891F"/>
                </a:solidFill>
              </a:rPr>
              <a:t> and the energy performance</a:t>
            </a:r>
          </a:p>
          <a:p>
            <a:endParaRPr lang="en-GB" dirty="0"/>
          </a:p>
        </p:txBody>
      </p:sp>
      <p:sp>
        <p:nvSpPr>
          <p:cNvPr id="9" name="TextBox 8"/>
          <p:cNvSpPr txBox="1"/>
          <p:nvPr/>
        </p:nvSpPr>
        <p:spPr>
          <a:xfrm>
            <a:off x="6228184" y="4509120"/>
            <a:ext cx="2520280" cy="1231106"/>
          </a:xfrm>
          <a:prstGeom prst="rect">
            <a:avLst/>
          </a:prstGeom>
          <a:noFill/>
        </p:spPr>
        <p:txBody>
          <a:bodyPr wrap="square" rtlCol="0">
            <a:spAutoFit/>
          </a:bodyPr>
          <a:lstStyle/>
          <a:p>
            <a:r>
              <a:rPr lang="en-US" sz="2000" b="1" dirty="0" smtClean="0">
                <a:solidFill>
                  <a:srgbClr val="F6891F"/>
                </a:solidFill>
              </a:rPr>
              <a:t>C</a:t>
            </a:r>
            <a:r>
              <a:rPr lang="en-US" sz="2000" dirty="0" smtClean="0">
                <a:solidFill>
                  <a:srgbClr val="F6891F"/>
                </a:solidFill>
              </a:rPr>
              <a:t>HECK</a:t>
            </a:r>
            <a:r>
              <a:rPr lang="en-US" dirty="0" smtClean="0">
                <a:solidFill>
                  <a:srgbClr val="F6891F"/>
                </a:solidFill>
              </a:rPr>
              <a:t>: monitor processes, measure results, documentation</a:t>
            </a:r>
          </a:p>
          <a:p>
            <a:endParaRPr lang="en-GB" dirty="0"/>
          </a:p>
        </p:txBody>
      </p:sp>
    </p:spTree>
    <p:extLst>
      <p:ext uri="{BB962C8B-B14F-4D97-AF65-F5344CB8AC3E}">
        <p14:creationId xmlns:p14="http://schemas.microsoft.com/office/powerpoint/2010/main" val="464499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733" y="188640"/>
            <a:ext cx="8229600" cy="1066800"/>
          </a:xfrm>
        </p:spPr>
        <p:txBody>
          <a:bodyPr>
            <a:normAutofit/>
          </a:bodyPr>
          <a:lstStyle/>
          <a:p>
            <a:r>
              <a:rPr lang="en-US" sz="3200" dirty="0" smtClean="0"/>
              <a:t>Benefits of Energy Management Systems </a:t>
            </a:r>
            <a:endParaRPr lang="en-GB" sz="32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2060848"/>
            <a:ext cx="7812360" cy="4932203"/>
          </a:xfrm>
          <a:prstGeom prst="rect">
            <a:avLst/>
          </a:prstGeom>
          <a:noFill/>
          <a:ln>
            <a:noFill/>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3405" y="2315185"/>
            <a:ext cx="8352928" cy="4524315"/>
          </a:xfrm>
          <a:prstGeom prst="rect">
            <a:avLst/>
          </a:prstGeom>
          <a:noFill/>
        </p:spPr>
        <p:txBody>
          <a:bodyPr wrap="square" rtlCol="0">
            <a:spAutoFit/>
          </a:bodyPr>
          <a:lstStyle/>
          <a:p>
            <a:pPr marL="342900" lvl="1" indent="-342900" algn="ctr">
              <a:buFontTx/>
              <a:buNone/>
              <a:defRPr/>
            </a:pPr>
            <a:r>
              <a:rPr lang="de-DE" b="1" dirty="0">
                <a:solidFill>
                  <a:srgbClr val="F6891F"/>
                </a:solidFill>
                <a:latin typeface="Arial" charset="0"/>
                <a:cs typeface="Arial" charset="0"/>
              </a:rPr>
              <a:t>Certified </a:t>
            </a:r>
            <a:r>
              <a:rPr lang="de-DE" b="1" dirty="0" err="1">
                <a:solidFill>
                  <a:srgbClr val="F6891F"/>
                </a:solidFill>
                <a:latin typeface="Arial" charset="0"/>
                <a:cs typeface="Arial" charset="0"/>
              </a:rPr>
              <a:t>EnMS</a:t>
            </a:r>
            <a:r>
              <a:rPr lang="de-DE" b="1" dirty="0">
                <a:solidFill>
                  <a:srgbClr val="F6891F"/>
                </a:solidFill>
                <a:latin typeface="Arial" charset="0"/>
                <a:cs typeface="Arial" charset="0"/>
              </a:rPr>
              <a:t>: </a:t>
            </a:r>
          </a:p>
          <a:p>
            <a:pPr marL="342900" lvl="1" indent="-342900" algn="ctr">
              <a:buFont typeface="Wingdings" charset="0"/>
              <a:buNone/>
              <a:defRPr/>
            </a:pPr>
            <a:r>
              <a:rPr lang="de-DE" sz="1600" dirty="0">
                <a:solidFill>
                  <a:srgbClr val="717073"/>
                </a:solidFill>
                <a:latin typeface="Arial" charset="0"/>
                <a:cs typeface="Arial" charset="0"/>
              </a:rPr>
              <a:t>More </a:t>
            </a:r>
            <a:r>
              <a:rPr lang="de-DE" sz="1600" dirty="0" err="1">
                <a:solidFill>
                  <a:srgbClr val="717073"/>
                </a:solidFill>
                <a:latin typeface="Arial" charset="0"/>
                <a:cs typeface="Arial" charset="0"/>
              </a:rPr>
              <a:t>credibility</a:t>
            </a:r>
            <a:r>
              <a:rPr lang="de-DE" sz="1600" dirty="0">
                <a:solidFill>
                  <a:srgbClr val="717073"/>
                </a:solidFill>
                <a:latin typeface="Arial" charset="0"/>
                <a:cs typeface="Arial" charset="0"/>
              </a:rPr>
              <a:t> - </a:t>
            </a:r>
            <a:r>
              <a:rPr lang="de-DE" sz="1600" dirty="0" err="1">
                <a:solidFill>
                  <a:srgbClr val="717073"/>
                </a:solidFill>
                <a:latin typeface="Arial" charset="0"/>
                <a:cs typeface="Arial" charset="0"/>
              </a:rPr>
              <a:t>good</a:t>
            </a:r>
            <a:r>
              <a:rPr lang="de-DE" sz="1600" dirty="0">
                <a:solidFill>
                  <a:srgbClr val="717073"/>
                </a:solidFill>
                <a:latin typeface="Arial" charset="0"/>
                <a:cs typeface="Arial" charset="0"/>
              </a:rPr>
              <a:t> for </a:t>
            </a:r>
            <a:r>
              <a:rPr lang="de-DE" sz="1600" dirty="0" err="1">
                <a:solidFill>
                  <a:srgbClr val="717073"/>
                </a:solidFill>
                <a:latin typeface="Arial" charset="0"/>
                <a:cs typeface="Arial" charset="0"/>
              </a:rPr>
              <a:t>image</a:t>
            </a:r>
            <a:r>
              <a:rPr lang="de-DE" sz="1600" dirty="0">
                <a:solidFill>
                  <a:srgbClr val="717073"/>
                </a:solidFill>
                <a:latin typeface="Arial" charset="0"/>
                <a:cs typeface="Arial" charset="0"/>
              </a:rPr>
              <a:t/>
            </a:r>
            <a:br>
              <a:rPr lang="de-DE" sz="1600" dirty="0">
                <a:solidFill>
                  <a:srgbClr val="717073"/>
                </a:solidFill>
                <a:latin typeface="Arial" charset="0"/>
                <a:cs typeface="Arial" charset="0"/>
              </a:rPr>
            </a:br>
            <a:r>
              <a:rPr lang="de-DE" sz="1600" dirty="0">
                <a:solidFill>
                  <a:srgbClr val="717073"/>
                </a:solidFill>
                <a:latin typeface="Arial" charset="0"/>
                <a:cs typeface="Arial" charset="0"/>
              </a:rPr>
              <a:t>Legal </a:t>
            </a:r>
            <a:r>
              <a:rPr lang="de-DE" sz="1600" dirty="0" err="1">
                <a:solidFill>
                  <a:srgbClr val="717073"/>
                </a:solidFill>
                <a:latin typeface="Arial" charset="0"/>
                <a:cs typeface="Arial" charset="0"/>
              </a:rPr>
              <a:t>compliance</a:t>
            </a:r>
            <a:r>
              <a:rPr lang="de-DE" sz="1600" dirty="0">
                <a:solidFill>
                  <a:srgbClr val="717073"/>
                </a:solidFill>
                <a:latin typeface="Arial" charset="0"/>
                <a:cs typeface="Arial" charset="0"/>
              </a:rPr>
              <a:t> </a:t>
            </a:r>
            <a:r>
              <a:rPr lang="de-DE" sz="1600" dirty="0" err="1">
                <a:solidFill>
                  <a:srgbClr val="717073"/>
                </a:solidFill>
                <a:latin typeface="Arial" charset="0"/>
                <a:cs typeface="Arial" charset="0"/>
              </a:rPr>
              <a:t>concerning</a:t>
            </a:r>
            <a:r>
              <a:rPr lang="de-DE" sz="1600" dirty="0">
                <a:solidFill>
                  <a:srgbClr val="717073"/>
                </a:solidFill>
                <a:latin typeface="Arial" charset="0"/>
                <a:cs typeface="Arial" charset="0"/>
              </a:rPr>
              <a:t> </a:t>
            </a:r>
            <a:r>
              <a:rPr lang="de-DE" sz="1600" dirty="0" err="1">
                <a:solidFill>
                  <a:srgbClr val="717073"/>
                </a:solidFill>
                <a:latin typeface="Arial" charset="0"/>
                <a:cs typeface="Arial" charset="0"/>
              </a:rPr>
              <a:t>laws</a:t>
            </a:r>
            <a:r>
              <a:rPr lang="de-DE" sz="1600" dirty="0">
                <a:solidFill>
                  <a:srgbClr val="717073"/>
                </a:solidFill>
                <a:latin typeface="Arial" charset="0"/>
                <a:cs typeface="Arial" charset="0"/>
              </a:rPr>
              <a:t> &amp; </a:t>
            </a:r>
            <a:r>
              <a:rPr lang="de-DE" sz="1600" dirty="0" err="1">
                <a:solidFill>
                  <a:srgbClr val="717073"/>
                </a:solidFill>
                <a:latin typeface="Arial" charset="0"/>
                <a:cs typeface="Arial" charset="0"/>
              </a:rPr>
              <a:t>regulations</a:t>
            </a:r>
            <a:r>
              <a:rPr lang="de-DE" sz="1600" dirty="0">
                <a:solidFill>
                  <a:srgbClr val="717073"/>
                </a:solidFill>
                <a:latin typeface="Arial" charset="0"/>
                <a:cs typeface="Arial" charset="0"/>
              </a:rPr>
              <a:t>  </a:t>
            </a:r>
            <a:r>
              <a:rPr lang="de-DE" sz="1600" dirty="0" err="1">
                <a:solidFill>
                  <a:srgbClr val="717073"/>
                </a:solidFill>
                <a:latin typeface="Arial" charset="0"/>
                <a:cs typeface="Arial" charset="0"/>
              </a:rPr>
              <a:t>with</a:t>
            </a:r>
            <a:r>
              <a:rPr lang="de-DE" sz="1600" dirty="0">
                <a:solidFill>
                  <a:srgbClr val="717073"/>
                </a:solidFill>
                <a:latin typeface="Arial" charset="0"/>
                <a:cs typeface="Arial" charset="0"/>
              </a:rPr>
              <a:t> </a:t>
            </a:r>
            <a:r>
              <a:rPr lang="de-DE" sz="1600" dirty="0" err="1">
                <a:solidFill>
                  <a:srgbClr val="717073"/>
                </a:solidFill>
                <a:latin typeface="Arial" charset="0"/>
                <a:cs typeface="Arial" charset="0"/>
              </a:rPr>
              <a:t>respect</a:t>
            </a:r>
            <a:r>
              <a:rPr lang="de-DE" sz="1600" dirty="0">
                <a:solidFill>
                  <a:srgbClr val="717073"/>
                </a:solidFill>
                <a:latin typeface="Arial" charset="0"/>
                <a:cs typeface="Arial" charset="0"/>
              </a:rPr>
              <a:t> </a:t>
            </a:r>
            <a:r>
              <a:rPr lang="de-DE" sz="1600" dirty="0" err="1">
                <a:solidFill>
                  <a:srgbClr val="717073"/>
                </a:solidFill>
                <a:latin typeface="Arial" charset="0"/>
                <a:cs typeface="Arial" charset="0"/>
              </a:rPr>
              <a:t>to</a:t>
            </a:r>
            <a:r>
              <a:rPr lang="de-DE" sz="1600" dirty="0">
                <a:solidFill>
                  <a:srgbClr val="717073"/>
                </a:solidFill>
                <a:latin typeface="Arial" charset="0"/>
                <a:cs typeface="Arial" charset="0"/>
              </a:rPr>
              <a:t> </a:t>
            </a:r>
            <a:r>
              <a:rPr lang="de-DE" sz="1600" dirty="0" err="1">
                <a:solidFill>
                  <a:srgbClr val="717073"/>
                </a:solidFill>
                <a:latin typeface="Arial" charset="0"/>
                <a:cs typeface="Arial" charset="0"/>
              </a:rPr>
              <a:t>energy</a:t>
            </a:r>
            <a:r>
              <a:rPr lang="de-DE" sz="1600" dirty="0">
                <a:solidFill>
                  <a:srgbClr val="717073"/>
                </a:solidFill>
                <a:latin typeface="Arial" charset="0"/>
                <a:cs typeface="Arial" charset="0"/>
              </a:rPr>
              <a:t/>
            </a:r>
            <a:br>
              <a:rPr lang="de-DE" sz="1600" dirty="0">
                <a:solidFill>
                  <a:srgbClr val="717073"/>
                </a:solidFill>
                <a:latin typeface="Arial" charset="0"/>
                <a:cs typeface="Arial" charset="0"/>
              </a:rPr>
            </a:br>
            <a:r>
              <a:rPr lang="de-DE" sz="1600" dirty="0" err="1">
                <a:solidFill>
                  <a:srgbClr val="717073"/>
                </a:solidFill>
                <a:latin typeface="Arial" charset="0"/>
                <a:cs typeface="Arial" charset="0"/>
              </a:rPr>
              <a:t>Suggestions</a:t>
            </a:r>
            <a:r>
              <a:rPr lang="de-DE" sz="1600" dirty="0">
                <a:solidFill>
                  <a:srgbClr val="717073"/>
                </a:solidFill>
                <a:latin typeface="Arial" charset="0"/>
                <a:cs typeface="Arial" charset="0"/>
              </a:rPr>
              <a:t> for </a:t>
            </a:r>
            <a:r>
              <a:rPr lang="de-DE" sz="1600" dirty="0" err="1">
                <a:solidFill>
                  <a:srgbClr val="717073"/>
                </a:solidFill>
                <a:latin typeface="Arial" charset="0"/>
                <a:cs typeface="Arial" charset="0"/>
              </a:rPr>
              <a:t>improvement</a:t>
            </a:r>
            <a:r>
              <a:rPr lang="de-DE" sz="1600" dirty="0">
                <a:solidFill>
                  <a:srgbClr val="717073"/>
                </a:solidFill>
                <a:latin typeface="Arial" charset="0"/>
                <a:cs typeface="Arial" charset="0"/>
              </a:rPr>
              <a:t> </a:t>
            </a:r>
            <a:r>
              <a:rPr lang="de-DE" sz="1600" dirty="0" err="1">
                <a:solidFill>
                  <a:srgbClr val="717073"/>
                </a:solidFill>
                <a:latin typeface="Arial" charset="0"/>
                <a:cs typeface="Arial" charset="0"/>
              </a:rPr>
              <a:t>of</a:t>
            </a:r>
            <a:r>
              <a:rPr lang="de-DE" sz="1600" dirty="0">
                <a:solidFill>
                  <a:srgbClr val="717073"/>
                </a:solidFill>
                <a:latin typeface="Arial" charset="0"/>
                <a:cs typeface="Arial" charset="0"/>
              </a:rPr>
              <a:t> </a:t>
            </a:r>
            <a:r>
              <a:rPr lang="de-DE" sz="1600" dirty="0" err="1">
                <a:solidFill>
                  <a:srgbClr val="717073"/>
                </a:solidFill>
                <a:latin typeface="Arial" charset="0"/>
                <a:cs typeface="Arial" charset="0"/>
              </a:rPr>
              <a:t>system</a:t>
            </a:r>
            <a:r>
              <a:rPr lang="de-DE" sz="1600" dirty="0">
                <a:solidFill>
                  <a:srgbClr val="717073"/>
                </a:solidFill>
                <a:latin typeface="Arial" charset="0"/>
                <a:cs typeface="Arial" charset="0"/>
              </a:rPr>
              <a:t> </a:t>
            </a:r>
            <a:r>
              <a:rPr lang="de-DE" sz="1600" dirty="0" err="1">
                <a:solidFill>
                  <a:srgbClr val="717073"/>
                </a:solidFill>
                <a:latin typeface="Arial" charset="0"/>
                <a:cs typeface="Arial" charset="0"/>
              </a:rPr>
              <a:t>by</a:t>
            </a:r>
            <a:r>
              <a:rPr lang="de-DE" sz="1600" dirty="0">
                <a:solidFill>
                  <a:srgbClr val="717073"/>
                </a:solidFill>
                <a:latin typeface="Arial" charset="0"/>
                <a:cs typeface="Arial" charset="0"/>
              </a:rPr>
              <a:t> </a:t>
            </a:r>
            <a:r>
              <a:rPr lang="de-DE" sz="1600" dirty="0" err="1">
                <a:solidFill>
                  <a:srgbClr val="717073"/>
                </a:solidFill>
                <a:latin typeface="Arial" charset="0"/>
                <a:cs typeface="Arial" charset="0"/>
              </a:rPr>
              <a:t>external</a:t>
            </a:r>
            <a:r>
              <a:rPr lang="de-DE" sz="1600" dirty="0">
                <a:solidFill>
                  <a:srgbClr val="717073"/>
                </a:solidFill>
                <a:latin typeface="Arial" charset="0"/>
                <a:cs typeface="Arial" charset="0"/>
              </a:rPr>
              <a:t> </a:t>
            </a:r>
            <a:r>
              <a:rPr lang="de-DE" sz="1600" dirty="0" err="1">
                <a:solidFill>
                  <a:srgbClr val="717073"/>
                </a:solidFill>
                <a:latin typeface="Arial" charset="0"/>
                <a:cs typeface="Arial" charset="0"/>
              </a:rPr>
              <a:t>auditor</a:t>
            </a:r>
            <a:endParaRPr lang="de-DE" sz="1600" dirty="0">
              <a:solidFill>
                <a:srgbClr val="717073"/>
              </a:solidFill>
              <a:latin typeface="Arial" charset="0"/>
              <a:cs typeface="Arial" charset="0"/>
            </a:endParaRPr>
          </a:p>
          <a:p>
            <a:pPr marL="0" lvl="1" indent="0" algn="ctr">
              <a:buFont typeface="Wingdings" charset="0"/>
              <a:buNone/>
              <a:defRPr/>
            </a:pPr>
            <a:endParaRPr lang="de-DE" sz="2400" dirty="0">
              <a:latin typeface="Arial" charset="0"/>
              <a:cs typeface="Arial" charset="0"/>
            </a:endParaRPr>
          </a:p>
          <a:p>
            <a:pPr marL="342900" lvl="1" indent="-342900" algn="ctr">
              <a:buFontTx/>
              <a:buNone/>
              <a:defRPr/>
            </a:pPr>
            <a:endParaRPr lang="de-DE" dirty="0">
              <a:latin typeface="Arial" charset="0"/>
              <a:cs typeface="Arial" charset="0"/>
            </a:endParaRPr>
          </a:p>
          <a:p>
            <a:pPr marL="342900" lvl="1" indent="-342900" algn="ctr">
              <a:buFontTx/>
              <a:buNone/>
              <a:defRPr/>
            </a:pPr>
            <a:r>
              <a:rPr lang="de-DE" b="1" dirty="0" err="1">
                <a:solidFill>
                  <a:srgbClr val="F6891F"/>
                </a:solidFill>
                <a:latin typeface="Arial" charset="0"/>
                <a:cs typeface="Arial" charset="0"/>
              </a:rPr>
              <a:t>EnMS</a:t>
            </a:r>
            <a:r>
              <a:rPr lang="de-DE" b="1" dirty="0">
                <a:solidFill>
                  <a:srgbClr val="F6891F"/>
                </a:solidFill>
                <a:latin typeface="Arial" charset="0"/>
                <a:cs typeface="Arial" charset="0"/>
              </a:rPr>
              <a:t>:</a:t>
            </a:r>
          </a:p>
          <a:p>
            <a:pPr marL="342900" lvl="1" indent="-342900" algn="ctr">
              <a:buFontTx/>
              <a:buNone/>
              <a:defRPr/>
            </a:pPr>
            <a:r>
              <a:rPr lang="de-DE" sz="1600" dirty="0">
                <a:latin typeface="Arial" charset="0"/>
                <a:cs typeface="Arial" charset="0"/>
              </a:rPr>
              <a:t> </a:t>
            </a:r>
            <a:r>
              <a:rPr lang="de-DE" sz="1600" dirty="0" err="1">
                <a:solidFill>
                  <a:srgbClr val="717073"/>
                </a:solidFill>
                <a:latin typeface="Arial" charset="0"/>
                <a:cs typeface="Arial" charset="0"/>
              </a:rPr>
              <a:t>Better</a:t>
            </a:r>
            <a:r>
              <a:rPr lang="de-DE" sz="1600" dirty="0">
                <a:solidFill>
                  <a:srgbClr val="717073"/>
                </a:solidFill>
                <a:latin typeface="Arial" charset="0"/>
                <a:cs typeface="Arial" charset="0"/>
              </a:rPr>
              <a:t>, </a:t>
            </a:r>
            <a:r>
              <a:rPr lang="de-DE" sz="1600" dirty="0" err="1">
                <a:solidFill>
                  <a:srgbClr val="717073"/>
                </a:solidFill>
                <a:latin typeface="Arial" charset="0"/>
                <a:cs typeface="Arial" charset="0"/>
              </a:rPr>
              <a:t>more</a:t>
            </a:r>
            <a:r>
              <a:rPr lang="de-DE" sz="1600" dirty="0">
                <a:solidFill>
                  <a:srgbClr val="717073"/>
                </a:solidFill>
                <a:latin typeface="Arial" charset="0"/>
                <a:cs typeface="Arial" charset="0"/>
              </a:rPr>
              <a:t> transparent </a:t>
            </a:r>
            <a:r>
              <a:rPr lang="de-DE" sz="1600" dirty="0" err="1">
                <a:solidFill>
                  <a:srgbClr val="717073"/>
                </a:solidFill>
                <a:latin typeface="Arial" charset="0"/>
                <a:cs typeface="Arial" charset="0"/>
              </a:rPr>
              <a:t>data</a:t>
            </a:r>
            <a:r>
              <a:rPr lang="de-DE" sz="1600" dirty="0">
                <a:solidFill>
                  <a:srgbClr val="717073"/>
                </a:solidFill>
                <a:latin typeface="Arial" charset="0"/>
                <a:cs typeface="Arial" charset="0"/>
              </a:rPr>
              <a:t/>
            </a:r>
            <a:br>
              <a:rPr lang="de-DE" sz="1600" dirty="0">
                <a:solidFill>
                  <a:srgbClr val="717073"/>
                </a:solidFill>
                <a:latin typeface="Arial" charset="0"/>
                <a:cs typeface="Arial" charset="0"/>
              </a:rPr>
            </a:br>
            <a:r>
              <a:rPr lang="de-DE" sz="1600" dirty="0" err="1">
                <a:solidFill>
                  <a:srgbClr val="717073"/>
                </a:solidFill>
                <a:latin typeface="Arial" charset="0"/>
                <a:cs typeface="Arial" charset="0"/>
              </a:rPr>
              <a:t>Systematic</a:t>
            </a:r>
            <a:r>
              <a:rPr lang="de-DE" sz="1600" dirty="0">
                <a:solidFill>
                  <a:srgbClr val="717073"/>
                </a:solidFill>
                <a:latin typeface="Arial" charset="0"/>
                <a:cs typeface="Arial" charset="0"/>
              </a:rPr>
              <a:t> </a:t>
            </a:r>
            <a:r>
              <a:rPr lang="de-DE" sz="1600" dirty="0" err="1">
                <a:solidFill>
                  <a:srgbClr val="717073"/>
                </a:solidFill>
                <a:latin typeface="Arial" charset="0"/>
                <a:cs typeface="Arial" charset="0"/>
              </a:rPr>
              <a:t>identification</a:t>
            </a:r>
            <a:r>
              <a:rPr lang="de-DE" sz="1600" dirty="0">
                <a:solidFill>
                  <a:srgbClr val="717073"/>
                </a:solidFill>
                <a:latin typeface="Arial" charset="0"/>
                <a:cs typeface="Arial" charset="0"/>
              </a:rPr>
              <a:t> </a:t>
            </a:r>
            <a:r>
              <a:rPr lang="de-DE" sz="1600" dirty="0" err="1">
                <a:solidFill>
                  <a:srgbClr val="717073"/>
                </a:solidFill>
                <a:latin typeface="Arial" charset="0"/>
                <a:cs typeface="Arial" charset="0"/>
              </a:rPr>
              <a:t>of</a:t>
            </a:r>
            <a:r>
              <a:rPr lang="de-DE" sz="1600" dirty="0">
                <a:solidFill>
                  <a:srgbClr val="717073"/>
                </a:solidFill>
                <a:latin typeface="Arial" charset="0"/>
                <a:cs typeface="Arial" charset="0"/>
              </a:rPr>
              <a:t> </a:t>
            </a:r>
            <a:r>
              <a:rPr lang="de-DE" sz="1600" dirty="0" err="1">
                <a:solidFill>
                  <a:srgbClr val="717073"/>
                </a:solidFill>
                <a:latin typeface="Arial" charset="0"/>
                <a:cs typeface="Arial" charset="0"/>
              </a:rPr>
              <a:t>energy</a:t>
            </a:r>
            <a:r>
              <a:rPr lang="de-DE" sz="1600" dirty="0">
                <a:solidFill>
                  <a:srgbClr val="717073"/>
                </a:solidFill>
                <a:latin typeface="Arial" charset="0"/>
                <a:cs typeface="Arial" charset="0"/>
              </a:rPr>
              <a:t> </a:t>
            </a:r>
            <a:r>
              <a:rPr lang="de-DE" sz="1600" dirty="0" err="1">
                <a:solidFill>
                  <a:srgbClr val="717073"/>
                </a:solidFill>
                <a:latin typeface="Arial" charset="0"/>
                <a:cs typeface="Arial" charset="0"/>
              </a:rPr>
              <a:t>efficiency</a:t>
            </a:r>
            <a:r>
              <a:rPr lang="de-DE" sz="1600" dirty="0">
                <a:solidFill>
                  <a:srgbClr val="717073"/>
                </a:solidFill>
                <a:latin typeface="Arial" charset="0"/>
                <a:cs typeface="Arial" charset="0"/>
              </a:rPr>
              <a:t> </a:t>
            </a:r>
            <a:r>
              <a:rPr lang="de-DE" sz="1600" dirty="0" err="1">
                <a:solidFill>
                  <a:srgbClr val="717073"/>
                </a:solidFill>
                <a:latin typeface="Arial" charset="0"/>
                <a:cs typeface="Arial" charset="0"/>
              </a:rPr>
              <a:t>potentials</a:t>
            </a:r>
            <a:r>
              <a:rPr lang="de-DE" sz="1600" dirty="0">
                <a:solidFill>
                  <a:srgbClr val="717073"/>
                </a:solidFill>
                <a:latin typeface="Arial" charset="0"/>
                <a:cs typeface="Arial" charset="0"/>
              </a:rPr>
              <a:t> </a:t>
            </a:r>
            <a:br>
              <a:rPr lang="de-DE" sz="1600" dirty="0">
                <a:solidFill>
                  <a:srgbClr val="717073"/>
                </a:solidFill>
                <a:latin typeface="Arial" charset="0"/>
                <a:cs typeface="Arial" charset="0"/>
              </a:rPr>
            </a:br>
            <a:r>
              <a:rPr lang="de-DE" sz="1600" dirty="0" err="1">
                <a:solidFill>
                  <a:srgbClr val="717073"/>
                </a:solidFill>
                <a:latin typeface="Arial" charset="0"/>
                <a:cs typeface="Arial" charset="0"/>
              </a:rPr>
              <a:t>Consideration</a:t>
            </a:r>
            <a:r>
              <a:rPr lang="de-DE" sz="1600" dirty="0">
                <a:solidFill>
                  <a:srgbClr val="717073"/>
                </a:solidFill>
                <a:latin typeface="Arial" charset="0"/>
                <a:cs typeface="Arial" charset="0"/>
              </a:rPr>
              <a:t> </a:t>
            </a:r>
            <a:r>
              <a:rPr lang="de-DE" sz="1600" dirty="0" err="1">
                <a:solidFill>
                  <a:srgbClr val="717073"/>
                </a:solidFill>
                <a:latin typeface="Arial" charset="0"/>
                <a:cs typeface="Arial" charset="0"/>
              </a:rPr>
              <a:t>of</a:t>
            </a:r>
            <a:r>
              <a:rPr lang="de-DE" sz="1600" dirty="0">
                <a:solidFill>
                  <a:srgbClr val="717073"/>
                </a:solidFill>
                <a:latin typeface="Arial" charset="0"/>
                <a:cs typeface="Arial" charset="0"/>
              </a:rPr>
              <a:t> </a:t>
            </a:r>
            <a:r>
              <a:rPr lang="de-DE" sz="1600" dirty="0" err="1">
                <a:solidFill>
                  <a:srgbClr val="717073"/>
                </a:solidFill>
                <a:latin typeface="Arial" charset="0"/>
                <a:cs typeface="Arial" charset="0"/>
              </a:rPr>
              <a:t>effects</a:t>
            </a:r>
            <a:r>
              <a:rPr lang="de-DE" sz="1600" dirty="0">
                <a:solidFill>
                  <a:srgbClr val="717073"/>
                </a:solidFill>
                <a:latin typeface="Arial" charset="0"/>
                <a:cs typeface="Arial" charset="0"/>
              </a:rPr>
              <a:t> </a:t>
            </a:r>
            <a:r>
              <a:rPr lang="de-DE" sz="1600" dirty="0" err="1">
                <a:solidFill>
                  <a:srgbClr val="717073"/>
                </a:solidFill>
                <a:latin typeface="Arial" charset="0"/>
                <a:cs typeface="Arial" charset="0"/>
              </a:rPr>
              <a:t>of</a:t>
            </a:r>
            <a:r>
              <a:rPr lang="de-DE" sz="1600" dirty="0">
                <a:solidFill>
                  <a:srgbClr val="717073"/>
                </a:solidFill>
                <a:latin typeface="Arial" charset="0"/>
                <a:cs typeface="Arial" charset="0"/>
              </a:rPr>
              <a:t> </a:t>
            </a:r>
            <a:r>
              <a:rPr lang="de-DE" sz="1600" dirty="0" err="1">
                <a:solidFill>
                  <a:srgbClr val="717073"/>
                </a:solidFill>
                <a:latin typeface="Arial" charset="0"/>
                <a:cs typeface="Arial" charset="0"/>
              </a:rPr>
              <a:t>interaction</a:t>
            </a:r>
            <a:r>
              <a:rPr lang="de-DE" sz="1600" dirty="0">
                <a:solidFill>
                  <a:srgbClr val="717073"/>
                </a:solidFill>
                <a:latin typeface="Arial" charset="0"/>
                <a:cs typeface="Arial" charset="0"/>
              </a:rPr>
              <a:t> </a:t>
            </a:r>
            <a:r>
              <a:rPr lang="de-DE" sz="1600" dirty="0" err="1">
                <a:solidFill>
                  <a:srgbClr val="717073"/>
                </a:solidFill>
                <a:latin typeface="Arial" charset="0"/>
                <a:cs typeface="Arial" charset="0"/>
              </a:rPr>
              <a:t>of</a:t>
            </a:r>
            <a:r>
              <a:rPr lang="de-DE" sz="1600" dirty="0">
                <a:solidFill>
                  <a:srgbClr val="717073"/>
                </a:solidFill>
                <a:latin typeface="Arial" charset="0"/>
                <a:cs typeface="Arial" charset="0"/>
              </a:rPr>
              <a:t> different </a:t>
            </a:r>
            <a:r>
              <a:rPr lang="de-DE" sz="1600" dirty="0" err="1">
                <a:solidFill>
                  <a:srgbClr val="717073"/>
                </a:solidFill>
                <a:latin typeface="Arial" charset="0"/>
                <a:cs typeface="Arial" charset="0"/>
              </a:rPr>
              <a:t>measures</a:t>
            </a:r>
            <a:r>
              <a:rPr lang="de-DE" sz="1600" dirty="0">
                <a:solidFill>
                  <a:srgbClr val="717073"/>
                </a:solidFill>
                <a:latin typeface="Arial" charset="0"/>
                <a:cs typeface="Arial" charset="0"/>
              </a:rPr>
              <a:t> </a:t>
            </a:r>
            <a:br>
              <a:rPr lang="de-DE" sz="1600" dirty="0">
                <a:solidFill>
                  <a:srgbClr val="717073"/>
                </a:solidFill>
                <a:latin typeface="Arial" charset="0"/>
                <a:cs typeface="Arial" charset="0"/>
              </a:rPr>
            </a:br>
            <a:r>
              <a:rPr lang="de-DE" sz="1600" dirty="0" err="1">
                <a:solidFill>
                  <a:srgbClr val="717073"/>
                </a:solidFill>
                <a:latin typeface="Arial" charset="0"/>
                <a:cs typeface="Arial" charset="0"/>
              </a:rPr>
              <a:t>Staff</a:t>
            </a:r>
            <a:r>
              <a:rPr lang="de-DE" sz="1600" dirty="0">
                <a:solidFill>
                  <a:srgbClr val="717073"/>
                </a:solidFill>
                <a:latin typeface="Arial" charset="0"/>
                <a:cs typeface="Arial" charset="0"/>
              </a:rPr>
              <a:t> </a:t>
            </a:r>
            <a:r>
              <a:rPr lang="de-DE" sz="1600" dirty="0" err="1">
                <a:solidFill>
                  <a:srgbClr val="717073"/>
                </a:solidFill>
                <a:latin typeface="Arial" charset="0"/>
                <a:cs typeface="Arial" charset="0"/>
              </a:rPr>
              <a:t>involvement</a:t>
            </a:r>
            <a:r>
              <a:rPr lang="de-DE" sz="1600" dirty="0">
                <a:solidFill>
                  <a:srgbClr val="717073"/>
                </a:solidFill>
                <a:latin typeface="Arial" charset="0"/>
                <a:cs typeface="Arial" charset="0"/>
              </a:rPr>
              <a:t/>
            </a:r>
            <a:br>
              <a:rPr lang="de-DE" sz="1600" dirty="0">
                <a:solidFill>
                  <a:srgbClr val="717073"/>
                </a:solidFill>
                <a:latin typeface="Arial" charset="0"/>
                <a:cs typeface="Arial" charset="0"/>
              </a:rPr>
            </a:br>
            <a:r>
              <a:rPr lang="de-DE" sz="1600" dirty="0" err="1">
                <a:solidFill>
                  <a:srgbClr val="717073"/>
                </a:solidFill>
                <a:latin typeface="Arial" charset="0"/>
                <a:cs typeface="Arial" charset="0"/>
              </a:rPr>
              <a:t>Documentation</a:t>
            </a:r>
            <a:r>
              <a:rPr lang="de-DE" sz="1600" dirty="0">
                <a:solidFill>
                  <a:srgbClr val="717073"/>
                </a:solidFill>
                <a:latin typeface="Arial" charset="0"/>
                <a:cs typeface="Arial" charset="0"/>
              </a:rPr>
              <a:t> </a:t>
            </a:r>
            <a:r>
              <a:rPr lang="de-DE" sz="1600" dirty="0" err="1">
                <a:solidFill>
                  <a:srgbClr val="717073"/>
                </a:solidFill>
                <a:latin typeface="Arial" charset="0"/>
                <a:cs typeface="Arial" charset="0"/>
              </a:rPr>
              <a:t>of</a:t>
            </a:r>
            <a:r>
              <a:rPr lang="de-DE" sz="1600" dirty="0">
                <a:solidFill>
                  <a:srgbClr val="717073"/>
                </a:solidFill>
                <a:latin typeface="Arial" charset="0"/>
                <a:cs typeface="Arial" charset="0"/>
              </a:rPr>
              <a:t> </a:t>
            </a:r>
            <a:r>
              <a:rPr lang="de-DE" sz="1600" dirty="0" err="1">
                <a:solidFill>
                  <a:srgbClr val="717073"/>
                </a:solidFill>
                <a:latin typeface="Arial" charset="0"/>
                <a:cs typeface="Arial" charset="0"/>
              </a:rPr>
              <a:t>results</a:t>
            </a:r>
            <a:r>
              <a:rPr lang="de-DE" sz="1600" dirty="0">
                <a:solidFill>
                  <a:srgbClr val="717073"/>
                </a:solidFill>
                <a:latin typeface="Arial" charset="0"/>
                <a:cs typeface="Arial" charset="0"/>
              </a:rPr>
              <a:t>, </a:t>
            </a:r>
            <a:r>
              <a:rPr lang="de-DE" sz="1600" dirty="0" err="1">
                <a:solidFill>
                  <a:srgbClr val="717073"/>
                </a:solidFill>
                <a:latin typeface="Arial" charset="0"/>
                <a:cs typeface="Arial" charset="0"/>
              </a:rPr>
              <a:t>more</a:t>
            </a:r>
            <a:r>
              <a:rPr lang="de-DE" sz="1600" dirty="0">
                <a:solidFill>
                  <a:srgbClr val="717073"/>
                </a:solidFill>
                <a:latin typeface="Arial" charset="0"/>
                <a:cs typeface="Arial" charset="0"/>
              </a:rPr>
              <a:t> </a:t>
            </a:r>
            <a:r>
              <a:rPr lang="de-DE" sz="1600" dirty="0" err="1">
                <a:solidFill>
                  <a:srgbClr val="717073"/>
                </a:solidFill>
                <a:latin typeface="Arial" charset="0"/>
                <a:cs typeface="Arial" charset="0"/>
              </a:rPr>
              <a:t>long</a:t>
            </a:r>
            <a:r>
              <a:rPr lang="de-DE" sz="1600" dirty="0">
                <a:solidFill>
                  <a:srgbClr val="717073"/>
                </a:solidFill>
                <a:latin typeface="Arial" charset="0"/>
                <a:cs typeface="Arial" charset="0"/>
              </a:rPr>
              <a:t>-term </a:t>
            </a:r>
            <a:r>
              <a:rPr lang="de-DE" sz="1600" dirty="0" err="1">
                <a:solidFill>
                  <a:srgbClr val="717073"/>
                </a:solidFill>
                <a:latin typeface="Arial" charset="0"/>
                <a:cs typeface="Arial" charset="0"/>
              </a:rPr>
              <a:t>perspective</a:t>
            </a:r>
            <a:endParaRPr lang="de-DE" sz="1600" dirty="0">
              <a:solidFill>
                <a:srgbClr val="717073"/>
              </a:solidFill>
              <a:latin typeface="Arial" charset="0"/>
              <a:cs typeface="Arial" charset="0"/>
            </a:endParaRPr>
          </a:p>
          <a:p>
            <a:pPr marL="342900" lvl="1" indent="-342900" algn="ctr">
              <a:buFontTx/>
              <a:buNone/>
              <a:defRPr/>
            </a:pPr>
            <a:endParaRPr lang="de-DE" sz="2400" dirty="0">
              <a:latin typeface="Arial" charset="0"/>
              <a:cs typeface="Arial" charset="0"/>
            </a:endParaRPr>
          </a:p>
          <a:p>
            <a:pPr marL="342900" lvl="1" indent="-342900" algn="ctr">
              <a:buFontTx/>
              <a:buNone/>
              <a:defRPr/>
            </a:pPr>
            <a:endParaRPr lang="de-DE" dirty="0">
              <a:latin typeface="Arial" charset="0"/>
              <a:cs typeface="Arial" charset="0"/>
            </a:endParaRPr>
          </a:p>
          <a:p>
            <a:pPr marL="342900" lvl="1" indent="-342900" algn="ctr">
              <a:buFontTx/>
              <a:buNone/>
              <a:defRPr/>
            </a:pPr>
            <a:r>
              <a:rPr lang="de-DE" dirty="0">
                <a:solidFill>
                  <a:srgbClr val="F6891F"/>
                </a:solidFill>
                <a:latin typeface="Arial" charset="0"/>
                <a:cs typeface="Arial" charset="0"/>
              </a:rPr>
              <a:t>Ad hoc </a:t>
            </a:r>
            <a:r>
              <a:rPr lang="de-DE" dirty="0" err="1">
                <a:solidFill>
                  <a:srgbClr val="F6891F"/>
                </a:solidFill>
                <a:latin typeface="Arial" charset="0"/>
                <a:cs typeface="Arial" charset="0"/>
              </a:rPr>
              <a:t>Energy</a:t>
            </a:r>
            <a:r>
              <a:rPr lang="de-DE" dirty="0">
                <a:solidFill>
                  <a:srgbClr val="F6891F"/>
                </a:solidFill>
                <a:latin typeface="Arial" charset="0"/>
                <a:cs typeface="Arial" charset="0"/>
              </a:rPr>
              <a:t> Efficiency </a:t>
            </a:r>
            <a:r>
              <a:rPr lang="de-DE" dirty="0" err="1">
                <a:solidFill>
                  <a:srgbClr val="F6891F"/>
                </a:solidFill>
                <a:latin typeface="Arial" charset="0"/>
                <a:cs typeface="Arial" charset="0"/>
              </a:rPr>
              <a:t>Measures</a:t>
            </a:r>
            <a:r>
              <a:rPr lang="de-DE" dirty="0">
                <a:solidFill>
                  <a:srgbClr val="F6891F"/>
                </a:solidFill>
                <a:latin typeface="Arial" charset="0"/>
                <a:cs typeface="Arial" charset="0"/>
              </a:rPr>
              <a:t>: </a:t>
            </a:r>
          </a:p>
          <a:p>
            <a:pPr marL="342900" lvl="1" indent="-342900" algn="ctr">
              <a:buFontTx/>
              <a:buNone/>
              <a:defRPr/>
            </a:pPr>
            <a:r>
              <a:rPr lang="de-DE" sz="1600" dirty="0" err="1">
                <a:solidFill>
                  <a:srgbClr val="717073"/>
                </a:solidFill>
                <a:latin typeface="Arial" charset="0"/>
                <a:cs typeface="Arial" charset="0"/>
              </a:rPr>
              <a:t>Cost</a:t>
            </a:r>
            <a:r>
              <a:rPr lang="de-DE" sz="1600" dirty="0">
                <a:solidFill>
                  <a:srgbClr val="717073"/>
                </a:solidFill>
                <a:latin typeface="Arial" charset="0"/>
                <a:cs typeface="Arial" charset="0"/>
              </a:rPr>
              <a:t> </a:t>
            </a:r>
            <a:r>
              <a:rPr lang="de-DE" sz="1600" dirty="0" err="1">
                <a:solidFill>
                  <a:srgbClr val="717073"/>
                </a:solidFill>
                <a:latin typeface="Arial" charset="0"/>
                <a:cs typeface="Arial" charset="0"/>
              </a:rPr>
              <a:t>savings</a:t>
            </a:r>
            <a:r>
              <a:rPr lang="de-DE" sz="1600" dirty="0">
                <a:solidFill>
                  <a:srgbClr val="717073"/>
                </a:solidFill>
                <a:latin typeface="Arial" charset="0"/>
                <a:cs typeface="Arial" charset="0"/>
              </a:rPr>
              <a:t> &amp; positive environmental </a:t>
            </a:r>
            <a:r>
              <a:rPr lang="de-DE" sz="1600" dirty="0" err="1">
                <a:solidFill>
                  <a:srgbClr val="717073"/>
                </a:solidFill>
                <a:latin typeface="Arial" charset="0"/>
                <a:cs typeface="Arial" charset="0"/>
              </a:rPr>
              <a:t>effects</a:t>
            </a:r>
            <a:r>
              <a:rPr lang="de-DE" sz="1600" dirty="0">
                <a:solidFill>
                  <a:srgbClr val="717073"/>
                </a:solidFill>
                <a:latin typeface="Arial" charset="0"/>
                <a:cs typeface="Arial" charset="0"/>
              </a:rPr>
              <a:t> (&amp; additional </a:t>
            </a:r>
            <a:r>
              <a:rPr lang="de-DE" sz="1600" dirty="0" err="1">
                <a:solidFill>
                  <a:srgbClr val="717073"/>
                </a:solidFill>
                <a:latin typeface="Arial" charset="0"/>
                <a:cs typeface="Arial" charset="0"/>
              </a:rPr>
              <a:t>benefits</a:t>
            </a:r>
            <a:r>
              <a:rPr lang="de-DE" sz="1600" dirty="0">
                <a:solidFill>
                  <a:srgbClr val="717073"/>
                </a:solidFill>
                <a:latin typeface="Arial" charset="0"/>
                <a:cs typeface="Arial" charset="0"/>
              </a:rPr>
              <a:t>)</a:t>
            </a:r>
            <a:endParaRPr lang="en-GB" sz="1400" dirty="0">
              <a:solidFill>
                <a:srgbClr val="717073"/>
              </a:solidFill>
            </a:endParaRPr>
          </a:p>
        </p:txBody>
      </p:sp>
      <p:sp>
        <p:nvSpPr>
          <p:cNvPr id="6" name="Pfeil nach rechts 5"/>
          <p:cNvSpPr>
            <a:spLocks noChangeArrowheads="1"/>
          </p:cNvSpPr>
          <p:nvPr/>
        </p:nvSpPr>
        <p:spPr bwMode="auto">
          <a:xfrm rot="16200000">
            <a:off x="4247456" y="3429892"/>
            <a:ext cx="504825" cy="431800"/>
          </a:xfrm>
          <a:prstGeom prst="rightArrow">
            <a:avLst>
              <a:gd name="adj1" fmla="val 50000"/>
              <a:gd name="adj2" fmla="val 50104"/>
            </a:avLst>
          </a:prstGeom>
          <a:solidFill>
            <a:srgbClr val="F6891F"/>
          </a:solidFill>
          <a:ln>
            <a:solidFill>
              <a:srgbClr val="F6891F"/>
            </a:solidFill>
          </a:ln>
        </p:spPr>
        <p:style>
          <a:lnRef idx="1">
            <a:schemeClr val="accent1"/>
          </a:lnRef>
          <a:fillRef idx="3">
            <a:schemeClr val="accent1"/>
          </a:fillRef>
          <a:effectRef idx="2">
            <a:schemeClr val="accent1"/>
          </a:effectRef>
          <a:fontRef idx="minor">
            <a:schemeClr val="lt1"/>
          </a:fontRef>
        </p:style>
        <p:txBody>
          <a:bodyPr/>
          <a:lstStyle/>
          <a:p>
            <a:pPr>
              <a:defRPr/>
            </a:pPr>
            <a:endParaRPr lang="de-AT"/>
          </a:p>
        </p:txBody>
      </p:sp>
      <p:sp>
        <p:nvSpPr>
          <p:cNvPr id="7" name="Pfeil nach rechts 5"/>
          <p:cNvSpPr>
            <a:spLocks noChangeArrowheads="1"/>
          </p:cNvSpPr>
          <p:nvPr/>
        </p:nvSpPr>
        <p:spPr bwMode="auto">
          <a:xfrm rot="16200000">
            <a:off x="4247457" y="5625752"/>
            <a:ext cx="504825" cy="431800"/>
          </a:xfrm>
          <a:prstGeom prst="rightArrow">
            <a:avLst>
              <a:gd name="adj1" fmla="val 50000"/>
              <a:gd name="adj2" fmla="val 50104"/>
            </a:avLst>
          </a:prstGeom>
          <a:solidFill>
            <a:srgbClr val="F6891F"/>
          </a:solidFill>
          <a:ln>
            <a:solidFill>
              <a:srgbClr val="F6891F"/>
            </a:solidFill>
          </a:ln>
        </p:spPr>
        <p:style>
          <a:lnRef idx="1">
            <a:schemeClr val="accent1"/>
          </a:lnRef>
          <a:fillRef idx="3">
            <a:schemeClr val="accent1"/>
          </a:fillRef>
          <a:effectRef idx="2">
            <a:schemeClr val="accent1"/>
          </a:effectRef>
          <a:fontRef idx="minor">
            <a:schemeClr val="lt1"/>
          </a:fontRef>
        </p:style>
        <p:txBody>
          <a:bodyPr/>
          <a:lstStyle/>
          <a:p>
            <a:pPr>
              <a:defRPr/>
            </a:pPr>
            <a:endParaRPr lang="de-AT"/>
          </a:p>
        </p:txBody>
      </p:sp>
    </p:spTree>
    <p:extLst>
      <p:ext uri="{BB962C8B-B14F-4D97-AF65-F5344CB8AC3E}">
        <p14:creationId xmlns:p14="http://schemas.microsoft.com/office/powerpoint/2010/main" val="761117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229600" cy="1066800"/>
          </a:xfrm>
        </p:spPr>
        <p:txBody>
          <a:bodyPr>
            <a:normAutofit/>
          </a:bodyPr>
          <a:lstStyle/>
          <a:p>
            <a:r>
              <a:rPr lang="en-US" sz="3200" dirty="0"/>
              <a:t>10 important building blocks of an </a:t>
            </a:r>
            <a:r>
              <a:rPr lang="en-US" sz="3200" dirty="0" err="1"/>
              <a:t>EnMS</a:t>
            </a:r>
            <a:r>
              <a:rPr lang="en-US" sz="3200" dirty="0"/>
              <a:t> </a:t>
            </a:r>
            <a:endParaRPr lang="en-GB" sz="3200" dirty="0"/>
          </a:p>
        </p:txBody>
      </p:sp>
      <p:sp>
        <p:nvSpPr>
          <p:cNvPr id="3" name="Content Placeholder 2"/>
          <p:cNvSpPr>
            <a:spLocks noGrp="1"/>
          </p:cNvSpPr>
          <p:nvPr>
            <p:ph idx="1"/>
          </p:nvPr>
        </p:nvSpPr>
        <p:spPr>
          <a:xfrm>
            <a:off x="467544" y="1628800"/>
            <a:ext cx="8229600" cy="4541136"/>
          </a:xfrm>
        </p:spPr>
        <p:txBody>
          <a:bodyPr>
            <a:normAutofit fontScale="92500"/>
          </a:bodyPr>
          <a:lstStyle/>
          <a:p>
            <a:pPr marL="457200" lvl="1" indent="-457200">
              <a:buFontTx/>
              <a:buAutoNum type="arabicPeriod"/>
            </a:pPr>
            <a:r>
              <a:rPr lang="en-US" sz="2400" dirty="0" smtClean="0">
                <a:latin typeface="Arial" charset="0"/>
              </a:rPr>
              <a:t>Overview of energy situation of </a:t>
            </a:r>
            <a:r>
              <a:rPr lang="en-US" sz="2400" dirty="0" err="1" smtClean="0">
                <a:latin typeface="Arial" charset="0"/>
              </a:rPr>
              <a:t>organisation</a:t>
            </a:r>
            <a:r>
              <a:rPr lang="en-US" sz="2400" dirty="0" smtClean="0">
                <a:latin typeface="Arial" charset="0"/>
              </a:rPr>
              <a:t> (technical, </a:t>
            </a:r>
            <a:r>
              <a:rPr lang="en-US" sz="2400" dirty="0" err="1" smtClean="0">
                <a:latin typeface="Arial" charset="0"/>
              </a:rPr>
              <a:t>organisational</a:t>
            </a:r>
            <a:r>
              <a:rPr lang="en-US" sz="2400" dirty="0" smtClean="0">
                <a:latin typeface="Arial" charset="0"/>
              </a:rPr>
              <a:t>, efficiency potentials &amp; opportunities)</a:t>
            </a:r>
          </a:p>
          <a:p>
            <a:pPr marL="457200" lvl="1" indent="-457200">
              <a:buFontTx/>
              <a:buAutoNum type="arabicPeriod"/>
            </a:pPr>
            <a:endParaRPr lang="en-US" sz="1000" dirty="0" smtClean="0">
              <a:latin typeface="Arial" charset="0"/>
            </a:endParaRPr>
          </a:p>
          <a:p>
            <a:pPr marL="457200" lvl="1" indent="-457200">
              <a:buFontTx/>
              <a:buAutoNum type="arabicPeriod"/>
            </a:pPr>
            <a:r>
              <a:rPr lang="en-US" sz="2400" dirty="0" smtClean="0">
                <a:latin typeface="Arial" charset="0"/>
              </a:rPr>
              <a:t>Energy policy = Commitment of Top Management to improvement of energy performance</a:t>
            </a:r>
          </a:p>
          <a:p>
            <a:pPr marL="457200" lvl="1" indent="-457200">
              <a:buFontTx/>
              <a:buAutoNum type="arabicPeriod"/>
            </a:pPr>
            <a:endParaRPr lang="en-US" sz="1000" dirty="0" smtClean="0">
              <a:latin typeface="Arial" charset="0"/>
            </a:endParaRPr>
          </a:p>
          <a:p>
            <a:pPr marL="457200" lvl="1" indent="-457200">
              <a:buFontTx/>
              <a:buAutoNum type="arabicPeriod"/>
            </a:pPr>
            <a:r>
              <a:rPr lang="en-US" sz="2400" dirty="0" smtClean="0">
                <a:latin typeface="Arial" charset="0"/>
              </a:rPr>
              <a:t>Designate Energy Manager</a:t>
            </a:r>
          </a:p>
          <a:p>
            <a:pPr marL="457200" lvl="1" indent="-457200">
              <a:buFontTx/>
              <a:buAutoNum type="arabicPeriod"/>
            </a:pPr>
            <a:endParaRPr lang="en-US" sz="1000" dirty="0" smtClean="0">
              <a:latin typeface="Arial" charset="0"/>
            </a:endParaRPr>
          </a:p>
          <a:p>
            <a:pPr marL="457200" lvl="1" indent="-457200">
              <a:buFontTx/>
              <a:buAutoNum type="arabicPeriod"/>
            </a:pPr>
            <a:r>
              <a:rPr lang="en-US" sz="2400" dirty="0" smtClean="0">
                <a:latin typeface="Arial" charset="0"/>
              </a:rPr>
              <a:t>Set up energy information system / energy accounting</a:t>
            </a:r>
          </a:p>
          <a:p>
            <a:pPr marL="457200" lvl="1" indent="-457200">
              <a:buFontTx/>
              <a:buAutoNum type="arabicPeriod"/>
            </a:pPr>
            <a:endParaRPr lang="en-US" sz="1100" dirty="0" smtClean="0">
              <a:latin typeface="Arial" charset="0"/>
            </a:endParaRPr>
          </a:p>
          <a:p>
            <a:pPr marL="457200" lvl="1" indent="-457200">
              <a:buFontTx/>
              <a:buAutoNum type="arabicPeriod"/>
            </a:pPr>
            <a:r>
              <a:rPr lang="en-US" sz="2400" dirty="0" smtClean="0">
                <a:latin typeface="Arial" charset="0"/>
              </a:rPr>
              <a:t>Set strategic and operative energy targets.</a:t>
            </a:r>
          </a:p>
          <a:p>
            <a:pPr marL="457200" lvl="1" indent="-457200">
              <a:buFontTx/>
              <a:buAutoNum type="arabicPeriod"/>
            </a:pPr>
            <a:endParaRPr lang="en-US" sz="1100" dirty="0" smtClean="0">
              <a:latin typeface="Arial" charset="0"/>
            </a:endParaRPr>
          </a:p>
          <a:p>
            <a:pPr marL="457200" lvl="1" indent="-457200">
              <a:buFontTx/>
              <a:buAutoNum type="arabicPeriod"/>
            </a:pPr>
            <a:r>
              <a:rPr lang="en-US" sz="2400" dirty="0" smtClean="0">
                <a:latin typeface="Arial" charset="0"/>
              </a:rPr>
              <a:t>Define energy management </a:t>
            </a:r>
            <a:r>
              <a:rPr lang="en-US" sz="2400" dirty="0" err="1" smtClean="0">
                <a:latin typeface="Arial" charset="0"/>
              </a:rPr>
              <a:t>programme</a:t>
            </a:r>
            <a:r>
              <a:rPr lang="en-US" sz="2400" dirty="0" smtClean="0">
                <a:latin typeface="Arial" charset="0"/>
              </a:rPr>
              <a:t> = concrete measures, responsibilities and resources for implementation</a:t>
            </a:r>
            <a:endParaRPr lang="en-US" sz="2400" dirty="0">
              <a:latin typeface="Arial" charset="0"/>
            </a:endParaRPr>
          </a:p>
        </p:txBody>
      </p:sp>
    </p:spTree>
    <p:extLst>
      <p:ext uri="{BB962C8B-B14F-4D97-AF65-F5344CB8AC3E}">
        <p14:creationId xmlns:p14="http://schemas.microsoft.com/office/powerpoint/2010/main" val="4030058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229600" cy="1066800"/>
          </a:xfrm>
        </p:spPr>
        <p:txBody>
          <a:bodyPr>
            <a:normAutofit/>
          </a:bodyPr>
          <a:lstStyle/>
          <a:p>
            <a:r>
              <a:rPr lang="en-US" sz="3200" dirty="0"/>
              <a:t>10 important building blocks of an </a:t>
            </a:r>
            <a:r>
              <a:rPr lang="en-US" sz="3200" dirty="0" err="1"/>
              <a:t>EnMS</a:t>
            </a:r>
            <a:r>
              <a:rPr lang="en-US" sz="3200" dirty="0"/>
              <a:t> </a:t>
            </a:r>
            <a:endParaRPr lang="en-GB" sz="3200" dirty="0"/>
          </a:p>
        </p:txBody>
      </p:sp>
      <p:sp>
        <p:nvSpPr>
          <p:cNvPr id="3" name="Content Placeholder 2"/>
          <p:cNvSpPr>
            <a:spLocks noGrp="1"/>
          </p:cNvSpPr>
          <p:nvPr>
            <p:ph idx="1"/>
          </p:nvPr>
        </p:nvSpPr>
        <p:spPr>
          <a:xfrm>
            <a:off x="467544" y="1556792"/>
            <a:ext cx="8229600" cy="4680520"/>
          </a:xfrm>
        </p:spPr>
        <p:txBody>
          <a:bodyPr>
            <a:normAutofit/>
          </a:bodyPr>
          <a:lstStyle/>
          <a:p>
            <a:pPr marL="457200" lvl="1" indent="-457200">
              <a:buFontTx/>
              <a:buAutoNum type="arabicPeriod" startAt="7"/>
            </a:pPr>
            <a:r>
              <a:rPr lang="en-US" sz="2400" dirty="0" smtClean="0">
                <a:latin typeface="Arial" charset="0"/>
              </a:rPr>
              <a:t>Check energy relevant processes, plan them as efficiently as possible, and document criteria</a:t>
            </a:r>
          </a:p>
          <a:p>
            <a:pPr marL="457200" lvl="1" indent="-457200">
              <a:buFontTx/>
              <a:buAutoNum type="arabicPeriod" startAt="7"/>
            </a:pPr>
            <a:endParaRPr lang="en-US" sz="1000" dirty="0" smtClean="0">
              <a:latin typeface="Arial" charset="0"/>
            </a:endParaRPr>
          </a:p>
          <a:p>
            <a:pPr marL="457200" lvl="1" indent="-457200">
              <a:buFontTx/>
              <a:buAutoNum type="arabicPeriod" startAt="7"/>
            </a:pPr>
            <a:r>
              <a:rPr lang="en-US" sz="2400" dirty="0" smtClean="0">
                <a:latin typeface="Arial" charset="0"/>
              </a:rPr>
              <a:t>Raise awareness among staff for energy topics (internal communication), inform about efficient behavior (trainings, operating instructions), involve in improvement process (suggestion scheme)</a:t>
            </a:r>
          </a:p>
          <a:p>
            <a:pPr marL="457200" lvl="1" indent="-457200">
              <a:buFontTx/>
              <a:buAutoNum type="arabicPeriod" startAt="7"/>
            </a:pPr>
            <a:endParaRPr lang="en-US" sz="1000" dirty="0" smtClean="0">
              <a:latin typeface="Arial" charset="0"/>
            </a:endParaRPr>
          </a:p>
          <a:p>
            <a:pPr marL="457200" lvl="1" indent="-457200">
              <a:buFontTx/>
              <a:buAutoNum type="arabicPeriod" startAt="7"/>
            </a:pPr>
            <a:r>
              <a:rPr lang="en-US" sz="2400" dirty="0" smtClean="0">
                <a:latin typeface="Arial" charset="0"/>
              </a:rPr>
              <a:t>Regularly check and record fulfilment of goals and correct operation of energy relevant processes</a:t>
            </a:r>
          </a:p>
          <a:p>
            <a:pPr marL="457200" lvl="1" indent="-457200">
              <a:buFontTx/>
              <a:buAutoNum type="arabicPeriod" startAt="7"/>
            </a:pPr>
            <a:endParaRPr lang="en-US" sz="1000" dirty="0" smtClean="0">
              <a:latin typeface="Arial" charset="0"/>
            </a:endParaRPr>
          </a:p>
          <a:p>
            <a:pPr marL="457200" lvl="1" indent="-457200">
              <a:buFontTx/>
              <a:buAutoNum type="arabicPeriod" startAt="7"/>
            </a:pPr>
            <a:r>
              <a:rPr lang="en-US" sz="2400" dirty="0" smtClean="0">
                <a:latin typeface="Arial" charset="0"/>
              </a:rPr>
              <a:t>Correct deviations, update goals and energy management </a:t>
            </a:r>
            <a:r>
              <a:rPr lang="en-US" sz="2400" dirty="0" err="1" smtClean="0">
                <a:latin typeface="Arial" charset="0"/>
              </a:rPr>
              <a:t>programmes</a:t>
            </a:r>
            <a:r>
              <a:rPr lang="en-US" sz="2400" dirty="0" smtClean="0">
                <a:latin typeface="Arial" charset="0"/>
              </a:rPr>
              <a:t>, and develop them further. </a:t>
            </a:r>
            <a:endParaRPr lang="en-US" sz="2400" dirty="0">
              <a:latin typeface="Arial" charset="0"/>
            </a:endParaRPr>
          </a:p>
        </p:txBody>
      </p:sp>
    </p:spTree>
    <p:extLst>
      <p:ext uri="{BB962C8B-B14F-4D97-AF65-F5344CB8AC3E}">
        <p14:creationId xmlns:p14="http://schemas.microsoft.com/office/powerpoint/2010/main" val="4283995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229600" cy="1143000"/>
          </a:xfrm>
        </p:spPr>
        <p:txBody>
          <a:bodyPr>
            <a:normAutofit/>
          </a:bodyPr>
          <a:lstStyle/>
          <a:p>
            <a:r>
              <a:rPr lang="de-AT" sz="3200" dirty="0" err="1">
                <a:latin typeface="Arial" charset="0"/>
              </a:rPr>
              <a:t>Example</a:t>
            </a:r>
            <a:r>
              <a:rPr lang="de-AT" sz="3200" dirty="0">
                <a:latin typeface="Arial" charset="0"/>
              </a:rPr>
              <a:t>: </a:t>
            </a:r>
            <a:r>
              <a:rPr lang="de-AT" sz="3200" dirty="0" smtClean="0">
                <a:latin typeface="Arial" charset="0"/>
              </a:rPr>
              <a:t/>
            </a:r>
            <a:br>
              <a:rPr lang="de-AT" sz="3200" dirty="0" smtClean="0">
                <a:latin typeface="Arial" charset="0"/>
              </a:rPr>
            </a:br>
            <a:r>
              <a:rPr lang="de-AT" sz="3200" dirty="0" err="1" smtClean="0">
                <a:latin typeface="Arial" charset="0"/>
              </a:rPr>
              <a:t>Energy</a:t>
            </a:r>
            <a:r>
              <a:rPr lang="de-AT" sz="3200" dirty="0" smtClean="0">
                <a:latin typeface="Arial" charset="0"/>
              </a:rPr>
              <a:t> </a:t>
            </a:r>
            <a:r>
              <a:rPr lang="de-AT" sz="3200" dirty="0" err="1">
                <a:latin typeface="Arial" charset="0"/>
              </a:rPr>
              <a:t>objectives</a:t>
            </a:r>
            <a:r>
              <a:rPr lang="de-AT" sz="3200" dirty="0">
                <a:latin typeface="Arial" charset="0"/>
              </a:rPr>
              <a:t>, </a:t>
            </a:r>
            <a:r>
              <a:rPr lang="de-AT" sz="3200" dirty="0" err="1">
                <a:latin typeface="Arial" charset="0"/>
              </a:rPr>
              <a:t>targets</a:t>
            </a:r>
            <a:r>
              <a:rPr lang="de-AT" sz="3200" dirty="0">
                <a:latin typeface="Arial" charset="0"/>
              </a:rPr>
              <a:t> &amp; </a:t>
            </a:r>
            <a:r>
              <a:rPr lang="de-AT" sz="3200" dirty="0" err="1">
                <a:latin typeface="Arial" charset="0"/>
              </a:rPr>
              <a:t>programmes</a:t>
            </a:r>
            <a:endParaRPr lang="en-GB" sz="3200" dirty="0"/>
          </a:p>
        </p:txBody>
      </p:sp>
      <p:pic>
        <p:nvPicPr>
          <p:cNvPr id="4" name="Grafik 1"/>
          <p:cNvPicPr>
            <a:picLocks noGrp="1" noChangeAspect="1"/>
          </p:cNvPicPr>
          <p:nvPr>
            <p:ph idx="1"/>
          </p:nvPr>
        </p:nvPicPr>
        <p:blipFill rotWithShape="1">
          <a:blip r:embed="rId2"/>
          <a:srcRect r="31232"/>
          <a:stretch/>
        </p:blipFill>
        <p:spPr>
          <a:xfrm>
            <a:off x="1619672" y="1628800"/>
            <a:ext cx="5904656" cy="4325938"/>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6421176"/>
            <a:ext cx="81756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366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9600" cy="1066800"/>
          </a:xfrm>
        </p:spPr>
        <p:txBody>
          <a:bodyPr>
            <a:normAutofit/>
          </a:bodyPr>
          <a:lstStyle/>
          <a:p>
            <a:r>
              <a:rPr lang="de-AT" sz="3200" dirty="0" err="1">
                <a:latin typeface="Arial" charset="0"/>
              </a:rPr>
              <a:t>Example</a:t>
            </a:r>
            <a:r>
              <a:rPr lang="de-AT" sz="3200" dirty="0" smtClean="0">
                <a:latin typeface="Arial" charset="0"/>
              </a:rPr>
              <a:t>:</a:t>
            </a:r>
            <a:br>
              <a:rPr lang="de-AT" sz="3200" dirty="0" smtClean="0">
                <a:latin typeface="Arial" charset="0"/>
              </a:rPr>
            </a:br>
            <a:r>
              <a:rPr lang="de-AT" sz="3200" dirty="0" smtClean="0">
                <a:latin typeface="Arial" charset="0"/>
              </a:rPr>
              <a:t> </a:t>
            </a:r>
            <a:r>
              <a:rPr lang="de-AT" sz="3200" dirty="0">
                <a:latin typeface="Arial" charset="0"/>
              </a:rPr>
              <a:t>Operational </a:t>
            </a:r>
            <a:r>
              <a:rPr lang="de-AT" sz="3200" dirty="0" err="1">
                <a:latin typeface="Arial" charset="0"/>
              </a:rPr>
              <a:t>controls</a:t>
            </a:r>
            <a:r>
              <a:rPr lang="de-AT" sz="3200" dirty="0">
                <a:latin typeface="Arial" charset="0"/>
              </a:rPr>
              <a:t> &amp; </a:t>
            </a:r>
            <a:r>
              <a:rPr lang="de-AT" sz="3200" dirty="0" err="1">
                <a:latin typeface="Arial" charset="0"/>
              </a:rPr>
              <a:t>monitoring</a:t>
            </a:r>
            <a:endParaRPr lang="en-GB" sz="3200" dirty="0"/>
          </a:p>
        </p:txBody>
      </p:sp>
      <p:sp>
        <p:nvSpPr>
          <p:cNvPr id="3" name="Content Placeholder 2"/>
          <p:cNvSpPr>
            <a:spLocks noGrp="1"/>
          </p:cNvSpPr>
          <p:nvPr>
            <p:ph idx="1"/>
          </p:nvPr>
        </p:nvSpPr>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6421176"/>
            <a:ext cx="81756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Grafik 5"/>
          <p:cNvPicPr>
            <a:picLocks noChangeAspect="1"/>
          </p:cNvPicPr>
          <p:nvPr/>
        </p:nvPicPr>
        <p:blipFill rotWithShape="1">
          <a:blip r:embed="rId3"/>
          <a:srcRect r="86332"/>
          <a:stretch/>
        </p:blipFill>
        <p:spPr>
          <a:xfrm>
            <a:off x="1835696" y="1628800"/>
            <a:ext cx="1067138" cy="4395420"/>
          </a:xfrm>
          <a:prstGeom prst="rect">
            <a:avLst/>
          </a:prstGeom>
        </p:spPr>
      </p:pic>
      <p:pic>
        <p:nvPicPr>
          <p:cNvPr id="7" name="Grafik 1"/>
          <p:cNvPicPr>
            <a:picLocks noChangeAspect="1"/>
          </p:cNvPicPr>
          <p:nvPr/>
        </p:nvPicPr>
        <p:blipFill rotWithShape="1">
          <a:blip r:embed="rId3"/>
          <a:srcRect l="39993"/>
          <a:stretch/>
        </p:blipFill>
        <p:spPr>
          <a:xfrm>
            <a:off x="2902833" y="1628800"/>
            <a:ext cx="4909525" cy="4395420"/>
          </a:xfrm>
          <a:prstGeom prst="rect">
            <a:avLst/>
          </a:prstGeom>
        </p:spPr>
      </p:pic>
    </p:spTree>
    <p:extLst>
      <p:ext uri="{BB962C8B-B14F-4D97-AF65-F5344CB8AC3E}">
        <p14:creationId xmlns:p14="http://schemas.microsoft.com/office/powerpoint/2010/main" val="3941186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Energy Efficiency in Practice</a:t>
            </a:r>
          </a:p>
        </p:txBody>
      </p:sp>
      <p:sp>
        <p:nvSpPr>
          <p:cNvPr id="3" name="Content Placeholder 2"/>
          <p:cNvSpPr>
            <a:spLocks noGrp="1"/>
          </p:cNvSpPr>
          <p:nvPr>
            <p:ph idx="1"/>
          </p:nvPr>
        </p:nvSpPr>
        <p:spPr>
          <a:xfrm>
            <a:off x="467544" y="1772816"/>
            <a:ext cx="8229600" cy="4613144"/>
          </a:xfrm>
        </p:spPr>
        <p:txBody>
          <a:bodyPr>
            <a:normAutofit lnSpcReduction="10000"/>
          </a:bodyPr>
          <a:lstStyle/>
          <a:p>
            <a:r>
              <a:rPr lang="en-US" sz="2600" dirty="0" smtClean="0"/>
              <a:t>Energy consumption and costs are related to technical and human factors</a:t>
            </a:r>
          </a:p>
          <a:p>
            <a:endParaRPr lang="en-US" sz="1500" dirty="0" smtClean="0"/>
          </a:p>
          <a:p>
            <a:r>
              <a:rPr lang="en-US" sz="2600" dirty="0" smtClean="0"/>
              <a:t>When </a:t>
            </a:r>
            <a:r>
              <a:rPr lang="en-US" sz="2600" dirty="0" err="1" smtClean="0"/>
              <a:t>analysing</a:t>
            </a:r>
            <a:r>
              <a:rPr lang="en-US" sz="2600" dirty="0" smtClean="0"/>
              <a:t> your energy use, you need to consider the following: </a:t>
            </a:r>
          </a:p>
          <a:p>
            <a:pPr lvl="1"/>
            <a:r>
              <a:rPr lang="en-US" sz="2400" dirty="0" smtClean="0"/>
              <a:t>Lighting system</a:t>
            </a:r>
            <a:endParaRPr lang="en-US" sz="2400" dirty="0"/>
          </a:p>
          <a:p>
            <a:pPr lvl="1"/>
            <a:r>
              <a:rPr lang="en-US" sz="2400" dirty="0" smtClean="0"/>
              <a:t>Heating system</a:t>
            </a:r>
            <a:endParaRPr lang="en-US" sz="2400" dirty="0"/>
          </a:p>
          <a:p>
            <a:pPr lvl="1"/>
            <a:r>
              <a:rPr lang="en-US" sz="2400" dirty="0" smtClean="0"/>
              <a:t>Cooling system</a:t>
            </a:r>
            <a:endParaRPr lang="en-US" sz="2400" dirty="0"/>
          </a:p>
          <a:p>
            <a:pPr lvl="1"/>
            <a:r>
              <a:rPr lang="en-US" sz="2400" dirty="0" smtClean="0"/>
              <a:t>Building</a:t>
            </a:r>
            <a:endParaRPr lang="en-US" sz="2400" dirty="0"/>
          </a:p>
          <a:p>
            <a:pPr lvl="1"/>
            <a:r>
              <a:rPr lang="en-US" sz="2400" dirty="0"/>
              <a:t>Compressed </a:t>
            </a:r>
            <a:r>
              <a:rPr lang="en-US" sz="2400" dirty="0" smtClean="0"/>
              <a:t>Air system</a:t>
            </a:r>
            <a:endParaRPr lang="en-US" sz="2400" dirty="0"/>
          </a:p>
          <a:p>
            <a:pPr lvl="1"/>
            <a:r>
              <a:rPr lang="en-US" sz="2400" dirty="0"/>
              <a:t>O</a:t>
            </a:r>
            <a:r>
              <a:rPr lang="en-US" sz="2400" dirty="0" smtClean="0"/>
              <a:t>ffice equipment</a:t>
            </a:r>
            <a:endParaRPr lang="en-US" sz="2400" dirty="0"/>
          </a:p>
        </p:txBody>
      </p:sp>
    </p:spTree>
    <p:extLst>
      <p:ext uri="{BB962C8B-B14F-4D97-AF65-F5344CB8AC3E}">
        <p14:creationId xmlns:p14="http://schemas.microsoft.com/office/powerpoint/2010/main" val="579611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Efficiency</a:t>
            </a:r>
            <a:endParaRPr lang="en-GB" dirty="0"/>
          </a:p>
        </p:txBody>
      </p:sp>
      <p:sp>
        <p:nvSpPr>
          <p:cNvPr id="3" name="Content Placeholder 2"/>
          <p:cNvSpPr>
            <a:spLocks noGrp="1"/>
          </p:cNvSpPr>
          <p:nvPr>
            <p:ph idx="1"/>
          </p:nvPr>
        </p:nvSpPr>
        <p:spPr/>
        <p:txBody>
          <a:bodyPr>
            <a:normAutofit/>
          </a:bodyPr>
          <a:lstStyle/>
          <a:p>
            <a:endParaRPr lang="en-US" sz="2600" dirty="0" smtClean="0"/>
          </a:p>
          <a:p>
            <a:r>
              <a:rPr lang="en-US" sz="2600" dirty="0" smtClean="0"/>
              <a:t>It refers </a:t>
            </a:r>
            <a:r>
              <a:rPr lang="en-US" sz="2600" dirty="0"/>
              <a:t>to the use of technology that requires less energy to achieve the same performance or perform the same function</a:t>
            </a:r>
            <a:r>
              <a:rPr lang="en-US" sz="2600" dirty="0" smtClean="0"/>
              <a:t>.</a:t>
            </a:r>
          </a:p>
          <a:p>
            <a:endParaRPr lang="en-US" sz="1000" dirty="0" smtClean="0"/>
          </a:p>
          <a:p>
            <a:r>
              <a:rPr lang="en-US" sz="2600" dirty="0" smtClean="0"/>
              <a:t>Energy </a:t>
            </a:r>
            <a:r>
              <a:rPr lang="en-US" sz="2600" dirty="0"/>
              <a:t>efficiency  focuses on technology, equipment or machinery being used in </a:t>
            </a:r>
            <a:r>
              <a:rPr lang="en-US" sz="2600" dirty="0" smtClean="0"/>
              <a:t>buildings</a:t>
            </a:r>
          </a:p>
          <a:p>
            <a:endParaRPr lang="en-US" sz="1000" dirty="0"/>
          </a:p>
          <a:p>
            <a:r>
              <a:rPr lang="en-US" sz="2600" dirty="0" smtClean="0"/>
              <a:t>Energy </a:t>
            </a:r>
            <a:r>
              <a:rPr lang="en-US" sz="2600" dirty="0"/>
              <a:t>conservation focuses on people’s </a:t>
            </a:r>
            <a:r>
              <a:rPr lang="en-US" sz="2600" dirty="0" smtClean="0"/>
              <a:t>behavior </a:t>
            </a:r>
            <a:r>
              <a:rPr lang="en-US" sz="2600" dirty="0"/>
              <a:t>to use less energy (e.g. maximum </a:t>
            </a:r>
            <a:r>
              <a:rPr lang="en-US" sz="2600" dirty="0" smtClean="0"/>
              <a:t>use of </a:t>
            </a:r>
            <a:r>
              <a:rPr lang="en-US" sz="2600" dirty="0"/>
              <a:t>natural light instead of artificial lighting).</a:t>
            </a:r>
          </a:p>
          <a:p>
            <a:pPr marL="0" indent="0">
              <a:buNone/>
            </a:pPr>
            <a:endParaRPr lang="en-GB" dirty="0"/>
          </a:p>
        </p:txBody>
      </p:sp>
    </p:spTree>
    <p:extLst>
      <p:ext uri="{BB962C8B-B14F-4D97-AF65-F5344CB8AC3E}">
        <p14:creationId xmlns:p14="http://schemas.microsoft.com/office/powerpoint/2010/main" val="2311545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Lighting</a:t>
            </a:r>
            <a:endParaRPr lang="en-GB" dirty="0"/>
          </a:p>
        </p:txBody>
      </p:sp>
      <p:sp>
        <p:nvSpPr>
          <p:cNvPr id="3" name="Content Placeholder 2"/>
          <p:cNvSpPr>
            <a:spLocks noGrp="1"/>
          </p:cNvSpPr>
          <p:nvPr>
            <p:ph idx="1"/>
          </p:nvPr>
        </p:nvSpPr>
        <p:spPr/>
        <p:txBody>
          <a:bodyPr>
            <a:normAutofit lnSpcReduction="10000"/>
          </a:bodyPr>
          <a:lstStyle/>
          <a:p>
            <a:pPr marL="109728" indent="0">
              <a:buNone/>
            </a:pPr>
            <a:endParaRPr lang="en-US" sz="1400" dirty="0" smtClean="0"/>
          </a:p>
          <a:p>
            <a:r>
              <a:rPr lang="en-US" sz="2800" dirty="0" err="1" smtClean="0"/>
              <a:t>Maximise</a:t>
            </a:r>
            <a:r>
              <a:rPr lang="en-US" sz="2800" dirty="0" smtClean="0"/>
              <a:t> </a:t>
            </a:r>
            <a:r>
              <a:rPr lang="en-US" sz="2800" dirty="0"/>
              <a:t>the use of </a:t>
            </a:r>
            <a:r>
              <a:rPr lang="en-US" sz="2800" dirty="0" smtClean="0">
                <a:solidFill>
                  <a:srgbClr val="F6891F"/>
                </a:solidFill>
              </a:rPr>
              <a:t>daylight</a:t>
            </a:r>
          </a:p>
          <a:p>
            <a:pPr lvl="1"/>
            <a:r>
              <a:rPr lang="en-US" sz="2400" dirty="0">
                <a:solidFill>
                  <a:schemeClr val="tx1"/>
                </a:solidFill>
              </a:rPr>
              <a:t>Reduce luminance to minimum required levels</a:t>
            </a:r>
            <a:endParaRPr lang="en-GB" sz="2400" dirty="0">
              <a:solidFill>
                <a:schemeClr val="tx1"/>
              </a:solidFill>
            </a:endParaRPr>
          </a:p>
          <a:p>
            <a:r>
              <a:rPr lang="en-US" sz="2800" dirty="0" smtClean="0"/>
              <a:t>Choose </a:t>
            </a:r>
            <a:r>
              <a:rPr lang="en-US" sz="2800" dirty="0" smtClean="0">
                <a:solidFill>
                  <a:srgbClr val="F6891F"/>
                </a:solidFill>
              </a:rPr>
              <a:t>light </a:t>
            </a:r>
            <a:r>
              <a:rPr lang="en-US" sz="2800" dirty="0" smtClean="0">
                <a:solidFill>
                  <a:srgbClr val="F6891F"/>
                </a:solidFill>
              </a:rPr>
              <a:t>colored interior </a:t>
            </a:r>
            <a:r>
              <a:rPr lang="en-US" sz="2800" dirty="0" smtClean="0"/>
              <a:t>wall finishes in </a:t>
            </a:r>
            <a:r>
              <a:rPr lang="en-US" sz="2800" dirty="0"/>
              <a:t>your building. </a:t>
            </a:r>
            <a:endParaRPr lang="en-US" sz="2800" dirty="0" smtClean="0"/>
          </a:p>
          <a:p>
            <a:pPr lvl="1"/>
            <a:r>
              <a:rPr lang="en-US" sz="2400" dirty="0" smtClean="0">
                <a:solidFill>
                  <a:schemeClr val="tx1"/>
                </a:solidFill>
              </a:rPr>
              <a:t>The </a:t>
            </a:r>
            <a:r>
              <a:rPr lang="en-US" sz="2400" dirty="0">
                <a:solidFill>
                  <a:schemeClr val="tx1"/>
                </a:solidFill>
              </a:rPr>
              <a:t>more dark </a:t>
            </a:r>
            <a:r>
              <a:rPr lang="en-US" sz="2400" dirty="0" err="1">
                <a:solidFill>
                  <a:schemeClr val="tx1"/>
                </a:solidFill>
              </a:rPr>
              <a:t>colours</a:t>
            </a:r>
            <a:r>
              <a:rPr lang="en-US" sz="2400" dirty="0">
                <a:solidFill>
                  <a:schemeClr val="tx1"/>
                </a:solidFill>
              </a:rPr>
              <a:t> you have, the more artificial light is needed</a:t>
            </a:r>
          </a:p>
          <a:p>
            <a:r>
              <a:rPr lang="en-US" sz="2800" dirty="0" smtClean="0">
                <a:solidFill>
                  <a:srgbClr val="F6891F"/>
                </a:solidFill>
              </a:rPr>
              <a:t>Selective switching</a:t>
            </a:r>
            <a:r>
              <a:rPr lang="en-US" sz="2800" dirty="0" smtClean="0"/>
              <a:t>: light </a:t>
            </a:r>
            <a:r>
              <a:rPr lang="en-US" sz="2800" dirty="0"/>
              <a:t>only where </a:t>
            </a:r>
            <a:r>
              <a:rPr lang="en-US" sz="2800" dirty="0" smtClean="0"/>
              <a:t>necessary </a:t>
            </a:r>
            <a:endParaRPr lang="en-US" sz="2800" dirty="0"/>
          </a:p>
          <a:p>
            <a:pPr lvl="1"/>
            <a:r>
              <a:rPr lang="en-US" sz="2400" dirty="0">
                <a:solidFill>
                  <a:schemeClr val="tx1"/>
                </a:solidFill>
              </a:rPr>
              <a:t>Switch off lights </a:t>
            </a:r>
            <a:r>
              <a:rPr lang="en-US" sz="2400" dirty="0" smtClean="0">
                <a:solidFill>
                  <a:schemeClr val="tx1"/>
                </a:solidFill>
              </a:rPr>
              <a:t>when not needed/ in unoccupied areas</a:t>
            </a:r>
            <a:endParaRPr lang="en-US" sz="2400" dirty="0">
              <a:solidFill>
                <a:schemeClr val="tx1"/>
              </a:solidFill>
            </a:endParaRPr>
          </a:p>
          <a:p>
            <a:pPr lvl="1"/>
            <a:r>
              <a:rPr lang="en-US" sz="2400" dirty="0">
                <a:solidFill>
                  <a:schemeClr val="tx1"/>
                </a:solidFill>
              </a:rPr>
              <a:t>Split the lighting into multiple </a:t>
            </a:r>
            <a:r>
              <a:rPr lang="en-US" sz="2400" dirty="0" smtClean="0">
                <a:solidFill>
                  <a:schemeClr val="tx1"/>
                </a:solidFill>
              </a:rPr>
              <a:t>groups</a:t>
            </a:r>
            <a:endParaRPr lang="en-GB" sz="2400" dirty="0">
              <a:solidFill>
                <a:schemeClr val="tx1"/>
              </a:solidFill>
            </a:endParaRPr>
          </a:p>
          <a:p>
            <a:pPr marL="411480" lvl="1" indent="0">
              <a:buNone/>
            </a:pPr>
            <a:endParaRPr lang="en-US" dirty="0" smtClean="0">
              <a:solidFill>
                <a:srgbClr val="717073"/>
              </a:solidFill>
            </a:endParaRPr>
          </a:p>
        </p:txBody>
      </p:sp>
    </p:spTree>
    <p:extLst>
      <p:ext uri="{BB962C8B-B14F-4D97-AF65-F5344CB8AC3E}">
        <p14:creationId xmlns:p14="http://schemas.microsoft.com/office/powerpoint/2010/main" val="3535251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Lighting</a:t>
            </a:r>
          </a:p>
        </p:txBody>
      </p:sp>
      <p:sp>
        <p:nvSpPr>
          <p:cNvPr id="3" name="Content Placeholder 2"/>
          <p:cNvSpPr>
            <a:spLocks noGrp="1"/>
          </p:cNvSpPr>
          <p:nvPr>
            <p:ph idx="1"/>
          </p:nvPr>
        </p:nvSpPr>
        <p:spPr/>
        <p:txBody>
          <a:bodyPr>
            <a:normAutofit fontScale="77500" lnSpcReduction="20000"/>
          </a:bodyPr>
          <a:lstStyle/>
          <a:p>
            <a:pPr marL="109728" indent="0">
              <a:buNone/>
            </a:pPr>
            <a:r>
              <a:rPr lang="en-US" u="sng" dirty="0" smtClean="0"/>
              <a:t>Investments</a:t>
            </a:r>
            <a:r>
              <a:rPr lang="en-US" dirty="0" smtClean="0"/>
              <a:t>: </a:t>
            </a:r>
          </a:p>
          <a:p>
            <a:r>
              <a:rPr lang="en-US" dirty="0" smtClean="0"/>
              <a:t>Install programmable </a:t>
            </a:r>
            <a:r>
              <a:rPr lang="en-US" dirty="0"/>
              <a:t>timers and/or </a:t>
            </a:r>
            <a:r>
              <a:rPr lang="en-US" dirty="0">
                <a:solidFill>
                  <a:srgbClr val="F6891F"/>
                </a:solidFill>
              </a:rPr>
              <a:t>occupancy sensors </a:t>
            </a:r>
            <a:r>
              <a:rPr lang="en-US" dirty="0" smtClean="0"/>
              <a:t>(10 </a:t>
            </a:r>
            <a:r>
              <a:rPr lang="en-US" dirty="0"/>
              <a:t>to 20% saving</a:t>
            </a:r>
            <a:r>
              <a:rPr lang="en-US" dirty="0" smtClean="0"/>
              <a:t>) in </a:t>
            </a:r>
            <a:r>
              <a:rPr lang="en-US" dirty="0"/>
              <a:t>toilets, corridors, cellars, </a:t>
            </a:r>
            <a:r>
              <a:rPr lang="en-US" dirty="0" smtClean="0"/>
              <a:t>garages…</a:t>
            </a:r>
            <a:endParaRPr lang="en-US" dirty="0"/>
          </a:p>
          <a:p>
            <a:r>
              <a:rPr lang="en-US" dirty="0"/>
              <a:t>I</a:t>
            </a:r>
            <a:r>
              <a:rPr lang="en-US" dirty="0" smtClean="0"/>
              <a:t>nstall </a:t>
            </a:r>
            <a:r>
              <a:rPr lang="en-US" dirty="0">
                <a:solidFill>
                  <a:srgbClr val="F6891F"/>
                </a:solidFill>
              </a:rPr>
              <a:t>daylight harvesting controls </a:t>
            </a:r>
            <a:r>
              <a:rPr lang="en-US" dirty="0"/>
              <a:t>in every area receiving natural </a:t>
            </a:r>
            <a:r>
              <a:rPr lang="en-US" dirty="0" smtClean="0"/>
              <a:t>light. </a:t>
            </a:r>
          </a:p>
          <a:p>
            <a:pPr marL="109728" indent="0">
              <a:buNone/>
            </a:pPr>
            <a:endParaRPr lang="en-US" sz="900" dirty="0" smtClean="0">
              <a:solidFill>
                <a:srgbClr val="717073"/>
              </a:solidFill>
            </a:endParaRPr>
          </a:p>
          <a:p>
            <a:pPr marL="452628">
              <a:buFont typeface="Wingdings"/>
              <a:buChar char="à"/>
            </a:pPr>
            <a:r>
              <a:rPr lang="en-US" sz="2300" dirty="0" smtClean="0">
                <a:solidFill>
                  <a:schemeClr val="tx1"/>
                </a:solidFill>
              </a:rPr>
              <a:t>Together </a:t>
            </a:r>
            <a:r>
              <a:rPr lang="en-US" sz="2300" dirty="0">
                <a:solidFill>
                  <a:schemeClr val="tx1"/>
                </a:solidFill>
              </a:rPr>
              <a:t>they can reduce energy usage and costs by </a:t>
            </a:r>
            <a:r>
              <a:rPr lang="en-US" sz="2300" dirty="0">
                <a:solidFill>
                  <a:srgbClr val="F6891F"/>
                </a:solidFill>
              </a:rPr>
              <a:t>up to 45% </a:t>
            </a:r>
            <a:endParaRPr lang="en-US" sz="2300" dirty="0" smtClean="0">
              <a:solidFill>
                <a:srgbClr val="F6891F"/>
              </a:solidFill>
            </a:endParaRPr>
          </a:p>
          <a:p>
            <a:pPr marL="452628">
              <a:buFont typeface="Wingdings"/>
              <a:buChar char="à"/>
            </a:pPr>
            <a:endParaRPr lang="en-US" sz="2100" dirty="0" smtClean="0">
              <a:solidFill>
                <a:srgbClr val="F6891F"/>
              </a:solidFill>
            </a:endParaRPr>
          </a:p>
          <a:p>
            <a:pPr marL="109728" indent="0">
              <a:buNone/>
            </a:pPr>
            <a:endParaRPr lang="en-US" sz="1100" dirty="0">
              <a:solidFill>
                <a:srgbClr val="F6891F"/>
              </a:solidFill>
            </a:endParaRPr>
          </a:p>
          <a:p>
            <a:r>
              <a:rPr lang="en-US" dirty="0" smtClean="0">
                <a:solidFill>
                  <a:srgbClr val="F6891F"/>
                </a:solidFill>
              </a:rPr>
              <a:t>Replace </a:t>
            </a:r>
            <a:r>
              <a:rPr lang="en-US" dirty="0" smtClean="0">
                <a:solidFill>
                  <a:srgbClr val="F6891F"/>
                </a:solidFill>
              </a:rPr>
              <a:t>electromagnetic chokes </a:t>
            </a:r>
            <a:r>
              <a:rPr lang="en-US" dirty="0" smtClean="0"/>
              <a:t>of fluorescent tube lights with energy efficient </a:t>
            </a:r>
            <a:r>
              <a:rPr lang="en-US" dirty="0" smtClean="0">
                <a:solidFill>
                  <a:srgbClr val="F6891F"/>
                </a:solidFill>
              </a:rPr>
              <a:t>electronic ballasts</a:t>
            </a:r>
          </a:p>
          <a:p>
            <a:pPr lvl="1"/>
            <a:r>
              <a:rPr lang="en-US" sz="2600" dirty="0" smtClean="0">
                <a:solidFill>
                  <a:schemeClr val="tx1"/>
                </a:solidFill>
              </a:rPr>
              <a:t>Limit </a:t>
            </a:r>
            <a:r>
              <a:rPr lang="en-US" sz="2600" dirty="0" smtClean="0">
                <a:solidFill>
                  <a:schemeClr val="tx1"/>
                </a:solidFill>
              </a:rPr>
              <a:t>the amount of current in an electronic circuit. </a:t>
            </a:r>
            <a:r>
              <a:rPr lang="en-US" sz="2600" dirty="0">
                <a:solidFill>
                  <a:schemeClr val="tx1"/>
                </a:solidFill>
              </a:rPr>
              <a:t>They </a:t>
            </a:r>
            <a:r>
              <a:rPr lang="en-US" sz="2600" dirty="0" smtClean="0">
                <a:solidFill>
                  <a:schemeClr val="tx1"/>
                </a:solidFill>
              </a:rPr>
              <a:t>consume two </a:t>
            </a:r>
            <a:r>
              <a:rPr lang="en-US" sz="2600" dirty="0">
                <a:solidFill>
                  <a:schemeClr val="tx1"/>
                </a:solidFill>
              </a:rPr>
              <a:t>to three times less than the magnetic </a:t>
            </a:r>
            <a:r>
              <a:rPr lang="en-US" sz="2600" dirty="0" smtClean="0">
                <a:solidFill>
                  <a:schemeClr val="tx1"/>
                </a:solidFill>
              </a:rPr>
              <a:t>ballast</a:t>
            </a:r>
          </a:p>
          <a:p>
            <a:pPr marL="342900" lvl="1" indent="-342900">
              <a:buClr>
                <a:srgbClr val="717073"/>
              </a:buClr>
              <a:buFont typeface="Arial" panose="020B0604020202020204" pitchFamily="34" charset="0"/>
              <a:buChar char="•"/>
            </a:pPr>
            <a:r>
              <a:rPr lang="en-US" sz="3200" dirty="0"/>
              <a:t>Relighting: switch to </a:t>
            </a:r>
            <a:r>
              <a:rPr lang="en-US" sz="3200" dirty="0">
                <a:solidFill>
                  <a:srgbClr val="F6891F"/>
                </a:solidFill>
              </a:rPr>
              <a:t>energy efficient lighting </a:t>
            </a:r>
          </a:p>
          <a:p>
            <a:pPr lvl="1"/>
            <a:endParaRPr lang="en-US" sz="2600" dirty="0">
              <a:solidFill>
                <a:schemeClr val="tx1"/>
              </a:solidFill>
            </a:endParaRPr>
          </a:p>
        </p:txBody>
      </p:sp>
    </p:spTree>
    <p:extLst>
      <p:ext uri="{BB962C8B-B14F-4D97-AF65-F5344CB8AC3E}">
        <p14:creationId xmlns:p14="http://schemas.microsoft.com/office/powerpoint/2010/main" val="3635503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066800"/>
          </a:xfrm>
        </p:spPr>
        <p:txBody>
          <a:bodyPr>
            <a:normAutofit/>
          </a:bodyPr>
          <a:lstStyle/>
          <a:p>
            <a:r>
              <a:rPr lang="en-GB" dirty="0"/>
              <a:t>Energy efficient lighting</a:t>
            </a:r>
          </a:p>
        </p:txBody>
      </p:sp>
      <p:sp>
        <p:nvSpPr>
          <p:cNvPr id="4" name="Down Arrow 3"/>
          <p:cNvSpPr/>
          <p:nvPr/>
        </p:nvSpPr>
        <p:spPr>
          <a:xfrm>
            <a:off x="323528" y="1916832"/>
            <a:ext cx="504056" cy="3528392"/>
          </a:xfrm>
          <a:prstGeom prst="downArrow">
            <a:avLst/>
          </a:prstGeom>
          <a:solidFill>
            <a:srgbClr val="F6891F"/>
          </a:solidFill>
          <a:ln>
            <a:solidFill>
              <a:srgbClr val="F689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7544" y="1484784"/>
            <a:ext cx="8229600" cy="4392488"/>
          </a:xfrm>
        </p:spPr>
        <p:txBody>
          <a:bodyPr>
            <a:normAutofit fontScale="62500" lnSpcReduction="20000"/>
          </a:bodyPr>
          <a:lstStyle/>
          <a:p>
            <a:pPr marL="0" indent="0">
              <a:buNone/>
            </a:pPr>
            <a:r>
              <a:rPr lang="en-US" dirty="0" smtClean="0"/>
              <a:t>Do you know that </a:t>
            </a:r>
            <a:r>
              <a:rPr lang="en-US" dirty="0" smtClean="0">
                <a:solidFill>
                  <a:srgbClr val="F6891F"/>
                </a:solidFill>
              </a:rPr>
              <a:t>inefficient </a:t>
            </a:r>
            <a:r>
              <a:rPr lang="en-US" dirty="0">
                <a:solidFill>
                  <a:srgbClr val="F6891F"/>
                </a:solidFill>
              </a:rPr>
              <a:t>light bulbs have been banned in the </a:t>
            </a:r>
            <a:r>
              <a:rPr lang="en-US" dirty="0" smtClean="0">
                <a:solidFill>
                  <a:srgbClr val="F6891F"/>
                </a:solidFill>
              </a:rPr>
              <a:t>EU</a:t>
            </a:r>
            <a:r>
              <a:rPr lang="en-US" dirty="0" smtClean="0"/>
              <a:t>?</a:t>
            </a:r>
          </a:p>
          <a:p>
            <a:pPr marL="0" indent="0">
              <a:buNone/>
            </a:pPr>
            <a:endParaRPr lang="en-US" sz="1400" dirty="0"/>
          </a:p>
          <a:p>
            <a:r>
              <a:rPr lang="en-US" dirty="0">
                <a:solidFill>
                  <a:schemeClr val="tx1"/>
                </a:solidFill>
              </a:rPr>
              <a:t>Since </a:t>
            </a:r>
            <a:r>
              <a:rPr lang="en-US" dirty="0" smtClean="0">
                <a:solidFill>
                  <a:schemeClr val="tx1"/>
                </a:solidFill>
              </a:rPr>
              <a:t> 01.09.2010  clear </a:t>
            </a:r>
            <a:r>
              <a:rPr lang="en-US" dirty="0">
                <a:solidFill>
                  <a:schemeClr val="tx1"/>
                </a:solidFill>
              </a:rPr>
              <a:t>75W (over 750 lumen) </a:t>
            </a:r>
          </a:p>
          <a:p>
            <a:r>
              <a:rPr lang="en-US" dirty="0">
                <a:solidFill>
                  <a:schemeClr val="tx1"/>
                </a:solidFill>
              </a:rPr>
              <a:t>Since </a:t>
            </a:r>
            <a:r>
              <a:rPr lang="en-US" dirty="0" smtClean="0">
                <a:solidFill>
                  <a:schemeClr val="tx1"/>
                </a:solidFill>
              </a:rPr>
              <a:t> 01.09.2011  clear </a:t>
            </a:r>
            <a:r>
              <a:rPr lang="en-US" dirty="0">
                <a:solidFill>
                  <a:schemeClr val="tx1"/>
                </a:solidFill>
              </a:rPr>
              <a:t>60W (over 450 lm) </a:t>
            </a:r>
          </a:p>
          <a:p>
            <a:r>
              <a:rPr lang="en-US" dirty="0">
                <a:solidFill>
                  <a:schemeClr val="tx1"/>
                </a:solidFill>
              </a:rPr>
              <a:t>Since </a:t>
            </a:r>
            <a:r>
              <a:rPr lang="en-US" dirty="0" smtClean="0">
                <a:solidFill>
                  <a:schemeClr val="tx1"/>
                </a:solidFill>
              </a:rPr>
              <a:t> 01.09.2012  clear </a:t>
            </a:r>
            <a:r>
              <a:rPr lang="en-US" dirty="0">
                <a:solidFill>
                  <a:schemeClr val="tx1"/>
                </a:solidFill>
              </a:rPr>
              <a:t>20W-40W (over 60 lm</a:t>
            </a:r>
            <a:r>
              <a:rPr lang="en-US" dirty="0" smtClean="0">
                <a:solidFill>
                  <a:schemeClr val="tx1"/>
                </a:solidFill>
              </a:rPr>
              <a:t>)</a:t>
            </a:r>
          </a:p>
          <a:p>
            <a:pPr marL="109728" indent="0">
              <a:buNone/>
            </a:pPr>
            <a:r>
              <a:rPr lang="en-US" dirty="0" smtClean="0"/>
              <a:t> </a:t>
            </a:r>
            <a:endParaRPr lang="en-US" dirty="0"/>
          </a:p>
          <a:p>
            <a:r>
              <a:rPr lang="en-US" dirty="0"/>
              <a:t>From 01.09.2013 </a:t>
            </a:r>
            <a:r>
              <a:rPr lang="en-US" dirty="0" smtClean="0"/>
              <a:t> </a:t>
            </a:r>
            <a:r>
              <a:rPr lang="en-US" dirty="0" smtClean="0">
                <a:solidFill>
                  <a:srgbClr val="F6891F"/>
                </a:solidFill>
              </a:rPr>
              <a:t>tightened </a:t>
            </a:r>
            <a:r>
              <a:rPr lang="en-US" dirty="0">
                <a:solidFill>
                  <a:srgbClr val="F6891F"/>
                </a:solidFill>
              </a:rPr>
              <a:t>standards on CFLs and LEDs </a:t>
            </a:r>
          </a:p>
          <a:p>
            <a:pPr lvl="1"/>
            <a:r>
              <a:rPr lang="en-US" dirty="0">
                <a:solidFill>
                  <a:schemeClr val="tx1"/>
                </a:solidFill>
              </a:rPr>
              <a:t>No lamp type will be removed from the market, </a:t>
            </a:r>
          </a:p>
          <a:p>
            <a:pPr lvl="1"/>
            <a:r>
              <a:rPr lang="en-US" dirty="0">
                <a:solidFill>
                  <a:schemeClr val="tx1"/>
                </a:solidFill>
              </a:rPr>
              <a:t>only lamps with poor performance will be banned. </a:t>
            </a:r>
          </a:p>
          <a:p>
            <a:pPr marL="342900" lvl="1" indent="-342900">
              <a:buFont typeface="Arial" panose="020B0604020202020204" pitchFamily="34" charset="0"/>
              <a:buChar char="•"/>
            </a:pPr>
            <a:endParaRPr lang="en-US" sz="3200" dirty="0" smtClean="0"/>
          </a:p>
          <a:p>
            <a:pPr marL="342900" lvl="1" indent="-342900">
              <a:buFont typeface="Arial" panose="020B0604020202020204" pitchFamily="34" charset="0"/>
              <a:buChar char="•"/>
            </a:pPr>
            <a:r>
              <a:rPr lang="en-US" sz="2900" dirty="0" smtClean="0"/>
              <a:t>2014 </a:t>
            </a:r>
            <a:r>
              <a:rPr lang="en-US" sz="2900" dirty="0"/>
              <a:t>review of the regulations by the EU Commission. </a:t>
            </a:r>
          </a:p>
          <a:p>
            <a:pPr marL="342900" lvl="1" indent="-342900">
              <a:buFont typeface="Arial" panose="020B0604020202020204" pitchFamily="34" charset="0"/>
              <a:buChar char="•"/>
            </a:pPr>
            <a:r>
              <a:rPr lang="en-US" sz="2900" dirty="0"/>
              <a:t>From 01.09.2016 </a:t>
            </a:r>
            <a:r>
              <a:rPr lang="en-US" sz="2900" dirty="0">
                <a:solidFill>
                  <a:srgbClr val="F6891F"/>
                </a:solidFill>
              </a:rPr>
              <a:t>tightened standards for clear halogen </a:t>
            </a:r>
            <a:r>
              <a:rPr lang="en-US" sz="2900" dirty="0" smtClean="0">
                <a:solidFill>
                  <a:srgbClr val="F6891F"/>
                </a:solidFill>
              </a:rPr>
              <a:t>lamps</a:t>
            </a:r>
          </a:p>
          <a:p>
            <a:pPr lvl="1"/>
            <a:r>
              <a:rPr lang="en-US" dirty="0">
                <a:solidFill>
                  <a:schemeClr val="tx1"/>
                </a:solidFill>
              </a:rPr>
              <a:t>Only energy class B halogen lamps (C for some special cap lamps) will be permitted. All other halogen lamps will be banned</a:t>
            </a:r>
            <a:r>
              <a:rPr lang="en-US" dirty="0" smtClean="0">
                <a:solidFill>
                  <a:schemeClr val="tx1"/>
                </a:solidFill>
              </a:rPr>
              <a:t>! </a:t>
            </a:r>
          </a:p>
          <a:p>
            <a:pPr lvl="1"/>
            <a:endParaRPr lang="en-US" dirty="0">
              <a:solidFill>
                <a:srgbClr val="717073"/>
              </a:solidFill>
            </a:endParaRPr>
          </a:p>
          <a:p>
            <a:pPr lvl="1"/>
            <a:endParaRPr lang="en-GB" dirty="0">
              <a:solidFill>
                <a:srgbClr val="717073"/>
              </a:solidFill>
            </a:endParaRPr>
          </a:p>
        </p:txBody>
      </p:sp>
      <p:sp>
        <p:nvSpPr>
          <p:cNvPr id="5" name="TextBox 4"/>
          <p:cNvSpPr txBox="1"/>
          <p:nvPr/>
        </p:nvSpPr>
        <p:spPr>
          <a:xfrm>
            <a:off x="1763688" y="5661248"/>
            <a:ext cx="5400600" cy="1015663"/>
          </a:xfrm>
          <a:prstGeom prst="rect">
            <a:avLst/>
          </a:prstGeom>
          <a:noFill/>
          <a:ln w="28575">
            <a:solidFill>
              <a:srgbClr val="B5D434"/>
            </a:solidFill>
          </a:ln>
        </p:spPr>
        <p:txBody>
          <a:bodyPr wrap="square" rtlCol="0">
            <a:spAutoFit/>
          </a:bodyPr>
          <a:lstStyle/>
          <a:p>
            <a:r>
              <a:rPr lang="et-EE" sz="1500" dirty="0"/>
              <a:t>Ensuring electrical products safety: </a:t>
            </a:r>
            <a:endParaRPr lang="en-GB" sz="1500" dirty="0"/>
          </a:p>
          <a:p>
            <a:r>
              <a:rPr lang="et-EE" sz="1500" u="sng" dirty="0">
                <a:hlinkClick r:id="rId2"/>
              </a:rPr>
              <a:t>ENEC</a:t>
            </a:r>
            <a:r>
              <a:rPr lang="et-EE" sz="1500" dirty="0"/>
              <a:t> is the high quality European Mark for electrical products that demonstrates compliance with European standards (EN). </a:t>
            </a:r>
            <a:endParaRPr lang="en-GB" sz="1500" dirty="0"/>
          </a:p>
        </p:txBody>
      </p:sp>
    </p:spTree>
    <p:extLst>
      <p:ext uri="{BB962C8B-B14F-4D97-AF65-F5344CB8AC3E}">
        <p14:creationId xmlns:p14="http://schemas.microsoft.com/office/powerpoint/2010/main" val="1526442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Lighting</a:t>
            </a:r>
          </a:p>
        </p:txBody>
      </p:sp>
      <p:sp>
        <p:nvSpPr>
          <p:cNvPr id="3" name="Content Placeholder 2"/>
          <p:cNvSpPr>
            <a:spLocks noGrp="1"/>
          </p:cNvSpPr>
          <p:nvPr>
            <p:ph idx="1"/>
          </p:nvPr>
        </p:nvSpPr>
        <p:spPr>
          <a:xfrm>
            <a:off x="467544" y="1438350"/>
            <a:ext cx="4320480" cy="5231010"/>
          </a:xfrm>
        </p:spPr>
        <p:txBody>
          <a:bodyPr>
            <a:normAutofit fontScale="92500"/>
          </a:bodyPr>
          <a:lstStyle/>
          <a:p>
            <a:pPr marL="109728" indent="0">
              <a:buNone/>
            </a:pPr>
            <a:r>
              <a:rPr lang="en-US" sz="2400" dirty="0" smtClean="0"/>
              <a:t>Choose efficient </a:t>
            </a:r>
            <a:r>
              <a:rPr lang="en-US" sz="2400" dirty="0"/>
              <a:t>light </a:t>
            </a:r>
            <a:r>
              <a:rPr lang="en-US" sz="2400" dirty="0" smtClean="0"/>
              <a:t>bulbs </a:t>
            </a:r>
          </a:p>
          <a:p>
            <a:pPr marL="109728" indent="0">
              <a:spcBef>
                <a:spcPts val="0"/>
              </a:spcBef>
              <a:buNone/>
            </a:pPr>
            <a:r>
              <a:rPr lang="en-US" sz="1700" dirty="0" smtClean="0"/>
              <a:t>(~life 6000 – 15000 hours compared to 1000 hours for conventional incandescent bulbs) </a:t>
            </a:r>
            <a:r>
              <a:rPr lang="en-US" sz="2400" dirty="0" smtClean="0"/>
              <a:t>:</a:t>
            </a:r>
          </a:p>
          <a:p>
            <a:pPr marL="109728" indent="0">
              <a:spcBef>
                <a:spcPts val="0"/>
              </a:spcBef>
              <a:buNone/>
            </a:pPr>
            <a:endParaRPr lang="en-US" sz="1100" dirty="0" smtClean="0"/>
          </a:p>
          <a:p>
            <a:r>
              <a:rPr lang="en-GB" sz="2400" dirty="0"/>
              <a:t>Improved </a:t>
            </a:r>
            <a:r>
              <a:rPr lang="en-GB" sz="2400" dirty="0"/>
              <a:t>incandescent bulbs </a:t>
            </a:r>
          </a:p>
          <a:p>
            <a:r>
              <a:rPr lang="en-GB" sz="2400" dirty="0"/>
              <a:t>Compact F</a:t>
            </a:r>
            <a:r>
              <a:rPr lang="en-GB" sz="2400" dirty="0" smtClean="0"/>
              <a:t>luorescent </a:t>
            </a:r>
            <a:r>
              <a:rPr lang="en-GB" sz="2400" dirty="0"/>
              <a:t>L</a:t>
            </a:r>
            <a:r>
              <a:rPr lang="en-GB" sz="2400" dirty="0" smtClean="0"/>
              <a:t>amps (</a:t>
            </a:r>
            <a:r>
              <a:rPr lang="en-GB" sz="2400" b="1" dirty="0" smtClean="0"/>
              <a:t>CFL</a:t>
            </a:r>
            <a:r>
              <a:rPr lang="en-GB" sz="2400" dirty="0" smtClean="0"/>
              <a:t>) </a:t>
            </a:r>
            <a:endParaRPr lang="en-GB" sz="2400" dirty="0"/>
          </a:p>
          <a:p>
            <a:r>
              <a:rPr lang="en-GB" sz="2400" dirty="0"/>
              <a:t>Light </a:t>
            </a:r>
            <a:r>
              <a:rPr lang="en-GB" sz="2400" dirty="0" smtClean="0"/>
              <a:t>Emitting </a:t>
            </a:r>
            <a:r>
              <a:rPr lang="en-GB" sz="2400" dirty="0"/>
              <a:t>D</a:t>
            </a:r>
            <a:r>
              <a:rPr lang="en-GB" sz="2400" dirty="0" smtClean="0"/>
              <a:t>iodes </a:t>
            </a:r>
            <a:r>
              <a:rPr lang="en-GB" sz="2400" dirty="0"/>
              <a:t>(</a:t>
            </a:r>
            <a:r>
              <a:rPr lang="en-GB" sz="2400" b="1" dirty="0"/>
              <a:t>LEDs</a:t>
            </a:r>
            <a:r>
              <a:rPr lang="en-GB" sz="2400" dirty="0"/>
              <a:t>) </a:t>
            </a:r>
            <a:endParaRPr lang="en-GB" sz="2400" dirty="0" smtClean="0"/>
          </a:p>
          <a:p>
            <a:endParaRPr lang="en-US" sz="2400" dirty="0" smtClean="0">
              <a:solidFill>
                <a:srgbClr val="F6891F"/>
              </a:solidFill>
            </a:endParaRPr>
          </a:p>
          <a:p>
            <a:endParaRPr lang="en-US" sz="1500" dirty="0" smtClean="0">
              <a:solidFill>
                <a:srgbClr val="F6891F"/>
              </a:solidFill>
            </a:endParaRPr>
          </a:p>
          <a:p>
            <a:endParaRPr lang="en-US" sz="1000" dirty="0">
              <a:solidFill>
                <a:srgbClr val="F6891F"/>
              </a:solidFill>
            </a:endParaRPr>
          </a:p>
          <a:p>
            <a:r>
              <a:rPr lang="en-US" sz="2400" dirty="0" smtClean="0"/>
              <a:t>Which bulb do I need?</a:t>
            </a:r>
            <a:endParaRPr lang="en-US" sz="2400" dirty="0" smtClean="0">
              <a:hlinkClick r:id="rId3"/>
            </a:endParaRPr>
          </a:p>
          <a:p>
            <a:pPr>
              <a:buFont typeface="Wingdings"/>
              <a:buChar char="à"/>
            </a:pPr>
            <a:r>
              <a:rPr lang="en-US" sz="2200" dirty="0" smtClean="0">
                <a:solidFill>
                  <a:srgbClr val="FF0000"/>
                </a:solidFill>
                <a:hlinkClick r:id="rId3"/>
              </a:rPr>
              <a:t>Light </a:t>
            </a:r>
            <a:r>
              <a:rPr lang="en-US" sz="2200" dirty="0">
                <a:solidFill>
                  <a:srgbClr val="FF0000"/>
                </a:solidFill>
                <a:hlinkClick r:id="rId3"/>
              </a:rPr>
              <a:t>bulb </a:t>
            </a:r>
            <a:r>
              <a:rPr lang="en-US" sz="2200" dirty="0" smtClean="0">
                <a:solidFill>
                  <a:srgbClr val="FF0000"/>
                </a:solidFill>
                <a:hlinkClick r:id="rId3"/>
              </a:rPr>
              <a:t>selector</a:t>
            </a:r>
            <a:endParaRPr lang="en-US" sz="2200" dirty="0" smtClean="0">
              <a:solidFill>
                <a:srgbClr val="FF0000"/>
              </a:solidFill>
            </a:endParaRPr>
          </a:p>
          <a:p>
            <a:pPr>
              <a:buFont typeface="Wingdings"/>
              <a:buChar char="à"/>
            </a:pPr>
            <a:r>
              <a:rPr lang="en-US" sz="2200" dirty="0" smtClean="0">
                <a:solidFill>
                  <a:srgbClr val="F6891F"/>
                </a:solidFill>
                <a:hlinkClick r:id="rId4"/>
              </a:rPr>
              <a:t>The </a:t>
            </a:r>
            <a:r>
              <a:rPr lang="en-US" sz="2200" dirty="0" smtClean="0">
                <a:solidFill>
                  <a:srgbClr val="F6891F"/>
                </a:solidFill>
                <a:hlinkClick r:id="rId4"/>
              </a:rPr>
              <a:t>new bulbs: a guide </a:t>
            </a:r>
            <a:endParaRPr lang="en-US" sz="2200" dirty="0" smtClean="0">
              <a:solidFill>
                <a:srgbClr val="F6891F"/>
              </a:solidFill>
            </a:endParaRPr>
          </a:p>
          <a:p>
            <a:r>
              <a:rPr lang="en-US" sz="2200" dirty="0">
                <a:solidFill>
                  <a:srgbClr val="F6891F"/>
                </a:solidFill>
              </a:rPr>
              <a:t>Exercise</a:t>
            </a:r>
            <a:endParaRPr lang="en-US" sz="2200" dirty="0" smtClean="0">
              <a:solidFill>
                <a:srgbClr val="F6891F"/>
              </a:solidFill>
            </a:endParaRPr>
          </a:p>
          <a:p>
            <a:pPr>
              <a:buFont typeface="Wingdings"/>
              <a:buChar char="à"/>
            </a:pPr>
            <a:endParaRPr lang="en-US" dirty="0">
              <a:solidFill>
                <a:srgbClr val="FF0000"/>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1412776"/>
            <a:ext cx="3883312" cy="4634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1757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700" y="217709"/>
            <a:ext cx="8382000" cy="1069848"/>
          </a:xfrm>
        </p:spPr>
        <p:txBody>
          <a:bodyPr>
            <a:normAutofit fontScale="90000"/>
          </a:bodyPr>
          <a:lstStyle/>
          <a:p>
            <a:r>
              <a:rPr lang="en-US" dirty="0" smtClean="0"/>
              <a:t>Effect of relighting: </a:t>
            </a:r>
            <a:r>
              <a:rPr lang="en-US" sz="3100" dirty="0" smtClean="0"/>
              <a:t>New lighting &amp; fixtures</a:t>
            </a:r>
            <a:endParaRPr lang="en-GB" sz="3100" dirty="0"/>
          </a:p>
        </p:txBody>
      </p:sp>
      <p:sp>
        <p:nvSpPr>
          <p:cNvPr id="6" name="Text Placeholder 5"/>
          <p:cNvSpPr>
            <a:spLocks noGrp="1"/>
          </p:cNvSpPr>
          <p:nvPr>
            <p:ph type="body" idx="1"/>
          </p:nvPr>
        </p:nvSpPr>
        <p:spPr>
          <a:xfrm>
            <a:off x="467544" y="2132856"/>
            <a:ext cx="4040188" cy="423738"/>
          </a:xfrm>
        </p:spPr>
        <p:txBody>
          <a:bodyPr/>
          <a:lstStyle/>
          <a:p>
            <a:pPr algn="ctr"/>
            <a:r>
              <a:rPr lang="en-GB" sz="1800" dirty="0"/>
              <a:t>Before relighting: </a:t>
            </a:r>
            <a:r>
              <a:rPr lang="en-GB" sz="1800" dirty="0" smtClean="0"/>
              <a:t>2 </a:t>
            </a:r>
            <a:r>
              <a:rPr lang="en-GB" sz="1800" dirty="0"/>
              <a:t>x 58W - 75lux</a:t>
            </a:r>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7544" y="2636912"/>
            <a:ext cx="4040188"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7"/>
          <p:cNvSpPr>
            <a:spLocks noGrp="1"/>
          </p:cNvSpPr>
          <p:nvPr>
            <p:ph type="body" sz="quarter" idx="3"/>
          </p:nvPr>
        </p:nvSpPr>
        <p:spPr>
          <a:xfrm>
            <a:off x="4788024" y="2132856"/>
            <a:ext cx="4041775" cy="423738"/>
          </a:xfrm>
        </p:spPr>
        <p:txBody>
          <a:bodyPr/>
          <a:lstStyle/>
          <a:p>
            <a:pPr algn="ctr"/>
            <a:r>
              <a:rPr lang="en-GB" sz="1800" dirty="0"/>
              <a:t>After relighting: 1 x 60W – 180lux</a:t>
            </a:r>
          </a:p>
        </p:txBody>
      </p:sp>
      <p:pic>
        <p:nvPicPr>
          <p:cNvPr id="5123"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4860032" y="2636912"/>
            <a:ext cx="3972015"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871366" y="1340768"/>
            <a:ext cx="3024336" cy="861774"/>
          </a:xfrm>
          <a:prstGeom prst="rect">
            <a:avLst/>
          </a:prstGeom>
          <a:noFill/>
        </p:spPr>
        <p:txBody>
          <a:bodyPr wrap="square" rtlCol="0">
            <a:spAutoFit/>
          </a:bodyPr>
          <a:lstStyle/>
          <a:p>
            <a:r>
              <a:rPr lang="en-GB" sz="1600" dirty="0" smtClean="0"/>
              <a:t>Colour </a:t>
            </a:r>
            <a:r>
              <a:rPr lang="en-GB" sz="1600" dirty="0"/>
              <a:t>rendering (CRI 100)</a:t>
            </a:r>
          </a:p>
          <a:p>
            <a:r>
              <a:rPr lang="en-GB" sz="1600" dirty="0"/>
              <a:t>Lumen output ( lumen/watt)</a:t>
            </a:r>
          </a:p>
          <a:p>
            <a:r>
              <a:rPr lang="en-GB" sz="1600" dirty="0"/>
              <a:t>Colour temperature </a:t>
            </a:r>
            <a:r>
              <a:rPr lang="en-GB" sz="1600" dirty="0" smtClean="0"/>
              <a:t>(Kelvin</a:t>
            </a:r>
            <a:r>
              <a:rPr lang="en-GB" sz="1600" dirty="0"/>
              <a:t>)</a:t>
            </a:r>
          </a:p>
        </p:txBody>
      </p:sp>
    </p:spTree>
    <p:extLst>
      <p:ext uri="{BB962C8B-B14F-4D97-AF65-F5344CB8AC3E}">
        <p14:creationId xmlns:p14="http://schemas.microsoft.com/office/powerpoint/2010/main" val="5370348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Lighting - Smart light domes</a:t>
            </a:r>
            <a:endParaRPr lang="en-GB" dirty="0"/>
          </a:p>
        </p:txBody>
      </p:sp>
      <p:sp>
        <p:nvSpPr>
          <p:cNvPr id="8" name="Content Placeholder 7"/>
          <p:cNvSpPr>
            <a:spLocks noGrp="1"/>
          </p:cNvSpPr>
          <p:nvPr>
            <p:ph idx="1"/>
          </p:nvPr>
        </p:nvSpPr>
        <p:spPr>
          <a:xfrm>
            <a:off x="457200" y="1600200"/>
            <a:ext cx="8229600" cy="4853136"/>
          </a:xfrm>
        </p:spPr>
        <p:txBody>
          <a:bodyPr>
            <a:normAutofit/>
          </a:bodyPr>
          <a:lstStyle/>
          <a:p>
            <a:r>
              <a:rPr lang="en-US" sz="2400" dirty="0" smtClean="0"/>
              <a:t>Bring </a:t>
            </a:r>
            <a:r>
              <a:rPr lang="en-US" sz="2400" dirty="0"/>
              <a:t>or enhance the natural light in areas that do not have openings to the outside, or in addition to an existing opening.</a:t>
            </a:r>
            <a:endParaRPr lang="en-GB" sz="2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896" y="4005065"/>
            <a:ext cx="200104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852936"/>
            <a:ext cx="1049337" cy="163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4779959"/>
            <a:ext cx="3011487"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DSC00367"/>
          <p:cNvPicPr>
            <a:picLocks noGrp="1" noChangeAspect="1" noChangeArrowheads="1"/>
          </p:cNvPicPr>
          <p:nvPr/>
        </p:nvPicPr>
        <p:blipFill rotWithShape="1">
          <a:blip r:embed="rId5" cstate="email">
            <a:extLst>
              <a:ext uri="{28A0092B-C50C-407E-A947-70E740481C1C}">
                <a14:useLocalDpi xmlns:a14="http://schemas.microsoft.com/office/drawing/2010/main"/>
              </a:ext>
            </a:extLst>
          </a:blip>
          <a:srcRect r="29897"/>
          <a:stretch/>
        </p:blipFill>
        <p:spPr bwMode="auto">
          <a:xfrm>
            <a:off x="899592" y="4802661"/>
            <a:ext cx="1547392" cy="16436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627784" y="2996952"/>
            <a:ext cx="3600400" cy="1077218"/>
          </a:xfrm>
          <a:prstGeom prst="rect">
            <a:avLst/>
          </a:prstGeom>
          <a:noFill/>
        </p:spPr>
        <p:txBody>
          <a:bodyPr wrap="square" rtlCol="0">
            <a:spAutoFit/>
          </a:bodyPr>
          <a:lstStyle/>
          <a:p>
            <a:r>
              <a:rPr lang="en-US" sz="1600" dirty="0" smtClean="0"/>
              <a:t>Dome which catches the light, simple or with a special device to reflect light</a:t>
            </a:r>
          </a:p>
          <a:p>
            <a:endParaRPr lang="en-US" sz="1600" dirty="0"/>
          </a:p>
          <a:p>
            <a:r>
              <a:rPr lang="en-US" sz="1600" dirty="0" smtClean="0"/>
              <a:t>Diffusor of light</a:t>
            </a:r>
          </a:p>
        </p:txBody>
      </p:sp>
      <p:cxnSp>
        <p:nvCxnSpPr>
          <p:cNvPr id="11" name="Straight Arrow Connector 10"/>
          <p:cNvCxnSpPr/>
          <p:nvPr/>
        </p:nvCxnSpPr>
        <p:spPr>
          <a:xfrm flipH="1">
            <a:off x="2051720" y="4005065"/>
            <a:ext cx="576064" cy="288031"/>
          </a:xfrm>
          <a:prstGeom prst="straightConnector1">
            <a:avLst/>
          </a:prstGeom>
          <a:ln>
            <a:solidFill>
              <a:srgbClr val="F6891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1691680" y="3140968"/>
            <a:ext cx="936104" cy="250577"/>
          </a:xfrm>
          <a:prstGeom prst="straightConnector1">
            <a:avLst/>
          </a:prstGeom>
          <a:ln>
            <a:solidFill>
              <a:srgbClr val="F6891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098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066800"/>
          </a:xfrm>
        </p:spPr>
        <p:txBody>
          <a:bodyPr/>
          <a:lstStyle/>
          <a:p>
            <a:r>
              <a:rPr lang="en-US" dirty="0" smtClean="0"/>
              <a:t>Heating</a:t>
            </a:r>
            <a:endParaRPr lang="en-GB" dirty="0"/>
          </a:p>
        </p:txBody>
      </p:sp>
      <p:sp>
        <p:nvSpPr>
          <p:cNvPr id="3" name="Content Placeholder 2"/>
          <p:cNvSpPr>
            <a:spLocks noGrp="1"/>
          </p:cNvSpPr>
          <p:nvPr>
            <p:ph idx="1"/>
          </p:nvPr>
        </p:nvSpPr>
        <p:spPr>
          <a:xfrm>
            <a:off x="557030" y="1398865"/>
            <a:ext cx="6319226" cy="5117200"/>
          </a:xfrm>
        </p:spPr>
        <p:txBody>
          <a:bodyPr>
            <a:noAutofit/>
          </a:bodyPr>
          <a:lstStyle/>
          <a:p>
            <a:r>
              <a:rPr lang="en-US" sz="2000" u="sng" dirty="0" smtClean="0">
                <a:solidFill>
                  <a:srgbClr val="F6891F"/>
                </a:solidFill>
              </a:rPr>
              <a:t>No cost measure</a:t>
            </a:r>
            <a:r>
              <a:rPr lang="en-US" sz="2000" dirty="0" smtClean="0"/>
              <a:t>: adjust rooms and boilers temperature</a:t>
            </a:r>
          </a:p>
          <a:p>
            <a:r>
              <a:rPr lang="en-US" sz="2000" dirty="0" smtClean="0"/>
              <a:t>Choose </a:t>
            </a:r>
            <a:r>
              <a:rPr lang="en-US" sz="2000" dirty="0">
                <a:solidFill>
                  <a:srgbClr val="F6891F"/>
                </a:solidFill>
              </a:rPr>
              <a:t>thermal insulation </a:t>
            </a:r>
            <a:r>
              <a:rPr lang="en-US" sz="2000" dirty="0"/>
              <a:t>of boilers, hot water tanks and water </a:t>
            </a:r>
            <a:r>
              <a:rPr lang="en-US" sz="2000" dirty="0" smtClean="0"/>
              <a:t>pipes</a:t>
            </a:r>
          </a:p>
          <a:p>
            <a:r>
              <a:rPr lang="en-US" sz="2000" dirty="0">
                <a:solidFill>
                  <a:srgbClr val="F6891F"/>
                </a:solidFill>
              </a:rPr>
              <a:t>Clean</a:t>
            </a:r>
            <a:r>
              <a:rPr lang="en-US" sz="2000" dirty="0"/>
              <a:t> the boiler: 1 mm </a:t>
            </a:r>
            <a:r>
              <a:rPr lang="en-US" sz="2000" dirty="0" smtClean="0"/>
              <a:t>of soot </a:t>
            </a:r>
            <a:r>
              <a:rPr lang="en-US" sz="2000" dirty="0"/>
              <a:t>= </a:t>
            </a:r>
            <a:r>
              <a:rPr lang="en-US" sz="2000" dirty="0" smtClean="0"/>
              <a:t> 50 </a:t>
            </a:r>
            <a:r>
              <a:rPr lang="en-US" sz="2000" dirty="0"/>
              <a:t>° c </a:t>
            </a:r>
            <a:r>
              <a:rPr lang="en-US" sz="2000" dirty="0" smtClean="0"/>
              <a:t>fume temperature = yield </a:t>
            </a:r>
            <a:r>
              <a:rPr lang="en-US" sz="2000" dirty="0"/>
              <a:t>loss </a:t>
            </a:r>
            <a:r>
              <a:rPr lang="en-US" sz="2000" dirty="0" smtClean="0"/>
              <a:t>of 4 - </a:t>
            </a:r>
            <a:r>
              <a:rPr lang="en-US" sz="2000" dirty="0"/>
              <a:t>8%</a:t>
            </a:r>
            <a:endParaRPr lang="en-GB" sz="2000" dirty="0"/>
          </a:p>
          <a:p>
            <a:r>
              <a:rPr lang="en-US" sz="2000" dirty="0" smtClean="0"/>
              <a:t>Switch </a:t>
            </a:r>
            <a:r>
              <a:rPr lang="en-US" sz="2000" dirty="0"/>
              <a:t>to </a:t>
            </a:r>
            <a:r>
              <a:rPr lang="en-US" sz="2000" dirty="0">
                <a:solidFill>
                  <a:srgbClr val="F6891F"/>
                </a:solidFill>
              </a:rPr>
              <a:t>high efficiency </a:t>
            </a:r>
            <a:r>
              <a:rPr lang="en-US" sz="2000" dirty="0" smtClean="0">
                <a:solidFill>
                  <a:srgbClr val="F6891F"/>
                </a:solidFill>
              </a:rPr>
              <a:t>boilers: </a:t>
            </a:r>
          </a:p>
          <a:p>
            <a:pPr lvl="1"/>
            <a:r>
              <a:rPr lang="en-US" sz="1800" dirty="0" smtClean="0">
                <a:solidFill>
                  <a:srgbClr val="F6891F"/>
                </a:solidFill>
              </a:rPr>
              <a:t>Condensing </a:t>
            </a:r>
            <a:r>
              <a:rPr lang="en-US" sz="1800" dirty="0">
                <a:solidFill>
                  <a:srgbClr val="F6891F"/>
                </a:solidFill>
              </a:rPr>
              <a:t>boiler</a:t>
            </a:r>
            <a:r>
              <a:rPr lang="en-US" sz="1800" dirty="0">
                <a:solidFill>
                  <a:schemeClr val="tx1"/>
                </a:solidFill>
              </a:rPr>
              <a:t>: designed to use the latent heat released by the condensation of water vapor produced during the combustion </a:t>
            </a:r>
            <a:r>
              <a:rPr lang="en-US" sz="1800" dirty="0" smtClean="0">
                <a:solidFill>
                  <a:schemeClr val="tx1"/>
                </a:solidFill>
              </a:rPr>
              <a:t>process</a:t>
            </a:r>
            <a:endParaRPr lang="en-US" sz="1800" dirty="0">
              <a:solidFill>
                <a:schemeClr val="tx1"/>
              </a:solidFill>
            </a:endParaRPr>
          </a:p>
          <a:p>
            <a:pPr lvl="1"/>
            <a:r>
              <a:rPr lang="en-US" sz="1800" dirty="0">
                <a:solidFill>
                  <a:schemeClr val="tx1"/>
                </a:solidFill>
              </a:rPr>
              <a:t>efficiency of around 109%</a:t>
            </a:r>
          </a:p>
          <a:p>
            <a:pPr lvl="1"/>
            <a:r>
              <a:rPr lang="en-US" sz="1800" dirty="0">
                <a:solidFill>
                  <a:schemeClr val="tx1"/>
                </a:solidFill>
              </a:rPr>
              <a:t>Up to 40% savings compared to conventional </a:t>
            </a:r>
            <a:r>
              <a:rPr lang="en-US" sz="1800" dirty="0" smtClean="0">
                <a:solidFill>
                  <a:schemeClr val="tx1"/>
                </a:solidFill>
              </a:rPr>
              <a:t>boilers</a:t>
            </a:r>
          </a:p>
          <a:p>
            <a:r>
              <a:rPr lang="en-US" sz="2000" dirty="0" smtClean="0"/>
              <a:t>Place a </a:t>
            </a:r>
            <a:r>
              <a:rPr lang="en-US" sz="2000" dirty="0" smtClean="0">
                <a:solidFill>
                  <a:srgbClr val="F6891F"/>
                </a:solidFill>
              </a:rPr>
              <a:t>weather-dependent control </a:t>
            </a:r>
            <a:r>
              <a:rPr lang="en-US" sz="2000" dirty="0" smtClean="0"/>
              <a:t>on the heating/cooling system</a:t>
            </a:r>
          </a:p>
          <a:p>
            <a:r>
              <a:rPr lang="en-US" sz="2000" dirty="0" smtClean="0"/>
              <a:t>Choose </a:t>
            </a:r>
            <a:r>
              <a:rPr lang="en-US" sz="2000" dirty="0" smtClean="0">
                <a:solidFill>
                  <a:srgbClr val="F6891F"/>
                </a:solidFill>
              </a:rPr>
              <a:t>radiant heating </a:t>
            </a:r>
            <a:r>
              <a:rPr lang="en-US" sz="2000" dirty="0" smtClean="0"/>
              <a:t>instead of heating air</a:t>
            </a:r>
          </a:p>
        </p:txBody>
      </p:sp>
      <p:sp>
        <p:nvSpPr>
          <p:cNvPr id="5" name="AutoShape 4"/>
          <p:cNvSpPr>
            <a:spLocks noChangeAspect="1" noChangeArrowheads="1" noTextEdit="1"/>
          </p:cNvSpPr>
          <p:nvPr/>
        </p:nvSpPr>
        <p:spPr bwMode="auto">
          <a:xfrm>
            <a:off x="6708775" y="3644901"/>
            <a:ext cx="164623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7750" y="4135232"/>
            <a:ext cx="1809911" cy="1509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164287" y="5677790"/>
            <a:ext cx="1665895" cy="430887"/>
          </a:xfrm>
          <a:prstGeom prst="rect">
            <a:avLst/>
          </a:prstGeom>
          <a:noFill/>
        </p:spPr>
        <p:txBody>
          <a:bodyPr wrap="square" rtlCol="0">
            <a:spAutoFit/>
          </a:bodyPr>
          <a:lstStyle/>
          <a:p>
            <a:r>
              <a:rPr lang="en-US" sz="1100" dirty="0" smtClean="0"/>
              <a:t>Example of infrared radiant heater</a:t>
            </a:r>
            <a:endParaRPr lang="en-GB" sz="11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6833" y="1412776"/>
            <a:ext cx="2229058" cy="1876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078414" y="3308733"/>
            <a:ext cx="1665895" cy="261610"/>
          </a:xfrm>
          <a:prstGeom prst="rect">
            <a:avLst/>
          </a:prstGeom>
          <a:noFill/>
        </p:spPr>
        <p:txBody>
          <a:bodyPr wrap="square" rtlCol="0">
            <a:spAutoFit/>
          </a:bodyPr>
          <a:lstStyle/>
          <a:p>
            <a:r>
              <a:rPr lang="en-US" sz="1100" dirty="0" smtClean="0"/>
              <a:t>Condensing boiler</a:t>
            </a:r>
            <a:endParaRPr lang="en-GB" sz="1100" dirty="0"/>
          </a:p>
        </p:txBody>
      </p:sp>
    </p:spTree>
    <p:extLst>
      <p:ext uri="{BB962C8B-B14F-4D97-AF65-F5344CB8AC3E}">
        <p14:creationId xmlns:p14="http://schemas.microsoft.com/office/powerpoint/2010/main" val="496529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Heating</a:t>
            </a:r>
            <a:endParaRPr lang="en-GB" dirty="0"/>
          </a:p>
        </p:txBody>
      </p:sp>
      <p:sp>
        <p:nvSpPr>
          <p:cNvPr id="3" name="Content Placeholder 2"/>
          <p:cNvSpPr>
            <a:spLocks noGrp="1"/>
          </p:cNvSpPr>
          <p:nvPr>
            <p:ph idx="1"/>
          </p:nvPr>
        </p:nvSpPr>
        <p:spPr/>
        <p:txBody>
          <a:bodyPr>
            <a:noAutofit/>
          </a:bodyPr>
          <a:lstStyle/>
          <a:p>
            <a:r>
              <a:rPr lang="en-US" sz="2400" dirty="0"/>
              <a:t>Choose for the CV</a:t>
            </a:r>
          </a:p>
          <a:p>
            <a:r>
              <a:rPr lang="en-US" sz="2400" dirty="0">
                <a:solidFill>
                  <a:srgbClr val="F6891F"/>
                </a:solidFill>
              </a:rPr>
              <a:t>Recover the heat </a:t>
            </a:r>
            <a:r>
              <a:rPr lang="en-US" sz="2400" dirty="0"/>
              <a:t>of the ventilation and re-use it</a:t>
            </a:r>
          </a:p>
          <a:p>
            <a:r>
              <a:rPr lang="en-US" sz="2400" dirty="0" smtClean="0"/>
              <a:t>Reduce the zones to be heated</a:t>
            </a:r>
          </a:p>
          <a:p>
            <a:r>
              <a:rPr lang="en-US" sz="2400" dirty="0" smtClean="0"/>
              <a:t>Large </a:t>
            </a:r>
            <a:r>
              <a:rPr lang="en-US" sz="2400" dirty="0"/>
              <a:t>consumers of electric and heat energy may consider </a:t>
            </a:r>
            <a:r>
              <a:rPr lang="en-US" sz="2400" dirty="0">
                <a:solidFill>
                  <a:srgbClr val="F6891F"/>
                </a:solidFill>
              </a:rPr>
              <a:t>cogeneration</a:t>
            </a:r>
            <a:r>
              <a:rPr lang="en-US" sz="2400" dirty="0">
                <a:solidFill>
                  <a:srgbClr val="FF0000"/>
                </a:solidFill>
              </a:rPr>
              <a:t> / </a:t>
            </a:r>
            <a:r>
              <a:rPr lang="en-US" sz="2400" dirty="0">
                <a:solidFill>
                  <a:srgbClr val="F6891F"/>
                </a:solidFill>
              </a:rPr>
              <a:t>CHP </a:t>
            </a:r>
            <a:r>
              <a:rPr lang="en-US" sz="1100" dirty="0" smtClean="0">
                <a:solidFill>
                  <a:srgbClr val="F6891F"/>
                </a:solidFill>
              </a:rPr>
              <a:t>(Combined Heat and Power) </a:t>
            </a:r>
            <a:r>
              <a:rPr lang="en-US" sz="2400" dirty="0" smtClean="0"/>
              <a:t>in </a:t>
            </a:r>
            <a:r>
              <a:rPr lang="en-US" sz="2400" dirty="0"/>
              <a:t>order to generate efficiently both electrical power and </a:t>
            </a:r>
            <a:r>
              <a:rPr lang="en-US" sz="2400" dirty="0" smtClean="0"/>
              <a:t>heating</a:t>
            </a:r>
          </a:p>
          <a:p>
            <a:pPr lvl="1"/>
            <a:r>
              <a:rPr lang="en-US" sz="2000" dirty="0" smtClean="0">
                <a:solidFill>
                  <a:schemeClr val="tx1"/>
                </a:solidFill>
              </a:rPr>
              <a:t>hotels</a:t>
            </a:r>
            <a:r>
              <a:rPr lang="en-US" sz="2000" dirty="0">
                <a:solidFill>
                  <a:schemeClr val="tx1"/>
                </a:solidFill>
              </a:rPr>
              <a:t>, hospitals, care facilities, swimming pools, offices, </a:t>
            </a:r>
            <a:r>
              <a:rPr lang="en-US" sz="2000" dirty="0" smtClean="0">
                <a:solidFill>
                  <a:schemeClr val="tx1"/>
                </a:solidFill>
              </a:rPr>
              <a:t>schools,</a:t>
            </a:r>
          </a:p>
          <a:p>
            <a:pPr lvl="1"/>
            <a:r>
              <a:rPr lang="en-US" sz="2000" dirty="0" smtClean="0">
                <a:solidFill>
                  <a:schemeClr val="tx1"/>
                </a:solidFill>
              </a:rPr>
              <a:t>micro </a:t>
            </a:r>
            <a:r>
              <a:rPr lang="en-US" sz="2000" dirty="0">
                <a:solidFill>
                  <a:schemeClr val="tx1"/>
                </a:solidFill>
              </a:rPr>
              <a:t>and mini–CHP for residential and small business (5 – 10kW</a:t>
            </a:r>
            <a:r>
              <a:rPr lang="en-US" sz="2000" dirty="0" smtClean="0">
                <a:solidFill>
                  <a:schemeClr val="tx1"/>
                </a:solidFill>
              </a:rPr>
              <a:t>)</a:t>
            </a:r>
          </a:p>
          <a:p>
            <a:pPr lvl="1"/>
            <a:endParaRPr lang="en-US" sz="1000" dirty="0"/>
          </a:p>
          <a:p>
            <a:r>
              <a:rPr lang="en-US" sz="2400" dirty="0"/>
              <a:t>Consider </a:t>
            </a:r>
            <a:r>
              <a:rPr lang="en-US" sz="2400" dirty="0">
                <a:solidFill>
                  <a:srgbClr val="F6891F"/>
                </a:solidFill>
              </a:rPr>
              <a:t>a solar collector </a:t>
            </a:r>
            <a:r>
              <a:rPr lang="en-US" sz="2400" dirty="0"/>
              <a:t>(water heater) for pre-heating and heating domestic hot water</a:t>
            </a:r>
            <a:endParaRPr lang="en-GB" sz="2400" dirty="0"/>
          </a:p>
        </p:txBody>
      </p:sp>
    </p:spTree>
    <p:extLst>
      <p:ext uri="{BB962C8B-B14F-4D97-AF65-F5344CB8AC3E}">
        <p14:creationId xmlns:p14="http://schemas.microsoft.com/office/powerpoint/2010/main" val="2062177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Cooling</a:t>
            </a:r>
            <a:endParaRPr lang="en-GB" dirty="0"/>
          </a:p>
        </p:txBody>
      </p:sp>
      <p:sp>
        <p:nvSpPr>
          <p:cNvPr id="3" name="Content Placeholder 2"/>
          <p:cNvSpPr>
            <a:spLocks noGrp="1"/>
          </p:cNvSpPr>
          <p:nvPr>
            <p:ph idx="1"/>
          </p:nvPr>
        </p:nvSpPr>
        <p:spPr>
          <a:xfrm>
            <a:off x="467544" y="1700808"/>
            <a:ext cx="8229600" cy="4525963"/>
          </a:xfrm>
        </p:spPr>
        <p:txBody>
          <a:bodyPr>
            <a:normAutofit fontScale="62500" lnSpcReduction="20000"/>
          </a:bodyPr>
          <a:lstStyle/>
          <a:p>
            <a:r>
              <a:rPr lang="en-US" sz="3800" dirty="0"/>
              <a:t>Set the </a:t>
            </a:r>
            <a:r>
              <a:rPr lang="en-US" sz="3800" dirty="0">
                <a:solidFill>
                  <a:srgbClr val="F6891F"/>
                </a:solidFill>
              </a:rPr>
              <a:t>evaporating temperature as high </a:t>
            </a:r>
            <a:r>
              <a:rPr lang="en-US" sz="3800" dirty="0"/>
              <a:t>as possible and the </a:t>
            </a:r>
            <a:r>
              <a:rPr lang="en-US" sz="3800" dirty="0">
                <a:solidFill>
                  <a:srgbClr val="F6891F"/>
                </a:solidFill>
              </a:rPr>
              <a:t>condenser temperature as low </a:t>
            </a:r>
            <a:r>
              <a:rPr lang="en-US" sz="3800" dirty="0"/>
              <a:t>as possible </a:t>
            </a:r>
            <a:endParaRPr lang="en-US" sz="3800" dirty="0" smtClean="0"/>
          </a:p>
          <a:p>
            <a:endParaRPr lang="en-US" sz="800" dirty="0" smtClean="0"/>
          </a:p>
          <a:p>
            <a:r>
              <a:rPr lang="en-US" sz="3800" dirty="0" err="1" smtClean="0"/>
              <a:t>Maximise</a:t>
            </a:r>
            <a:r>
              <a:rPr lang="en-US" sz="3800" dirty="0" smtClean="0"/>
              <a:t> </a:t>
            </a:r>
            <a:r>
              <a:rPr lang="en-US" sz="3800" dirty="0">
                <a:solidFill>
                  <a:srgbClr val="F6891F"/>
                </a:solidFill>
              </a:rPr>
              <a:t>heat recovery </a:t>
            </a:r>
            <a:r>
              <a:rPr lang="en-US" sz="3800" dirty="0"/>
              <a:t>of the heat produced by the cooling machines </a:t>
            </a:r>
            <a:endParaRPr lang="en-US" sz="3800" dirty="0" smtClean="0"/>
          </a:p>
          <a:p>
            <a:endParaRPr lang="en-US" sz="800" dirty="0" smtClean="0"/>
          </a:p>
          <a:p>
            <a:r>
              <a:rPr lang="en-US" sz="3800" dirty="0" smtClean="0"/>
              <a:t>Avoid </a:t>
            </a:r>
            <a:r>
              <a:rPr lang="en-US" sz="3800" dirty="0"/>
              <a:t>heat sources (e.g. lighting) in cooled </a:t>
            </a:r>
            <a:r>
              <a:rPr lang="en-US" sz="3800" dirty="0" smtClean="0"/>
              <a:t>areas</a:t>
            </a:r>
          </a:p>
          <a:p>
            <a:r>
              <a:rPr lang="en-US" sz="800" dirty="0" smtClean="0"/>
              <a:t> </a:t>
            </a:r>
            <a:endParaRPr lang="en-US" sz="800" dirty="0" smtClean="0"/>
          </a:p>
          <a:p>
            <a:r>
              <a:rPr lang="en-GB" sz="3800" dirty="0" smtClean="0">
                <a:solidFill>
                  <a:srgbClr val="F6891F"/>
                </a:solidFill>
              </a:rPr>
              <a:t>Insulate</a:t>
            </a:r>
            <a:r>
              <a:rPr lang="en-GB" sz="3800" dirty="0" smtClean="0"/>
              <a:t> </a:t>
            </a:r>
            <a:r>
              <a:rPr lang="en-GB" sz="3800" dirty="0"/>
              <a:t>cold pipes </a:t>
            </a:r>
            <a:endParaRPr lang="en-GB" sz="3800" dirty="0" smtClean="0"/>
          </a:p>
          <a:p>
            <a:endParaRPr lang="en-GB" sz="800" dirty="0" smtClean="0"/>
          </a:p>
          <a:p>
            <a:r>
              <a:rPr lang="en-US" sz="3800" dirty="0"/>
              <a:t>Allow air to circulate well around the </a:t>
            </a:r>
            <a:r>
              <a:rPr lang="en-US" sz="3800" dirty="0" smtClean="0"/>
              <a:t>units</a:t>
            </a:r>
          </a:p>
          <a:p>
            <a:endParaRPr lang="en-US" sz="900" dirty="0"/>
          </a:p>
          <a:p>
            <a:r>
              <a:rPr lang="en-US" sz="3800" dirty="0" smtClean="0"/>
              <a:t>Establish </a:t>
            </a:r>
            <a:r>
              <a:rPr lang="en-US" sz="3800" dirty="0"/>
              <a:t>a chiller </a:t>
            </a:r>
            <a:r>
              <a:rPr lang="en-US" sz="3800" dirty="0">
                <a:solidFill>
                  <a:srgbClr val="F6891F"/>
                </a:solidFill>
              </a:rPr>
              <a:t>efficiency-maintenance</a:t>
            </a:r>
            <a:r>
              <a:rPr lang="en-US" sz="3800" dirty="0"/>
              <a:t> </a:t>
            </a:r>
            <a:r>
              <a:rPr lang="en-US" sz="3800" dirty="0" smtClean="0"/>
              <a:t>program, </a:t>
            </a:r>
            <a:r>
              <a:rPr lang="en-US" sz="3800" dirty="0"/>
              <a:t>defrost </a:t>
            </a:r>
            <a:r>
              <a:rPr lang="en-US" sz="3800" dirty="0" smtClean="0"/>
              <a:t>regularly</a:t>
            </a:r>
          </a:p>
          <a:p>
            <a:pPr lvl="1"/>
            <a:r>
              <a:rPr lang="en-US" sz="3200" dirty="0" smtClean="0">
                <a:solidFill>
                  <a:schemeClr val="tx1"/>
                </a:solidFill>
              </a:rPr>
              <a:t>Cleaning the air conditioning reduce the related energy consumption of 10% in case of light clogging, of 30% in case the cleaning has never been done </a:t>
            </a:r>
            <a:endParaRPr lang="en-US" sz="3200" dirty="0">
              <a:solidFill>
                <a:schemeClr val="tx1"/>
              </a:solidFill>
            </a:endParaRPr>
          </a:p>
          <a:p>
            <a:endParaRPr lang="en-GB" dirty="0"/>
          </a:p>
        </p:txBody>
      </p:sp>
    </p:spTree>
    <p:extLst>
      <p:ext uri="{BB962C8B-B14F-4D97-AF65-F5344CB8AC3E}">
        <p14:creationId xmlns:p14="http://schemas.microsoft.com/office/powerpoint/2010/main" val="21073861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Cooling - </a:t>
            </a:r>
            <a:r>
              <a:rPr lang="en-US" dirty="0" err="1" smtClean="0"/>
              <a:t>climatisation</a:t>
            </a:r>
            <a:endParaRPr lang="en-GB" dirty="0"/>
          </a:p>
        </p:txBody>
      </p:sp>
      <p:sp>
        <p:nvSpPr>
          <p:cNvPr id="3" name="Content Placeholder 2"/>
          <p:cNvSpPr>
            <a:spLocks noGrp="1"/>
          </p:cNvSpPr>
          <p:nvPr>
            <p:ph idx="1"/>
          </p:nvPr>
        </p:nvSpPr>
        <p:spPr>
          <a:xfrm>
            <a:off x="467544" y="1772816"/>
            <a:ext cx="8229600" cy="4281339"/>
          </a:xfrm>
        </p:spPr>
        <p:txBody>
          <a:bodyPr>
            <a:normAutofit/>
          </a:bodyPr>
          <a:lstStyle/>
          <a:p>
            <a:r>
              <a:rPr lang="en-US" sz="2400" dirty="0"/>
              <a:t>Reduce sources of </a:t>
            </a:r>
            <a:r>
              <a:rPr lang="en-US" sz="2400" dirty="0" smtClean="0"/>
              <a:t>heat</a:t>
            </a:r>
            <a:endParaRPr lang="en-US" sz="2400" dirty="0"/>
          </a:p>
          <a:p>
            <a:r>
              <a:rPr lang="en-US" sz="2400" dirty="0" smtClean="0"/>
              <a:t>Use </a:t>
            </a:r>
            <a:r>
              <a:rPr lang="en-US" sz="2400" dirty="0"/>
              <a:t>solar glazing</a:t>
            </a:r>
          </a:p>
          <a:p>
            <a:r>
              <a:rPr lang="en-US" sz="2400" dirty="0"/>
              <a:t>C</a:t>
            </a:r>
            <a:r>
              <a:rPr lang="en-US" sz="2400" dirty="0" smtClean="0"/>
              <a:t>hoose </a:t>
            </a:r>
            <a:r>
              <a:rPr lang="en-US" sz="2400" dirty="0"/>
              <a:t>outdoor shades</a:t>
            </a:r>
          </a:p>
          <a:p>
            <a:r>
              <a:rPr lang="en-US" sz="2400" dirty="0" err="1" smtClean="0">
                <a:solidFill>
                  <a:srgbClr val="F6891F"/>
                </a:solidFill>
              </a:rPr>
              <a:t>Freecooling</a:t>
            </a:r>
            <a:r>
              <a:rPr lang="en-US" sz="2400" dirty="0" smtClean="0">
                <a:solidFill>
                  <a:srgbClr val="F6891F"/>
                </a:solidFill>
              </a:rPr>
              <a:t>: </a:t>
            </a:r>
            <a:r>
              <a:rPr lang="en-US" sz="2400" dirty="0" smtClean="0"/>
              <a:t>use </a:t>
            </a:r>
            <a:r>
              <a:rPr lang="en-US" sz="2400" dirty="0"/>
              <a:t>cold </a:t>
            </a:r>
            <a:r>
              <a:rPr lang="en-US" sz="2400" dirty="0" smtClean="0"/>
              <a:t>external air temperature during the night </a:t>
            </a:r>
            <a:r>
              <a:rPr lang="en-US" sz="2400" dirty="0"/>
              <a:t>in warm periods)</a:t>
            </a:r>
          </a:p>
          <a:p>
            <a:r>
              <a:rPr lang="en-US" sz="2400" dirty="0" smtClean="0"/>
              <a:t>Install, if possible, patio </a:t>
            </a:r>
            <a:r>
              <a:rPr lang="en-US" sz="2400" dirty="0"/>
              <a:t>&amp; fountain</a:t>
            </a:r>
          </a:p>
          <a:p>
            <a:r>
              <a:rPr lang="en-US" sz="2400" dirty="0" smtClean="0"/>
              <a:t>Choose green </a:t>
            </a:r>
            <a:r>
              <a:rPr lang="en-US" sz="2400" dirty="0"/>
              <a:t>roofs and facades</a:t>
            </a:r>
          </a:p>
          <a:p>
            <a:pPr marL="109728" indent="0">
              <a:buNone/>
            </a:pPr>
            <a:r>
              <a:rPr lang="en-US" sz="2400" dirty="0" smtClean="0">
                <a:sym typeface="Wingdings" panose="05000000000000000000" pitchFamily="2" charset="2"/>
              </a:rPr>
              <a:t> </a:t>
            </a:r>
            <a:r>
              <a:rPr lang="en-US" sz="2400" dirty="0" smtClean="0">
                <a:solidFill>
                  <a:schemeClr val="tx1"/>
                </a:solidFill>
              </a:rPr>
              <a:t>Choose </a:t>
            </a:r>
            <a:r>
              <a:rPr lang="en-US" sz="2400" dirty="0">
                <a:solidFill>
                  <a:schemeClr val="tx1"/>
                </a:solidFill>
              </a:rPr>
              <a:t>electric cooling only as a last option</a:t>
            </a:r>
          </a:p>
          <a:p>
            <a:endParaRPr lang="en-GB" dirty="0"/>
          </a:p>
        </p:txBody>
      </p:sp>
    </p:spTree>
    <p:extLst>
      <p:ext uri="{BB962C8B-B14F-4D97-AF65-F5344CB8AC3E}">
        <p14:creationId xmlns:p14="http://schemas.microsoft.com/office/powerpoint/2010/main" val="2953125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496944" cy="1066800"/>
          </a:xfrm>
        </p:spPr>
        <p:txBody>
          <a:bodyPr>
            <a:noAutofit/>
          </a:bodyPr>
          <a:lstStyle/>
          <a:p>
            <a:r>
              <a:rPr lang="en-US" sz="4000" dirty="0"/>
              <a:t>Why </a:t>
            </a:r>
            <a:r>
              <a:rPr lang="en-US" sz="4000" dirty="0" smtClean="0"/>
              <a:t>is Energy </a:t>
            </a:r>
            <a:r>
              <a:rPr lang="en-US" sz="4000" dirty="0"/>
              <a:t>Efficiency </a:t>
            </a:r>
            <a:r>
              <a:rPr lang="en-US" sz="4000" dirty="0" smtClean="0"/>
              <a:t>important?</a:t>
            </a:r>
            <a:endParaRPr lang="en-GB" sz="4000" dirty="0"/>
          </a:p>
        </p:txBody>
      </p:sp>
      <p:sp>
        <p:nvSpPr>
          <p:cNvPr id="3" name="Content Placeholder 2"/>
          <p:cNvSpPr>
            <a:spLocks noGrp="1"/>
          </p:cNvSpPr>
          <p:nvPr>
            <p:ph sz="half" idx="1"/>
          </p:nvPr>
        </p:nvSpPr>
        <p:spPr/>
        <p:txBody>
          <a:bodyPr/>
          <a:lstStyle/>
          <a:p>
            <a:endParaRPr lang="en-US" dirty="0"/>
          </a:p>
          <a:p>
            <a:endParaRPr lang="en-US" sz="2800" dirty="0" smtClean="0"/>
          </a:p>
        </p:txBody>
      </p:sp>
      <p:sp>
        <p:nvSpPr>
          <p:cNvPr id="4" name="Content Placeholder 3"/>
          <p:cNvSpPr>
            <a:spLocks noGrp="1"/>
          </p:cNvSpPr>
          <p:nvPr>
            <p:ph sz="half" idx="2"/>
          </p:nvPr>
        </p:nvSpPr>
        <p:spPr/>
        <p:txBody>
          <a:bodyPr/>
          <a:lstStyle/>
          <a:p>
            <a:endParaRPr lang="en-US" dirty="0"/>
          </a:p>
          <a:p>
            <a:endParaRPr lang="en-US" dirty="0" smtClean="0"/>
          </a:p>
          <a:p>
            <a:endParaRPr lang="en-US" dirty="0" smtClean="0"/>
          </a:p>
          <a:p>
            <a:endParaRPr lang="en-US" dirty="0" smtClean="0"/>
          </a:p>
        </p:txBody>
      </p:sp>
      <p:graphicFrame>
        <p:nvGraphicFramePr>
          <p:cNvPr id="5" name="Diagram 4"/>
          <p:cNvGraphicFramePr/>
          <p:nvPr>
            <p:extLst>
              <p:ext uri="{D42A27DB-BD31-4B8C-83A1-F6EECF244321}">
                <p14:modId xmlns:p14="http://schemas.microsoft.com/office/powerpoint/2010/main" val="801153549"/>
              </p:ext>
            </p:extLst>
          </p:nvPr>
        </p:nvGraphicFramePr>
        <p:xfrm>
          <a:off x="1043608" y="1772816"/>
          <a:ext cx="6768752"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43595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1340768"/>
            <a:ext cx="8229600" cy="4785395"/>
          </a:xfrm>
        </p:spPr>
        <p:txBody>
          <a:bodyPr>
            <a:normAutofit/>
          </a:bodyPr>
          <a:lstStyle/>
          <a:p>
            <a:pPr marL="109728" indent="0" algn="ctr">
              <a:buNone/>
            </a:pPr>
            <a:endParaRPr lang="en-US" sz="2400" b="1" dirty="0" smtClean="0">
              <a:solidFill>
                <a:srgbClr val="F6891F"/>
              </a:solidFill>
            </a:endParaRPr>
          </a:p>
          <a:p>
            <a:pPr marL="109728" indent="0" algn="ctr">
              <a:buNone/>
            </a:pPr>
            <a:r>
              <a:rPr lang="en-US" sz="3600" b="1" dirty="0" smtClean="0">
                <a:solidFill>
                  <a:srgbClr val="F6891F"/>
                </a:solidFill>
              </a:rPr>
              <a:t>1°C temperature</a:t>
            </a:r>
          </a:p>
          <a:p>
            <a:pPr marL="109728" indent="0" algn="ctr">
              <a:buNone/>
            </a:pPr>
            <a:r>
              <a:rPr lang="en-US" sz="3600" b="1" dirty="0" smtClean="0">
                <a:solidFill>
                  <a:srgbClr val="F6891F"/>
                </a:solidFill>
              </a:rPr>
              <a:t>decrease/increase </a:t>
            </a:r>
          </a:p>
          <a:p>
            <a:pPr marL="109728" indent="0" algn="ctr">
              <a:buNone/>
            </a:pPr>
            <a:endParaRPr lang="en-US" sz="2000" b="1" dirty="0" smtClean="0">
              <a:solidFill>
                <a:srgbClr val="F6891F"/>
              </a:solidFill>
            </a:endParaRPr>
          </a:p>
          <a:p>
            <a:pPr marL="109728" indent="0" algn="ctr">
              <a:buNone/>
            </a:pPr>
            <a:r>
              <a:rPr lang="en-US" sz="4400" b="1" dirty="0" smtClean="0">
                <a:solidFill>
                  <a:srgbClr val="F6891F"/>
                </a:solidFill>
              </a:rPr>
              <a:t>=</a:t>
            </a:r>
          </a:p>
          <a:p>
            <a:pPr marL="109728" indent="0" algn="ctr">
              <a:buNone/>
            </a:pPr>
            <a:r>
              <a:rPr lang="en-US" sz="3600" b="1" dirty="0" smtClean="0">
                <a:solidFill>
                  <a:srgbClr val="F6891F"/>
                </a:solidFill>
              </a:rPr>
              <a:t> </a:t>
            </a:r>
          </a:p>
          <a:p>
            <a:pPr marL="109728" indent="0" algn="ctr">
              <a:buNone/>
            </a:pPr>
            <a:r>
              <a:rPr lang="en-US" sz="3600" b="1" dirty="0" smtClean="0">
                <a:solidFill>
                  <a:srgbClr val="F6891F"/>
                </a:solidFill>
              </a:rPr>
              <a:t>about </a:t>
            </a:r>
            <a:r>
              <a:rPr lang="en-US" sz="3600" b="1" dirty="0">
                <a:solidFill>
                  <a:srgbClr val="F6891F"/>
                </a:solidFill>
              </a:rPr>
              <a:t>6% energy savings</a:t>
            </a:r>
            <a:endParaRPr lang="en-GB" sz="3600" b="1" dirty="0">
              <a:solidFill>
                <a:srgbClr val="F6891F"/>
              </a:solidFill>
            </a:endParaRPr>
          </a:p>
        </p:txBody>
      </p:sp>
    </p:spTree>
    <p:extLst>
      <p:ext uri="{BB962C8B-B14F-4D97-AF65-F5344CB8AC3E}">
        <p14:creationId xmlns:p14="http://schemas.microsoft.com/office/powerpoint/2010/main" val="3596345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066800"/>
          </a:xfrm>
        </p:spPr>
        <p:txBody>
          <a:bodyPr>
            <a:normAutofit fontScale="90000"/>
          </a:bodyPr>
          <a:lstStyle/>
          <a:p>
            <a:r>
              <a:rPr lang="en-GB" dirty="0"/>
              <a:t>Energy Management in Buildings</a:t>
            </a:r>
          </a:p>
        </p:txBody>
      </p:sp>
      <p:sp>
        <p:nvSpPr>
          <p:cNvPr id="3" name="Content Placeholder 2"/>
          <p:cNvSpPr>
            <a:spLocks noGrp="1"/>
          </p:cNvSpPr>
          <p:nvPr>
            <p:ph idx="1"/>
          </p:nvPr>
        </p:nvSpPr>
        <p:spPr/>
        <p:txBody>
          <a:bodyPr>
            <a:normAutofit fontScale="92500" lnSpcReduction="10000"/>
          </a:bodyPr>
          <a:lstStyle/>
          <a:p>
            <a:r>
              <a:rPr lang="en-US" dirty="0"/>
              <a:t>Energy management in buildings is about ensuring </a:t>
            </a:r>
            <a:r>
              <a:rPr lang="en-US" dirty="0">
                <a:solidFill>
                  <a:srgbClr val="F6891F"/>
                </a:solidFill>
              </a:rPr>
              <a:t>more comfortable, safe and healthy  </a:t>
            </a:r>
            <a:r>
              <a:rPr lang="en-US" dirty="0" smtClean="0">
                <a:solidFill>
                  <a:srgbClr val="F6891F"/>
                </a:solidFill>
              </a:rPr>
              <a:t>working </a:t>
            </a:r>
            <a:r>
              <a:rPr lang="en-US" dirty="0">
                <a:solidFill>
                  <a:srgbClr val="F6891F"/>
                </a:solidFill>
              </a:rPr>
              <a:t>circumstances </a:t>
            </a:r>
            <a:r>
              <a:rPr lang="en-US" dirty="0"/>
              <a:t>with the same amount of energy or less energy.</a:t>
            </a:r>
          </a:p>
          <a:p>
            <a:pPr marL="109728" indent="0">
              <a:buNone/>
            </a:pPr>
            <a:endParaRPr lang="en-US" dirty="0"/>
          </a:p>
          <a:p>
            <a:r>
              <a:rPr lang="en-US" dirty="0"/>
              <a:t>Benefits of energy management in buildings:</a:t>
            </a:r>
          </a:p>
          <a:p>
            <a:pPr lvl="1"/>
            <a:r>
              <a:rPr lang="en-US" sz="2200" dirty="0">
                <a:solidFill>
                  <a:schemeClr val="tx1"/>
                </a:solidFill>
              </a:rPr>
              <a:t>Reduces energy consumption </a:t>
            </a:r>
            <a:r>
              <a:rPr lang="en-US" sz="2200" dirty="0" smtClean="0">
                <a:solidFill>
                  <a:schemeClr val="tx1"/>
                </a:solidFill>
                <a:sym typeface="Wingdings" panose="05000000000000000000" pitchFamily="2" charset="2"/>
              </a:rPr>
              <a:t> </a:t>
            </a:r>
            <a:r>
              <a:rPr lang="en-US" sz="2200" dirty="0" smtClean="0">
                <a:solidFill>
                  <a:schemeClr val="tx1"/>
                </a:solidFill>
              </a:rPr>
              <a:t>cost-savings</a:t>
            </a:r>
            <a:endParaRPr lang="en-US" sz="2200" dirty="0">
              <a:solidFill>
                <a:schemeClr val="tx1"/>
              </a:solidFill>
            </a:endParaRPr>
          </a:p>
          <a:p>
            <a:pPr lvl="1"/>
            <a:r>
              <a:rPr lang="en-US" sz="2200" dirty="0">
                <a:solidFill>
                  <a:schemeClr val="tx1"/>
                </a:solidFill>
              </a:rPr>
              <a:t>Increases comfort and safety</a:t>
            </a:r>
          </a:p>
          <a:p>
            <a:pPr lvl="1"/>
            <a:r>
              <a:rPr lang="en-US" sz="2200" dirty="0">
                <a:solidFill>
                  <a:schemeClr val="tx1"/>
                </a:solidFill>
              </a:rPr>
              <a:t>Reduces pollution</a:t>
            </a:r>
          </a:p>
          <a:p>
            <a:pPr lvl="1"/>
            <a:r>
              <a:rPr lang="en-US" sz="2200" dirty="0">
                <a:solidFill>
                  <a:schemeClr val="tx1"/>
                </a:solidFill>
              </a:rPr>
              <a:t>Increases the energy security </a:t>
            </a:r>
            <a:endParaRPr lang="en-US" sz="2200" dirty="0" smtClean="0">
              <a:solidFill>
                <a:schemeClr val="tx1"/>
              </a:solidFill>
            </a:endParaRPr>
          </a:p>
          <a:p>
            <a:pPr lvl="1"/>
            <a:r>
              <a:rPr lang="en-US" sz="2200" dirty="0" smtClean="0">
                <a:solidFill>
                  <a:schemeClr val="tx1"/>
                </a:solidFill>
              </a:rPr>
              <a:t>Reduces dependency </a:t>
            </a:r>
            <a:r>
              <a:rPr lang="en-US" sz="2200" dirty="0">
                <a:solidFill>
                  <a:schemeClr val="tx1"/>
                </a:solidFill>
              </a:rPr>
              <a:t>on energy sources</a:t>
            </a:r>
          </a:p>
          <a:p>
            <a:endParaRPr lang="en-GB" dirty="0"/>
          </a:p>
        </p:txBody>
      </p:sp>
    </p:spTree>
    <p:extLst>
      <p:ext uri="{BB962C8B-B14F-4D97-AF65-F5344CB8AC3E}">
        <p14:creationId xmlns:p14="http://schemas.microsoft.com/office/powerpoint/2010/main" val="31370278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066800"/>
          </a:xfrm>
        </p:spPr>
        <p:txBody>
          <a:bodyPr>
            <a:normAutofit fontScale="90000"/>
          </a:bodyPr>
          <a:lstStyle/>
          <a:p>
            <a:r>
              <a:rPr lang="en-GB" dirty="0"/>
              <a:t>Energy performance of Buildings</a:t>
            </a:r>
          </a:p>
        </p:txBody>
      </p:sp>
      <p:sp>
        <p:nvSpPr>
          <p:cNvPr id="3" name="Content Placeholder 2"/>
          <p:cNvSpPr>
            <a:spLocks noGrp="1"/>
          </p:cNvSpPr>
          <p:nvPr>
            <p:ph idx="1"/>
          </p:nvPr>
        </p:nvSpPr>
        <p:spPr>
          <a:xfrm>
            <a:off x="467544" y="1628800"/>
            <a:ext cx="8229600" cy="4491880"/>
          </a:xfrm>
        </p:spPr>
        <p:txBody>
          <a:bodyPr>
            <a:noAutofit/>
          </a:bodyPr>
          <a:lstStyle/>
          <a:p>
            <a:pPr marL="342900" indent="-342900"/>
            <a:r>
              <a:rPr lang="en-US" sz="2000" dirty="0"/>
              <a:t>The potential for making energy savings in the building sector is widely recognized, especially through the </a:t>
            </a:r>
            <a:r>
              <a:rPr lang="en-US" sz="2000" dirty="0">
                <a:solidFill>
                  <a:srgbClr val="F6891F"/>
                </a:solidFill>
              </a:rPr>
              <a:t>refurbishment of existing buildings</a:t>
            </a:r>
            <a:r>
              <a:rPr lang="en-US" sz="2000" dirty="0"/>
              <a:t>.</a:t>
            </a:r>
          </a:p>
          <a:p>
            <a:pPr marL="342900" indent="-342900"/>
            <a:endParaRPr lang="en-US" sz="2000" dirty="0"/>
          </a:p>
          <a:p>
            <a:pPr marL="342900" indent="-342900"/>
            <a:r>
              <a:rPr lang="en-US" sz="2000" dirty="0"/>
              <a:t>The </a:t>
            </a:r>
            <a:r>
              <a:rPr lang="en-US" sz="2000" dirty="0">
                <a:solidFill>
                  <a:srgbClr val="F6891F"/>
                </a:solidFill>
              </a:rPr>
              <a:t>Energy Performance of Buildings </a:t>
            </a:r>
            <a:r>
              <a:rPr lang="en-US" sz="2000" dirty="0" smtClean="0">
                <a:solidFill>
                  <a:srgbClr val="F6891F"/>
                </a:solidFill>
              </a:rPr>
              <a:t>Directive, </a:t>
            </a:r>
            <a:r>
              <a:rPr lang="en-US" sz="2000" dirty="0" smtClean="0"/>
              <a:t>EPBD </a:t>
            </a:r>
            <a:r>
              <a:rPr lang="en-US" sz="2000" dirty="0"/>
              <a:t>(Directive 2002/91/EC): main EU policy instrument to improve the energy performance of buildings. Among other measures, it introduced a framework for energy performance certification.</a:t>
            </a:r>
          </a:p>
          <a:p>
            <a:pPr marL="342900" indent="-342900"/>
            <a:endParaRPr lang="en-US" sz="2000" dirty="0"/>
          </a:p>
          <a:p>
            <a:pPr marL="342900" indent="-342900"/>
            <a:r>
              <a:rPr lang="en-US" sz="2000" dirty="0"/>
              <a:t>The recast of the EPBD in 2010 (Directive 2010/31/EU) strengthened the role of Energy Performance Certificate (EPC), for example by demanding publication of the energy performance indicator of the EPC at the time of advertising a building for sale or rental.</a:t>
            </a:r>
          </a:p>
          <a:p>
            <a:pPr marL="285750" indent="-285750"/>
            <a:endParaRPr lang="en-US" sz="1800" dirty="0" smtClean="0"/>
          </a:p>
          <a:p>
            <a:endParaRPr lang="en-GB" sz="1800" dirty="0"/>
          </a:p>
        </p:txBody>
      </p:sp>
    </p:spTree>
    <p:extLst>
      <p:ext uri="{BB962C8B-B14F-4D97-AF65-F5344CB8AC3E}">
        <p14:creationId xmlns:p14="http://schemas.microsoft.com/office/powerpoint/2010/main" val="38385705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066800"/>
          </a:xfrm>
        </p:spPr>
        <p:txBody>
          <a:bodyPr>
            <a:normAutofit/>
          </a:bodyPr>
          <a:lstStyle/>
          <a:p>
            <a:r>
              <a:rPr lang="en-GB" sz="3200" dirty="0"/>
              <a:t>Energy saving measures and investments for buildings</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altLang="hu-HU" sz="2600" dirty="0"/>
              <a:t>Consumption profiles may vary but </a:t>
            </a:r>
            <a:r>
              <a:rPr lang="en-US" altLang="hu-HU" sz="2600" u="sng" dirty="0"/>
              <a:t>heating</a:t>
            </a:r>
            <a:r>
              <a:rPr lang="en-US" altLang="hu-HU" sz="2600" dirty="0"/>
              <a:t>, </a:t>
            </a:r>
            <a:r>
              <a:rPr lang="en-US" altLang="hu-HU" sz="2600" u="sng" dirty="0"/>
              <a:t>cooling</a:t>
            </a:r>
            <a:r>
              <a:rPr lang="en-US" altLang="hu-HU" sz="2600" dirty="0"/>
              <a:t> and </a:t>
            </a:r>
            <a:r>
              <a:rPr lang="en-US" altLang="hu-HU" sz="2600" u="sng" dirty="0"/>
              <a:t>lighting</a:t>
            </a:r>
            <a:r>
              <a:rPr lang="en-US" altLang="hu-HU" sz="2600" dirty="0"/>
              <a:t> are the major energy users in </a:t>
            </a:r>
            <a:r>
              <a:rPr lang="en-US" altLang="hu-HU" sz="2600" dirty="0" smtClean="0"/>
              <a:t>buildings</a:t>
            </a:r>
          </a:p>
          <a:p>
            <a:endParaRPr lang="hu-HU" altLang="hu-HU" sz="1300" dirty="0"/>
          </a:p>
          <a:p>
            <a:pPr marL="0" indent="0">
              <a:buNone/>
            </a:pPr>
            <a:r>
              <a:rPr lang="en-GB" sz="2600" dirty="0"/>
              <a:t>Heating supply</a:t>
            </a:r>
          </a:p>
          <a:p>
            <a:pPr>
              <a:buFontTx/>
              <a:buChar char="-"/>
            </a:pPr>
            <a:r>
              <a:rPr lang="en-GB" sz="2200" dirty="0"/>
              <a:t>Boiler (gas, fuel </a:t>
            </a:r>
            <a:r>
              <a:rPr lang="en-GB" sz="2200" dirty="0" smtClean="0"/>
              <a:t>boiler)</a:t>
            </a:r>
            <a:endParaRPr lang="en-GB" sz="2200" dirty="0"/>
          </a:p>
          <a:p>
            <a:pPr>
              <a:buFontTx/>
              <a:buChar char="-"/>
            </a:pPr>
            <a:r>
              <a:rPr lang="en-GB" sz="2200" dirty="0"/>
              <a:t>Heat pump</a:t>
            </a:r>
          </a:p>
          <a:p>
            <a:pPr>
              <a:buFontTx/>
              <a:buChar char="-"/>
            </a:pPr>
            <a:r>
              <a:rPr lang="en-GB" sz="2200" dirty="0"/>
              <a:t>Electrical heating</a:t>
            </a:r>
          </a:p>
          <a:p>
            <a:pPr>
              <a:buFontTx/>
              <a:buChar char="-"/>
            </a:pPr>
            <a:r>
              <a:rPr lang="en-GB" sz="2200" dirty="0"/>
              <a:t>Geothermal heating system</a:t>
            </a:r>
          </a:p>
          <a:p>
            <a:pPr>
              <a:buFontTx/>
              <a:buChar char="-"/>
            </a:pPr>
            <a:r>
              <a:rPr lang="en-GB" sz="2200" dirty="0"/>
              <a:t>Solar heating</a:t>
            </a:r>
          </a:p>
          <a:p>
            <a:pPr>
              <a:buFontTx/>
              <a:buChar char="-"/>
            </a:pPr>
            <a:r>
              <a:rPr lang="en-GB" sz="2200" dirty="0"/>
              <a:t>Biomass boiler</a:t>
            </a:r>
          </a:p>
          <a:p>
            <a:pPr>
              <a:buFontTx/>
              <a:buChar char="-"/>
            </a:pPr>
            <a:r>
              <a:rPr lang="en-GB" sz="2200" dirty="0"/>
              <a:t>Wood and pellet boiler</a:t>
            </a:r>
          </a:p>
          <a:p>
            <a:endParaRPr lang="en-GB" dirty="0"/>
          </a:p>
        </p:txBody>
      </p:sp>
      <p:sp>
        <p:nvSpPr>
          <p:cNvPr id="4" name="Content Placeholder 3"/>
          <p:cNvSpPr>
            <a:spLocks noGrp="1"/>
          </p:cNvSpPr>
          <p:nvPr>
            <p:ph sz="half" idx="2"/>
          </p:nvPr>
        </p:nvSpPr>
        <p:spPr>
          <a:xfrm>
            <a:off x="4589423" y="2348880"/>
            <a:ext cx="4038600" cy="604664"/>
          </a:xfrm>
        </p:spPr>
        <p:txBody>
          <a:bodyPr>
            <a:normAutofit fontScale="92500" lnSpcReduction="10000"/>
          </a:bodyPr>
          <a:lstStyle/>
          <a:p>
            <a:pPr marL="109728" indent="0" algn="ctr">
              <a:buNone/>
            </a:pPr>
            <a:r>
              <a:rPr lang="en-US" b="1" u="sng" dirty="0" smtClean="0">
                <a:solidFill>
                  <a:srgbClr val="F6891F"/>
                </a:solidFill>
              </a:rPr>
              <a:t>Heat losses </a:t>
            </a:r>
            <a:endParaRPr lang="en-GB" b="1" u="sng" dirty="0">
              <a:solidFill>
                <a:srgbClr val="F6891F"/>
              </a:solidFill>
            </a:endParaRPr>
          </a:p>
        </p:txBody>
      </p:sp>
      <p:pic>
        <p:nvPicPr>
          <p:cNvPr id="3074" name="Picture 2" descr="C:\Program Files (x86)\Microsoft Office\MEDIA\CAGCAT10\j0235319.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3429000"/>
            <a:ext cx="1784909" cy="1822399"/>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rot="16200000">
            <a:off x="6315028" y="3717032"/>
            <a:ext cx="576064" cy="144016"/>
          </a:xfrm>
          <a:prstGeom prst="rightArrow">
            <a:avLst/>
          </a:prstGeom>
          <a:solidFill>
            <a:srgbClr val="F6891F"/>
          </a:solidFill>
          <a:ln>
            <a:solidFill>
              <a:srgbClr val="F689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6891F"/>
              </a:solidFill>
            </a:endParaRPr>
          </a:p>
        </p:txBody>
      </p:sp>
      <p:sp>
        <p:nvSpPr>
          <p:cNvPr id="7" name="Right Arrow 6"/>
          <p:cNvSpPr/>
          <p:nvPr/>
        </p:nvSpPr>
        <p:spPr>
          <a:xfrm rot="10800000">
            <a:off x="5776698" y="4268191"/>
            <a:ext cx="576064" cy="144016"/>
          </a:xfrm>
          <a:prstGeom prst="rightArrow">
            <a:avLst/>
          </a:prstGeom>
          <a:solidFill>
            <a:srgbClr val="F6891F"/>
          </a:solidFill>
          <a:ln>
            <a:solidFill>
              <a:srgbClr val="F689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6891F"/>
              </a:solidFill>
            </a:endParaRPr>
          </a:p>
        </p:txBody>
      </p:sp>
      <p:sp>
        <p:nvSpPr>
          <p:cNvPr id="8" name="Right Arrow 7"/>
          <p:cNvSpPr/>
          <p:nvPr/>
        </p:nvSpPr>
        <p:spPr>
          <a:xfrm>
            <a:off x="7293013" y="3869431"/>
            <a:ext cx="576064" cy="144016"/>
          </a:xfrm>
          <a:prstGeom prst="rightArrow">
            <a:avLst/>
          </a:prstGeom>
          <a:solidFill>
            <a:srgbClr val="F6891F"/>
          </a:solidFill>
          <a:ln>
            <a:solidFill>
              <a:srgbClr val="F689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6891F"/>
              </a:solidFill>
            </a:endParaRPr>
          </a:p>
        </p:txBody>
      </p:sp>
      <p:sp>
        <p:nvSpPr>
          <p:cNvPr id="9" name="Right Arrow 8"/>
          <p:cNvSpPr/>
          <p:nvPr/>
        </p:nvSpPr>
        <p:spPr>
          <a:xfrm rot="5400000">
            <a:off x="6024605" y="5179391"/>
            <a:ext cx="576064" cy="144016"/>
          </a:xfrm>
          <a:prstGeom prst="rightArrow">
            <a:avLst/>
          </a:prstGeom>
          <a:solidFill>
            <a:srgbClr val="F6891F"/>
          </a:solidFill>
          <a:ln>
            <a:solidFill>
              <a:srgbClr val="F689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6891F"/>
              </a:solidFill>
            </a:endParaRPr>
          </a:p>
        </p:txBody>
      </p:sp>
      <p:sp>
        <p:nvSpPr>
          <p:cNvPr id="10" name="Right Arrow 9"/>
          <p:cNvSpPr/>
          <p:nvPr/>
        </p:nvSpPr>
        <p:spPr>
          <a:xfrm rot="1102458">
            <a:off x="6747324" y="4796475"/>
            <a:ext cx="576064" cy="144016"/>
          </a:xfrm>
          <a:prstGeom prst="rightArrow">
            <a:avLst/>
          </a:prstGeom>
          <a:solidFill>
            <a:srgbClr val="F6891F"/>
          </a:solidFill>
          <a:ln>
            <a:solidFill>
              <a:srgbClr val="F689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6891F"/>
              </a:solidFill>
            </a:endParaRPr>
          </a:p>
        </p:txBody>
      </p:sp>
      <p:sp>
        <p:nvSpPr>
          <p:cNvPr id="6" name="TextBox 5"/>
          <p:cNvSpPr txBox="1"/>
          <p:nvPr/>
        </p:nvSpPr>
        <p:spPr>
          <a:xfrm>
            <a:off x="5981151" y="3095113"/>
            <a:ext cx="1255145" cy="307777"/>
          </a:xfrm>
          <a:prstGeom prst="rect">
            <a:avLst/>
          </a:prstGeom>
          <a:noFill/>
        </p:spPr>
        <p:txBody>
          <a:bodyPr wrap="square" rtlCol="0">
            <a:spAutoFit/>
          </a:bodyPr>
          <a:lstStyle/>
          <a:p>
            <a:r>
              <a:rPr lang="en-US" sz="1400" dirty="0" smtClean="0"/>
              <a:t>Roof </a:t>
            </a:r>
            <a:r>
              <a:rPr lang="en-US" sz="1400" dirty="0" smtClean="0">
                <a:sym typeface="Symbol"/>
              </a:rPr>
              <a:t> 25%</a:t>
            </a:r>
            <a:endParaRPr lang="en-GB" sz="1400" dirty="0"/>
          </a:p>
        </p:txBody>
      </p:sp>
      <p:sp>
        <p:nvSpPr>
          <p:cNvPr id="12" name="TextBox 11"/>
          <p:cNvSpPr txBox="1"/>
          <p:nvPr/>
        </p:nvSpPr>
        <p:spPr>
          <a:xfrm>
            <a:off x="7919283" y="3769295"/>
            <a:ext cx="973197" cy="523220"/>
          </a:xfrm>
          <a:prstGeom prst="rect">
            <a:avLst/>
          </a:prstGeom>
          <a:noFill/>
        </p:spPr>
        <p:txBody>
          <a:bodyPr wrap="square" rtlCol="0">
            <a:spAutoFit/>
          </a:bodyPr>
          <a:lstStyle/>
          <a:p>
            <a:r>
              <a:rPr lang="en-US" sz="1400" dirty="0" smtClean="0"/>
              <a:t>Windows </a:t>
            </a:r>
          </a:p>
          <a:p>
            <a:r>
              <a:rPr lang="en-US" sz="1400" dirty="0" smtClean="0">
                <a:sym typeface="Symbol"/>
              </a:rPr>
              <a:t> 10%</a:t>
            </a:r>
            <a:endParaRPr lang="en-GB" sz="1400" dirty="0"/>
          </a:p>
        </p:txBody>
      </p:sp>
      <p:sp>
        <p:nvSpPr>
          <p:cNvPr id="13" name="TextBox 12"/>
          <p:cNvSpPr txBox="1"/>
          <p:nvPr/>
        </p:nvSpPr>
        <p:spPr>
          <a:xfrm>
            <a:off x="4512500" y="4186310"/>
            <a:ext cx="1255145" cy="307777"/>
          </a:xfrm>
          <a:prstGeom prst="rect">
            <a:avLst/>
          </a:prstGeom>
          <a:noFill/>
        </p:spPr>
        <p:txBody>
          <a:bodyPr wrap="square" rtlCol="0">
            <a:spAutoFit/>
          </a:bodyPr>
          <a:lstStyle/>
          <a:p>
            <a:r>
              <a:rPr lang="en-US" sz="1400" dirty="0" smtClean="0"/>
              <a:t>Walls </a:t>
            </a:r>
            <a:r>
              <a:rPr lang="en-US" sz="1400" dirty="0" smtClean="0">
                <a:sym typeface="Symbol"/>
              </a:rPr>
              <a:t> 35%</a:t>
            </a:r>
            <a:endParaRPr lang="en-GB" sz="1400" dirty="0"/>
          </a:p>
        </p:txBody>
      </p:sp>
      <p:sp>
        <p:nvSpPr>
          <p:cNvPr id="14" name="TextBox 13"/>
          <p:cNvSpPr txBox="1"/>
          <p:nvPr/>
        </p:nvSpPr>
        <p:spPr>
          <a:xfrm>
            <a:off x="5685064" y="5661248"/>
            <a:ext cx="1255145" cy="307777"/>
          </a:xfrm>
          <a:prstGeom prst="rect">
            <a:avLst/>
          </a:prstGeom>
          <a:noFill/>
        </p:spPr>
        <p:txBody>
          <a:bodyPr wrap="square" rtlCol="0">
            <a:spAutoFit/>
          </a:bodyPr>
          <a:lstStyle/>
          <a:p>
            <a:r>
              <a:rPr lang="en-US" sz="1400" dirty="0" smtClean="0"/>
              <a:t>Floor </a:t>
            </a:r>
            <a:r>
              <a:rPr lang="en-US" sz="1400" dirty="0" smtClean="0">
                <a:sym typeface="Symbol"/>
              </a:rPr>
              <a:t> </a:t>
            </a:r>
            <a:r>
              <a:rPr lang="en-US" sz="1400" dirty="0">
                <a:sym typeface="Symbol"/>
              </a:rPr>
              <a:t>1</a:t>
            </a:r>
            <a:r>
              <a:rPr lang="en-US" sz="1400" dirty="0" smtClean="0">
                <a:sym typeface="Symbol"/>
              </a:rPr>
              <a:t>5%</a:t>
            </a:r>
            <a:endParaRPr lang="en-GB" sz="1400" dirty="0"/>
          </a:p>
        </p:txBody>
      </p:sp>
      <p:sp>
        <p:nvSpPr>
          <p:cNvPr id="15" name="TextBox 14"/>
          <p:cNvSpPr txBox="1"/>
          <p:nvPr/>
        </p:nvSpPr>
        <p:spPr>
          <a:xfrm>
            <a:off x="7380130" y="4973150"/>
            <a:ext cx="1255145" cy="523220"/>
          </a:xfrm>
          <a:prstGeom prst="rect">
            <a:avLst/>
          </a:prstGeom>
          <a:noFill/>
        </p:spPr>
        <p:txBody>
          <a:bodyPr wrap="square" rtlCol="0">
            <a:spAutoFit/>
          </a:bodyPr>
          <a:lstStyle/>
          <a:p>
            <a:r>
              <a:rPr lang="en-US" sz="1400" dirty="0" smtClean="0"/>
              <a:t>Draughts </a:t>
            </a:r>
          </a:p>
          <a:p>
            <a:r>
              <a:rPr lang="en-US" sz="1400" dirty="0" smtClean="0">
                <a:sym typeface="Symbol"/>
              </a:rPr>
              <a:t> 15%</a:t>
            </a:r>
            <a:endParaRPr lang="en-GB" sz="1400" dirty="0"/>
          </a:p>
        </p:txBody>
      </p:sp>
    </p:spTree>
    <p:extLst>
      <p:ext uri="{BB962C8B-B14F-4D97-AF65-F5344CB8AC3E}">
        <p14:creationId xmlns:p14="http://schemas.microsoft.com/office/powerpoint/2010/main" val="6382690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424936" cy="1066800"/>
          </a:xfrm>
        </p:spPr>
        <p:txBody>
          <a:bodyPr>
            <a:normAutofit/>
          </a:bodyPr>
          <a:lstStyle/>
          <a:p>
            <a:r>
              <a:rPr lang="en-GB" sz="2800" dirty="0"/>
              <a:t>Energy saving measures and investments for buildings</a:t>
            </a:r>
          </a:p>
        </p:txBody>
      </p:sp>
      <p:sp>
        <p:nvSpPr>
          <p:cNvPr id="3" name="Content Placeholder 2"/>
          <p:cNvSpPr>
            <a:spLocks noGrp="1"/>
          </p:cNvSpPr>
          <p:nvPr>
            <p:ph idx="1"/>
          </p:nvPr>
        </p:nvSpPr>
        <p:spPr>
          <a:xfrm>
            <a:off x="457200" y="1412776"/>
            <a:ext cx="8229600" cy="5184576"/>
          </a:xfrm>
        </p:spPr>
        <p:txBody>
          <a:bodyPr>
            <a:normAutofit fontScale="40000" lnSpcReduction="20000"/>
          </a:bodyPr>
          <a:lstStyle/>
          <a:p>
            <a:r>
              <a:rPr lang="en-GB" sz="6000" dirty="0"/>
              <a:t>Ventilation</a:t>
            </a:r>
          </a:p>
          <a:p>
            <a:pPr lvl="1"/>
            <a:r>
              <a:rPr lang="en-GB" sz="4000" dirty="0"/>
              <a:t>Mechanical or forced ventilation</a:t>
            </a:r>
          </a:p>
          <a:p>
            <a:pPr lvl="1"/>
            <a:r>
              <a:rPr lang="en-GB" sz="4000" dirty="0"/>
              <a:t>Natural ventilation (windows, trickle vents)</a:t>
            </a:r>
          </a:p>
          <a:p>
            <a:r>
              <a:rPr lang="en-GB" sz="6000" dirty="0"/>
              <a:t>Air conditioning</a:t>
            </a:r>
          </a:p>
          <a:p>
            <a:r>
              <a:rPr lang="en-GB" sz="6000" dirty="0"/>
              <a:t>Water supply (cold, hot)</a:t>
            </a:r>
          </a:p>
          <a:p>
            <a:pPr lvl="1"/>
            <a:r>
              <a:rPr lang="en-GB" sz="4000" dirty="0"/>
              <a:t>Cold water</a:t>
            </a:r>
          </a:p>
          <a:p>
            <a:pPr lvl="2"/>
            <a:r>
              <a:rPr lang="en-GB" sz="4000" dirty="0"/>
              <a:t>Water-saving solutions (e.g.: aerator for using less water)</a:t>
            </a:r>
          </a:p>
          <a:p>
            <a:pPr lvl="1"/>
            <a:r>
              <a:rPr lang="en-GB" sz="4000" dirty="0"/>
              <a:t>Hot water</a:t>
            </a:r>
          </a:p>
          <a:p>
            <a:pPr lvl="2"/>
            <a:r>
              <a:rPr lang="en-GB" sz="4000" dirty="0"/>
              <a:t>Creation of full circulation system</a:t>
            </a:r>
          </a:p>
          <a:p>
            <a:pPr lvl="2"/>
            <a:r>
              <a:rPr lang="en-GB" sz="4000" dirty="0"/>
              <a:t>Insulation</a:t>
            </a:r>
          </a:p>
          <a:p>
            <a:pPr lvl="2"/>
            <a:r>
              <a:rPr lang="en-GB" sz="4000" dirty="0"/>
              <a:t>Pipeline replacement</a:t>
            </a:r>
          </a:p>
          <a:p>
            <a:pPr lvl="2"/>
            <a:r>
              <a:rPr lang="en-GB" sz="4000" dirty="0"/>
              <a:t>Solar collector</a:t>
            </a:r>
          </a:p>
          <a:p>
            <a:r>
              <a:rPr lang="en-GB" sz="6000" dirty="0"/>
              <a:t>Insulation</a:t>
            </a:r>
          </a:p>
          <a:p>
            <a:pPr lvl="1"/>
            <a:r>
              <a:rPr lang="en-GB" sz="4000" dirty="0"/>
              <a:t>Against cold and hot weather</a:t>
            </a:r>
          </a:p>
          <a:p>
            <a:pPr marL="457200" lvl="1" indent="0">
              <a:buNone/>
            </a:pPr>
            <a:endParaRPr lang="en-GB" sz="2300" dirty="0"/>
          </a:p>
          <a:p>
            <a:pPr marL="342900" lvl="1" indent="-342900">
              <a:buFont typeface="Arial" panose="020B0604020202020204" pitchFamily="34" charset="0"/>
              <a:buChar char="•"/>
            </a:pPr>
            <a:r>
              <a:rPr lang="en-GB" sz="6000" dirty="0"/>
              <a:t>Insulation, replacement of windows and upgrading of other heating &amp; ventilation systems result together </a:t>
            </a:r>
            <a:r>
              <a:rPr lang="en-GB" sz="6000" dirty="0">
                <a:solidFill>
                  <a:srgbClr val="F6891F"/>
                </a:solidFill>
              </a:rPr>
              <a:t>up to 40</a:t>
            </a:r>
            <a:r>
              <a:rPr lang="en-GB" sz="6000" dirty="0" smtClean="0">
                <a:solidFill>
                  <a:srgbClr val="F6891F"/>
                </a:solidFill>
              </a:rPr>
              <a:t>% of </a:t>
            </a:r>
            <a:r>
              <a:rPr lang="en-GB" sz="6000" dirty="0">
                <a:solidFill>
                  <a:srgbClr val="F6891F"/>
                </a:solidFill>
              </a:rPr>
              <a:t>energy saving</a:t>
            </a:r>
            <a:r>
              <a:rPr lang="en-GB" sz="6000" dirty="0" smtClean="0">
                <a:solidFill>
                  <a:srgbClr val="F6891F"/>
                </a:solidFill>
              </a:rPr>
              <a:t>.</a:t>
            </a:r>
            <a:endParaRPr lang="en-GB" sz="6000" dirty="0">
              <a:solidFill>
                <a:srgbClr val="F6891F"/>
              </a:solidFill>
            </a:endParaRPr>
          </a:p>
        </p:txBody>
      </p:sp>
    </p:spTree>
    <p:extLst>
      <p:ext uri="{BB962C8B-B14F-4D97-AF65-F5344CB8AC3E}">
        <p14:creationId xmlns:p14="http://schemas.microsoft.com/office/powerpoint/2010/main" val="39867829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Intelligent building</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1988840"/>
            <a:ext cx="4362164" cy="3601616"/>
          </a:xfrm>
          <a:prstGeom prst="rect">
            <a:avLst/>
          </a:prstGeom>
          <a:noFill/>
          <a:ln>
            <a:noFill/>
          </a:ln>
          <a:effectLst>
            <a:outerShdw dist="35921" dir="2700000" algn="ctr" rotWithShape="0">
              <a:schemeClr val="bg2"/>
            </a:outerShdw>
            <a:softEdge rad="2921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916832"/>
            <a:ext cx="105727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6080" y="2588938"/>
            <a:ext cx="2315679" cy="369332"/>
          </a:xfrm>
          <a:prstGeom prst="rect">
            <a:avLst/>
          </a:prstGeom>
          <a:noFill/>
        </p:spPr>
        <p:txBody>
          <a:bodyPr wrap="square" rtlCol="0">
            <a:spAutoFit/>
          </a:bodyPr>
          <a:lstStyle/>
          <a:p>
            <a:r>
              <a:rPr lang="en-US" dirty="0" smtClean="0">
                <a:solidFill>
                  <a:srgbClr val="F6891F"/>
                </a:solidFill>
              </a:rPr>
              <a:t>a. </a:t>
            </a:r>
            <a:r>
              <a:rPr lang="en-US" b="1" dirty="0" smtClean="0">
                <a:solidFill>
                  <a:srgbClr val="F6891F"/>
                </a:solidFill>
              </a:rPr>
              <a:t>Good insulation</a:t>
            </a:r>
            <a:endParaRPr lang="en-GB" b="1" dirty="0">
              <a:solidFill>
                <a:srgbClr val="F6891F"/>
              </a:solidFill>
            </a:endParaRPr>
          </a:p>
        </p:txBody>
      </p:sp>
      <p:sp>
        <p:nvSpPr>
          <p:cNvPr id="5" name="TextBox 4"/>
          <p:cNvSpPr txBox="1"/>
          <p:nvPr/>
        </p:nvSpPr>
        <p:spPr>
          <a:xfrm>
            <a:off x="1140197" y="4060708"/>
            <a:ext cx="2668291" cy="338554"/>
          </a:xfrm>
          <a:prstGeom prst="rect">
            <a:avLst/>
          </a:prstGeom>
          <a:noFill/>
        </p:spPr>
        <p:txBody>
          <a:bodyPr wrap="square" rtlCol="0">
            <a:spAutoFit/>
          </a:bodyPr>
          <a:lstStyle/>
          <a:p>
            <a:r>
              <a:rPr lang="en-US" sz="1600" dirty="0">
                <a:solidFill>
                  <a:srgbClr val="F6891F"/>
                </a:solidFill>
              </a:rPr>
              <a:t>e</a:t>
            </a:r>
            <a:r>
              <a:rPr lang="en-US" sz="1600" dirty="0" smtClean="0">
                <a:solidFill>
                  <a:srgbClr val="F6891F"/>
                </a:solidFill>
              </a:rPr>
              <a:t>. </a:t>
            </a:r>
            <a:r>
              <a:rPr lang="en-US" sz="1600" b="1" dirty="0" smtClean="0">
                <a:solidFill>
                  <a:srgbClr val="F6891F"/>
                </a:solidFill>
              </a:rPr>
              <a:t>Good sun protection</a:t>
            </a:r>
            <a:endParaRPr lang="en-GB" sz="1600" b="1" dirty="0">
              <a:solidFill>
                <a:srgbClr val="F6891F"/>
              </a:solidFill>
            </a:endParaRPr>
          </a:p>
        </p:txBody>
      </p:sp>
      <p:sp>
        <p:nvSpPr>
          <p:cNvPr id="8" name="TextBox 7"/>
          <p:cNvSpPr txBox="1"/>
          <p:nvPr/>
        </p:nvSpPr>
        <p:spPr>
          <a:xfrm>
            <a:off x="644444" y="3573016"/>
            <a:ext cx="2847435" cy="369332"/>
          </a:xfrm>
          <a:prstGeom prst="rect">
            <a:avLst/>
          </a:prstGeom>
          <a:noFill/>
        </p:spPr>
        <p:txBody>
          <a:bodyPr wrap="square" rtlCol="0">
            <a:spAutoFit/>
          </a:bodyPr>
          <a:lstStyle/>
          <a:p>
            <a:r>
              <a:rPr lang="en-US" dirty="0" smtClean="0">
                <a:solidFill>
                  <a:srgbClr val="F6891F"/>
                </a:solidFill>
              </a:rPr>
              <a:t>b. </a:t>
            </a:r>
            <a:r>
              <a:rPr lang="en-US" b="1" dirty="0" smtClean="0">
                <a:solidFill>
                  <a:srgbClr val="F6891F"/>
                </a:solidFill>
              </a:rPr>
              <a:t>sufficient </a:t>
            </a:r>
            <a:r>
              <a:rPr lang="en-US" b="1" dirty="0">
                <a:solidFill>
                  <a:srgbClr val="F6891F"/>
                </a:solidFill>
              </a:rPr>
              <a:t>windows</a:t>
            </a:r>
            <a:endParaRPr lang="en-GB" b="1" dirty="0">
              <a:solidFill>
                <a:srgbClr val="F6891F"/>
              </a:solidFill>
            </a:endParaRPr>
          </a:p>
        </p:txBody>
      </p:sp>
      <p:sp>
        <p:nvSpPr>
          <p:cNvPr id="9" name="TextBox 8"/>
          <p:cNvSpPr txBox="1"/>
          <p:nvPr/>
        </p:nvSpPr>
        <p:spPr>
          <a:xfrm>
            <a:off x="3131840" y="5301208"/>
            <a:ext cx="2952328" cy="369332"/>
          </a:xfrm>
          <a:prstGeom prst="rect">
            <a:avLst/>
          </a:prstGeom>
          <a:noFill/>
        </p:spPr>
        <p:txBody>
          <a:bodyPr wrap="square" rtlCol="0">
            <a:spAutoFit/>
          </a:bodyPr>
          <a:lstStyle/>
          <a:p>
            <a:r>
              <a:rPr lang="en-US" dirty="0" smtClean="0">
                <a:solidFill>
                  <a:srgbClr val="F6891F"/>
                </a:solidFill>
              </a:rPr>
              <a:t>d. </a:t>
            </a:r>
            <a:r>
              <a:rPr lang="en-US" b="1" dirty="0" smtClean="0">
                <a:solidFill>
                  <a:srgbClr val="F6891F"/>
                </a:solidFill>
              </a:rPr>
              <a:t>Building engineering</a:t>
            </a:r>
            <a:endParaRPr lang="en-GB" b="1" dirty="0">
              <a:solidFill>
                <a:srgbClr val="F6891F"/>
              </a:solidFill>
            </a:endParaRPr>
          </a:p>
        </p:txBody>
      </p:sp>
      <p:sp>
        <p:nvSpPr>
          <p:cNvPr id="10" name="TextBox 9"/>
          <p:cNvSpPr txBox="1"/>
          <p:nvPr/>
        </p:nvSpPr>
        <p:spPr>
          <a:xfrm>
            <a:off x="5940152" y="2773604"/>
            <a:ext cx="2880320" cy="369332"/>
          </a:xfrm>
          <a:prstGeom prst="rect">
            <a:avLst/>
          </a:prstGeom>
          <a:noFill/>
        </p:spPr>
        <p:txBody>
          <a:bodyPr wrap="square" rtlCol="0">
            <a:spAutoFit/>
          </a:bodyPr>
          <a:lstStyle/>
          <a:p>
            <a:r>
              <a:rPr lang="en-US" dirty="0">
                <a:solidFill>
                  <a:srgbClr val="F6891F"/>
                </a:solidFill>
              </a:rPr>
              <a:t>g</a:t>
            </a:r>
            <a:r>
              <a:rPr lang="en-US" dirty="0" smtClean="0">
                <a:solidFill>
                  <a:srgbClr val="F6891F"/>
                </a:solidFill>
              </a:rPr>
              <a:t>. </a:t>
            </a:r>
            <a:r>
              <a:rPr lang="en-US" b="1" dirty="0" smtClean="0">
                <a:solidFill>
                  <a:srgbClr val="F6891F"/>
                </a:solidFill>
              </a:rPr>
              <a:t>Controlled ventilation</a:t>
            </a:r>
            <a:endParaRPr lang="en-GB" b="1" dirty="0">
              <a:solidFill>
                <a:srgbClr val="F6891F"/>
              </a:solidFill>
            </a:endParaRPr>
          </a:p>
        </p:txBody>
      </p:sp>
      <p:sp>
        <p:nvSpPr>
          <p:cNvPr id="11" name="TextBox 10"/>
          <p:cNvSpPr txBox="1"/>
          <p:nvPr/>
        </p:nvSpPr>
        <p:spPr>
          <a:xfrm>
            <a:off x="6223142" y="2060778"/>
            <a:ext cx="2668291" cy="369332"/>
          </a:xfrm>
          <a:prstGeom prst="rect">
            <a:avLst/>
          </a:prstGeom>
          <a:noFill/>
        </p:spPr>
        <p:txBody>
          <a:bodyPr wrap="square" rtlCol="0">
            <a:spAutoFit/>
          </a:bodyPr>
          <a:lstStyle/>
          <a:p>
            <a:r>
              <a:rPr lang="en-US" dirty="0" smtClean="0">
                <a:solidFill>
                  <a:srgbClr val="F6891F"/>
                </a:solidFill>
              </a:rPr>
              <a:t>f. </a:t>
            </a:r>
            <a:r>
              <a:rPr lang="en-US" b="1" dirty="0" smtClean="0">
                <a:solidFill>
                  <a:srgbClr val="F6891F"/>
                </a:solidFill>
              </a:rPr>
              <a:t>Cooling at night</a:t>
            </a:r>
            <a:endParaRPr lang="en-GB" b="1" dirty="0">
              <a:solidFill>
                <a:srgbClr val="F6891F"/>
              </a:solidFill>
            </a:endParaRPr>
          </a:p>
        </p:txBody>
      </p:sp>
      <p:sp>
        <p:nvSpPr>
          <p:cNvPr id="12" name="TextBox 11"/>
          <p:cNvSpPr txBox="1"/>
          <p:nvPr/>
        </p:nvSpPr>
        <p:spPr>
          <a:xfrm>
            <a:off x="3710801" y="1961227"/>
            <a:ext cx="2668291" cy="369332"/>
          </a:xfrm>
          <a:prstGeom prst="rect">
            <a:avLst/>
          </a:prstGeom>
          <a:noFill/>
        </p:spPr>
        <p:txBody>
          <a:bodyPr wrap="square" rtlCol="0">
            <a:spAutoFit/>
          </a:bodyPr>
          <a:lstStyle/>
          <a:p>
            <a:r>
              <a:rPr lang="en-US" dirty="0" smtClean="0">
                <a:solidFill>
                  <a:srgbClr val="F6891F"/>
                </a:solidFill>
              </a:rPr>
              <a:t>c. </a:t>
            </a:r>
            <a:r>
              <a:rPr lang="en-US" b="1" dirty="0" smtClean="0">
                <a:solidFill>
                  <a:srgbClr val="F6891F"/>
                </a:solidFill>
              </a:rPr>
              <a:t>Green roof</a:t>
            </a:r>
            <a:endParaRPr lang="en-GB" b="1" dirty="0">
              <a:solidFill>
                <a:srgbClr val="F6891F"/>
              </a:solidFill>
            </a:endParaRPr>
          </a:p>
        </p:txBody>
      </p:sp>
    </p:spTree>
    <p:extLst>
      <p:ext uri="{BB962C8B-B14F-4D97-AF65-F5344CB8AC3E}">
        <p14:creationId xmlns:p14="http://schemas.microsoft.com/office/powerpoint/2010/main" val="12930710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066800"/>
          </a:xfrm>
        </p:spPr>
        <p:txBody>
          <a:bodyPr/>
          <a:lstStyle/>
          <a:p>
            <a:r>
              <a:rPr lang="en-US" dirty="0" smtClean="0"/>
              <a:t>Future?</a:t>
            </a:r>
            <a:endParaRPr lang="en-GB" dirty="0"/>
          </a:p>
        </p:txBody>
      </p:sp>
      <p:sp>
        <p:nvSpPr>
          <p:cNvPr id="3" name="Content Placeholder 2"/>
          <p:cNvSpPr>
            <a:spLocks noGrp="1"/>
          </p:cNvSpPr>
          <p:nvPr>
            <p:ph idx="1"/>
          </p:nvPr>
        </p:nvSpPr>
        <p:spPr>
          <a:xfrm>
            <a:off x="467544" y="1628800"/>
            <a:ext cx="8229600" cy="4757160"/>
          </a:xfrm>
        </p:spPr>
        <p:txBody>
          <a:bodyPr>
            <a:normAutofit fontScale="92500" lnSpcReduction="10000"/>
          </a:bodyPr>
          <a:lstStyle/>
          <a:p>
            <a:r>
              <a:rPr lang="en-US" sz="2400" dirty="0"/>
              <a:t>Buildings may become an </a:t>
            </a:r>
            <a:r>
              <a:rPr lang="en-US" sz="2400" dirty="0">
                <a:solidFill>
                  <a:srgbClr val="F6891F"/>
                </a:solidFill>
              </a:rPr>
              <a:t>energy (thermal &amp;/or electric) production unit </a:t>
            </a:r>
            <a:r>
              <a:rPr lang="en-US" sz="2400" dirty="0"/>
              <a:t>for local needs</a:t>
            </a:r>
            <a:r>
              <a:rPr lang="en-US" sz="2400" dirty="0" smtClean="0"/>
              <a:t>.</a:t>
            </a:r>
          </a:p>
          <a:p>
            <a:endParaRPr lang="en-US" sz="900" dirty="0"/>
          </a:p>
          <a:p>
            <a:r>
              <a:rPr lang="en-US" sz="2400" dirty="0"/>
              <a:t>They can even contribute to global electricity production</a:t>
            </a:r>
            <a:r>
              <a:rPr lang="en-US" sz="2400" dirty="0" smtClean="0"/>
              <a:t>.</a:t>
            </a:r>
          </a:p>
          <a:p>
            <a:endParaRPr lang="en-US" sz="900" dirty="0"/>
          </a:p>
          <a:p>
            <a:r>
              <a:rPr lang="en-US" sz="2400" dirty="0"/>
              <a:t>New opportunities for European businesses, affordable energy bills for consumers</a:t>
            </a:r>
            <a:r>
              <a:rPr lang="en-US" sz="2400" dirty="0" smtClean="0"/>
              <a:t>.</a:t>
            </a:r>
          </a:p>
          <a:p>
            <a:endParaRPr lang="en-US" sz="900" dirty="0"/>
          </a:p>
          <a:p>
            <a:r>
              <a:rPr lang="en-US" sz="2400" dirty="0">
                <a:solidFill>
                  <a:srgbClr val="F6891F"/>
                </a:solidFill>
              </a:rPr>
              <a:t>Increased energy security </a:t>
            </a:r>
            <a:r>
              <a:rPr lang="en-US" sz="2400" dirty="0"/>
              <a:t>through a significant reduction of natural gas imports and a positive impact on the environment</a:t>
            </a:r>
            <a:r>
              <a:rPr lang="en-US" sz="2400" dirty="0" smtClean="0"/>
              <a:t>.</a:t>
            </a:r>
          </a:p>
          <a:p>
            <a:endParaRPr lang="en-US" sz="900" dirty="0"/>
          </a:p>
          <a:p>
            <a:r>
              <a:rPr lang="en-US" sz="2400" dirty="0"/>
              <a:t>EU energy efficiency target for 2030 </a:t>
            </a:r>
            <a:r>
              <a:rPr lang="en-US" sz="1700" dirty="0" smtClean="0"/>
              <a:t>(</a:t>
            </a:r>
            <a:r>
              <a:rPr lang="en-US" sz="1700" dirty="0"/>
              <a:t>Energy Efficiency Communication, released on 23 July 2014)</a:t>
            </a:r>
            <a:r>
              <a:rPr lang="en-US" sz="2400" dirty="0"/>
              <a:t>: </a:t>
            </a:r>
            <a:endParaRPr lang="en-US" sz="2400" dirty="0" smtClean="0"/>
          </a:p>
          <a:p>
            <a:pPr lvl="1"/>
            <a:r>
              <a:rPr lang="en-US" sz="2200" dirty="0" smtClean="0"/>
              <a:t>the </a:t>
            </a:r>
            <a:r>
              <a:rPr lang="en-US" sz="2200" dirty="0"/>
              <a:t>proposed </a:t>
            </a:r>
            <a:r>
              <a:rPr lang="en-US" sz="2200" dirty="0">
                <a:solidFill>
                  <a:srgbClr val="F6891F"/>
                </a:solidFill>
              </a:rPr>
              <a:t>target of </a:t>
            </a:r>
            <a:r>
              <a:rPr lang="en-US" sz="2200" dirty="0" smtClean="0">
                <a:solidFill>
                  <a:srgbClr val="F6891F"/>
                </a:solidFill>
              </a:rPr>
              <a:t>30% </a:t>
            </a:r>
            <a:r>
              <a:rPr lang="en-US" sz="2200" dirty="0" smtClean="0"/>
              <a:t>builds </a:t>
            </a:r>
            <a:r>
              <a:rPr lang="en-US" sz="2200" dirty="0"/>
              <a:t>on the achievements already </a:t>
            </a:r>
            <a:r>
              <a:rPr lang="en-US" sz="2200" dirty="0" smtClean="0"/>
              <a:t>reached: new </a:t>
            </a:r>
            <a:r>
              <a:rPr lang="en-US" sz="2200" dirty="0"/>
              <a:t>buildings use half the energy they did in the 1980s and industry is about 19% less energy intensive than in 2001.</a:t>
            </a:r>
          </a:p>
          <a:p>
            <a:pPr marL="109728" indent="0">
              <a:buNone/>
            </a:pPr>
            <a:endParaRPr lang="en-GB" dirty="0"/>
          </a:p>
        </p:txBody>
      </p:sp>
    </p:spTree>
    <p:extLst>
      <p:ext uri="{BB962C8B-B14F-4D97-AF65-F5344CB8AC3E}">
        <p14:creationId xmlns:p14="http://schemas.microsoft.com/office/powerpoint/2010/main" val="397399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Compressed Air</a:t>
            </a:r>
            <a:endParaRPr lang="en-GB" dirty="0"/>
          </a:p>
        </p:txBody>
      </p:sp>
      <p:sp>
        <p:nvSpPr>
          <p:cNvPr id="3" name="Content Placeholder 2"/>
          <p:cNvSpPr>
            <a:spLocks noGrp="1"/>
          </p:cNvSpPr>
          <p:nvPr>
            <p:ph idx="1"/>
          </p:nvPr>
        </p:nvSpPr>
        <p:spPr>
          <a:xfrm>
            <a:off x="457200" y="1600200"/>
            <a:ext cx="8229600" cy="4925144"/>
          </a:xfrm>
        </p:spPr>
        <p:txBody>
          <a:bodyPr>
            <a:normAutofit fontScale="62500" lnSpcReduction="20000"/>
          </a:bodyPr>
          <a:lstStyle/>
          <a:p>
            <a:r>
              <a:rPr lang="en-GB" dirty="0" smtClean="0"/>
              <a:t>Compressed air represents 10 to 20% of the electricity invoice.</a:t>
            </a:r>
          </a:p>
          <a:p>
            <a:endParaRPr lang="en-GB" sz="1600" dirty="0" smtClean="0"/>
          </a:p>
          <a:p>
            <a:r>
              <a:rPr lang="en-GB" dirty="0" smtClean="0"/>
              <a:t>Do </a:t>
            </a:r>
            <a:r>
              <a:rPr lang="en-GB" dirty="0"/>
              <a:t>you know how much electricity you consume for compressed air?</a:t>
            </a:r>
          </a:p>
          <a:p>
            <a:r>
              <a:rPr lang="en-US" dirty="0" smtClean="0"/>
              <a:t>Is </a:t>
            </a:r>
            <a:r>
              <a:rPr lang="en-US" dirty="0"/>
              <a:t>the use of compressed air really necessary? </a:t>
            </a:r>
            <a:endParaRPr lang="en-US" dirty="0" smtClean="0"/>
          </a:p>
          <a:p>
            <a:pPr marL="109728" indent="0" algn="ctr">
              <a:buNone/>
            </a:pPr>
            <a:r>
              <a:rPr lang="en-US" dirty="0" smtClean="0">
                <a:solidFill>
                  <a:srgbClr val="F6891F"/>
                </a:solidFill>
              </a:rPr>
              <a:t>90</a:t>
            </a:r>
            <a:r>
              <a:rPr lang="en-US" dirty="0">
                <a:solidFill>
                  <a:srgbClr val="F6891F"/>
                </a:solidFill>
              </a:rPr>
              <a:t>% of the energy consumption = heat! </a:t>
            </a:r>
            <a:endParaRPr lang="en-US" dirty="0" smtClean="0">
              <a:solidFill>
                <a:srgbClr val="F6891F"/>
              </a:solidFill>
            </a:endParaRPr>
          </a:p>
          <a:p>
            <a:pPr marL="109728" indent="0">
              <a:buNone/>
            </a:pPr>
            <a:r>
              <a:rPr lang="en-US" dirty="0" smtClean="0"/>
              <a:t>Consider </a:t>
            </a:r>
            <a:r>
              <a:rPr lang="en-US" dirty="0"/>
              <a:t>replacing with devices powered by batteries</a:t>
            </a:r>
          </a:p>
          <a:p>
            <a:endParaRPr lang="en-US" dirty="0" smtClean="0">
              <a:solidFill>
                <a:srgbClr val="FFC000"/>
              </a:solidFill>
            </a:endParaRPr>
          </a:p>
          <a:p>
            <a:r>
              <a:rPr lang="en-GB" dirty="0"/>
              <a:t>Do you take care on your leakages and do you know how much they cost</a:t>
            </a:r>
            <a:r>
              <a:rPr lang="en-GB" dirty="0" smtClean="0"/>
              <a:t>?</a:t>
            </a:r>
          </a:p>
          <a:p>
            <a:pPr marL="109728" indent="0" algn="ctr">
              <a:buNone/>
            </a:pPr>
            <a:r>
              <a:rPr lang="en-US" dirty="0" smtClean="0">
                <a:solidFill>
                  <a:srgbClr val="F6891F"/>
                </a:solidFill>
              </a:rPr>
              <a:t>Detecting </a:t>
            </a:r>
            <a:r>
              <a:rPr lang="en-US" dirty="0">
                <a:solidFill>
                  <a:srgbClr val="F6891F"/>
                </a:solidFill>
              </a:rPr>
              <a:t>leaks = saving </a:t>
            </a:r>
            <a:r>
              <a:rPr lang="en-US" dirty="0" smtClean="0">
                <a:solidFill>
                  <a:srgbClr val="F6891F"/>
                </a:solidFill>
              </a:rPr>
              <a:t>money</a:t>
            </a:r>
          </a:p>
          <a:p>
            <a:pPr marL="109728" indent="0" algn="ctr">
              <a:buNone/>
            </a:pPr>
            <a:endParaRPr lang="en-US" dirty="0">
              <a:solidFill>
                <a:srgbClr val="F6891F"/>
              </a:solidFill>
            </a:endParaRPr>
          </a:p>
          <a:p>
            <a:pPr lvl="1"/>
            <a:r>
              <a:rPr lang="en-US" dirty="0" smtClean="0"/>
              <a:t>Carry </a:t>
            </a:r>
            <a:r>
              <a:rPr lang="en-US" dirty="0"/>
              <a:t>out periodic leak tests to estimate the quantity of leakage. </a:t>
            </a:r>
            <a:endParaRPr lang="en-US" dirty="0" smtClean="0"/>
          </a:p>
          <a:p>
            <a:pPr lvl="1"/>
            <a:r>
              <a:rPr lang="en-US" dirty="0" smtClean="0"/>
              <a:t>At </a:t>
            </a:r>
            <a:r>
              <a:rPr lang="en-US" dirty="0"/>
              <a:t>a working pressure of </a:t>
            </a:r>
            <a:r>
              <a:rPr lang="en-US" u="sng" dirty="0"/>
              <a:t>7 bar </a:t>
            </a:r>
            <a:r>
              <a:rPr lang="en-US" dirty="0"/>
              <a:t>a compressed air leak </a:t>
            </a:r>
            <a:endParaRPr lang="en-US" dirty="0" smtClean="0"/>
          </a:p>
          <a:p>
            <a:pPr lvl="2"/>
            <a:r>
              <a:rPr lang="en-US" dirty="0" smtClean="0"/>
              <a:t>of </a:t>
            </a:r>
            <a:r>
              <a:rPr lang="en-US" dirty="0"/>
              <a:t>1mm costs 450€/year </a:t>
            </a:r>
            <a:endParaRPr lang="en-US" dirty="0" smtClean="0"/>
          </a:p>
          <a:p>
            <a:pPr lvl="2"/>
            <a:r>
              <a:rPr lang="en-US" dirty="0" smtClean="0"/>
              <a:t>of </a:t>
            </a:r>
            <a:r>
              <a:rPr lang="en-US" dirty="0"/>
              <a:t>3mm costs 4.400€/year </a:t>
            </a:r>
            <a:endParaRPr lang="en-US" dirty="0" smtClean="0"/>
          </a:p>
          <a:p>
            <a:pPr lvl="2"/>
            <a:r>
              <a:rPr lang="en-US" dirty="0" smtClean="0"/>
              <a:t>of </a:t>
            </a:r>
            <a:r>
              <a:rPr lang="en-US" dirty="0"/>
              <a:t>5mm costs 12.600€/year</a:t>
            </a:r>
            <a:endParaRPr lang="en-GB" dirty="0"/>
          </a:p>
        </p:txBody>
      </p:sp>
    </p:spTree>
    <p:extLst>
      <p:ext uri="{BB962C8B-B14F-4D97-AF65-F5344CB8AC3E}">
        <p14:creationId xmlns:p14="http://schemas.microsoft.com/office/powerpoint/2010/main" val="14634253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Compressed Air</a:t>
            </a:r>
            <a:endParaRPr lang="en-GB" dirty="0"/>
          </a:p>
        </p:txBody>
      </p:sp>
      <p:sp>
        <p:nvSpPr>
          <p:cNvPr id="3" name="Content Placeholder 2"/>
          <p:cNvSpPr>
            <a:spLocks noGrp="1"/>
          </p:cNvSpPr>
          <p:nvPr>
            <p:ph idx="1"/>
          </p:nvPr>
        </p:nvSpPr>
        <p:spPr/>
        <p:txBody>
          <a:bodyPr>
            <a:normAutofit fontScale="77500" lnSpcReduction="20000"/>
          </a:bodyPr>
          <a:lstStyle/>
          <a:p>
            <a:r>
              <a:rPr lang="en-US" sz="3100" dirty="0"/>
              <a:t>Set the system on</a:t>
            </a:r>
            <a:r>
              <a:rPr lang="en-US" sz="3100" dirty="0">
                <a:solidFill>
                  <a:srgbClr val="F6891F"/>
                </a:solidFill>
              </a:rPr>
              <a:t> minimum working </a:t>
            </a:r>
            <a:r>
              <a:rPr lang="en-US" sz="3100" dirty="0" smtClean="0">
                <a:solidFill>
                  <a:srgbClr val="F6891F"/>
                </a:solidFill>
              </a:rPr>
              <a:t>pressure</a:t>
            </a:r>
          </a:p>
          <a:p>
            <a:pPr lvl="1"/>
            <a:r>
              <a:rPr lang="en-US" dirty="0" smtClean="0"/>
              <a:t>Reduce </a:t>
            </a:r>
            <a:r>
              <a:rPr lang="en-US" dirty="0"/>
              <a:t>the operating pressure to what is really necessary: </a:t>
            </a:r>
            <a:endParaRPr lang="en-US" dirty="0" smtClean="0"/>
          </a:p>
          <a:p>
            <a:pPr lvl="1"/>
            <a:r>
              <a:rPr lang="en-US" dirty="0" smtClean="0"/>
              <a:t>a </a:t>
            </a:r>
            <a:r>
              <a:rPr lang="en-US" dirty="0"/>
              <a:t>reduction of the operating pressure of 0.5 bar means </a:t>
            </a:r>
            <a:r>
              <a:rPr lang="en-US" dirty="0">
                <a:solidFill>
                  <a:srgbClr val="F6891F"/>
                </a:solidFill>
              </a:rPr>
              <a:t>3.5% less</a:t>
            </a:r>
            <a:r>
              <a:rPr lang="en-US" dirty="0"/>
              <a:t> energy </a:t>
            </a:r>
            <a:r>
              <a:rPr lang="en-US" dirty="0" smtClean="0"/>
              <a:t>consumption</a:t>
            </a:r>
          </a:p>
          <a:p>
            <a:pPr lvl="1"/>
            <a:endParaRPr lang="en-US" sz="1400" dirty="0"/>
          </a:p>
          <a:p>
            <a:r>
              <a:rPr lang="en-US" sz="3100" dirty="0" smtClean="0"/>
              <a:t>Look </a:t>
            </a:r>
            <a:r>
              <a:rPr lang="en-US" sz="3100" dirty="0"/>
              <a:t>after the </a:t>
            </a:r>
            <a:r>
              <a:rPr lang="en-US" sz="3100" dirty="0">
                <a:solidFill>
                  <a:srgbClr val="F6891F"/>
                </a:solidFill>
              </a:rPr>
              <a:t>cold air supply </a:t>
            </a:r>
            <a:r>
              <a:rPr lang="en-US" sz="2300" dirty="0" smtClean="0"/>
              <a:t>(remove </a:t>
            </a:r>
            <a:r>
              <a:rPr lang="en-US" sz="2300" dirty="0"/>
              <a:t>the compressor from the boiler room! </a:t>
            </a:r>
            <a:r>
              <a:rPr lang="en-US" sz="2300" dirty="0" smtClean="0"/>
              <a:t>A right ventilation of the equipment room = a temperature drop of 10 C and 3,5% of energy savings)</a:t>
            </a:r>
          </a:p>
          <a:p>
            <a:endParaRPr lang="en-US" sz="2100" dirty="0"/>
          </a:p>
          <a:p>
            <a:r>
              <a:rPr lang="en-US" sz="3100" dirty="0" smtClean="0">
                <a:solidFill>
                  <a:srgbClr val="F6891F"/>
                </a:solidFill>
              </a:rPr>
              <a:t>Limit </a:t>
            </a:r>
            <a:r>
              <a:rPr lang="en-US" sz="3100" dirty="0">
                <a:solidFill>
                  <a:srgbClr val="F6891F"/>
                </a:solidFill>
              </a:rPr>
              <a:t>the distance </a:t>
            </a:r>
            <a:r>
              <a:rPr lang="en-US" sz="3100" dirty="0"/>
              <a:t>of the compressed air pipes. Place the compressor as close to the point of use</a:t>
            </a:r>
          </a:p>
          <a:p>
            <a:r>
              <a:rPr lang="en-US" sz="3100" dirty="0" smtClean="0">
                <a:solidFill>
                  <a:srgbClr val="F6891F"/>
                </a:solidFill>
              </a:rPr>
              <a:t>Recover </a:t>
            </a:r>
            <a:r>
              <a:rPr lang="en-US" sz="3100" dirty="0">
                <a:solidFill>
                  <a:srgbClr val="F6891F"/>
                </a:solidFill>
              </a:rPr>
              <a:t>the heat </a:t>
            </a:r>
            <a:r>
              <a:rPr lang="en-US" sz="3100" dirty="0"/>
              <a:t>of the compressor to generate hot air or water for process application</a:t>
            </a:r>
          </a:p>
          <a:p>
            <a:r>
              <a:rPr lang="en-US" sz="3100" dirty="0" smtClean="0"/>
              <a:t>Choose </a:t>
            </a:r>
            <a:r>
              <a:rPr lang="en-US" sz="3100" dirty="0">
                <a:solidFill>
                  <a:srgbClr val="F6891F"/>
                </a:solidFill>
              </a:rPr>
              <a:t>frequency controlled </a:t>
            </a:r>
            <a:r>
              <a:rPr lang="en-US" sz="3100" dirty="0" smtClean="0"/>
              <a:t>compressors</a:t>
            </a:r>
            <a:endParaRPr lang="en-US" sz="3100" dirty="0"/>
          </a:p>
        </p:txBody>
      </p:sp>
    </p:spTree>
    <p:extLst>
      <p:ext uri="{BB962C8B-B14F-4D97-AF65-F5344CB8AC3E}">
        <p14:creationId xmlns:p14="http://schemas.microsoft.com/office/powerpoint/2010/main" val="15905627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Efficiency in the office</a:t>
            </a:r>
            <a:endParaRPr lang="en-GB" dirty="0"/>
          </a:p>
        </p:txBody>
      </p:sp>
      <p:sp>
        <p:nvSpPr>
          <p:cNvPr id="3" name="Content Placeholder 2"/>
          <p:cNvSpPr>
            <a:spLocks noGrp="1"/>
          </p:cNvSpPr>
          <p:nvPr>
            <p:ph idx="1"/>
          </p:nvPr>
        </p:nvSpPr>
        <p:spPr/>
        <p:txBody>
          <a:bodyPr>
            <a:normAutofit/>
          </a:bodyPr>
          <a:lstStyle/>
          <a:p>
            <a:r>
              <a:rPr lang="en-US" sz="2200" dirty="0"/>
              <a:t>Office equipment is the fastest growing electrical load in the business sector. With the widespread use of desktop</a:t>
            </a:r>
            <a:r>
              <a:rPr lang="hu-HU" sz="2200" dirty="0"/>
              <a:t> </a:t>
            </a:r>
            <a:r>
              <a:rPr lang="en-US" sz="2200" dirty="0"/>
              <a:t>computers, printers and other devices, an office can have hundreds of units and the energy costs can add up</a:t>
            </a:r>
            <a:r>
              <a:rPr lang="hu-HU" sz="2200" dirty="0" smtClean="0"/>
              <a:t>.</a:t>
            </a:r>
            <a:endParaRPr lang="en-US" sz="2200" dirty="0" smtClean="0"/>
          </a:p>
          <a:p>
            <a:endParaRPr lang="hu-HU" sz="1000" dirty="0"/>
          </a:p>
          <a:p>
            <a:r>
              <a:rPr lang="en-US" sz="2200" dirty="0" smtClean="0"/>
              <a:t>Office equipment </a:t>
            </a:r>
            <a:r>
              <a:rPr lang="en-US" sz="2200" dirty="0"/>
              <a:t>and other miscellaneous uses accounted for </a:t>
            </a:r>
            <a:r>
              <a:rPr lang="en-US" sz="2200" dirty="0">
                <a:solidFill>
                  <a:srgbClr val="F6891F"/>
                </a:solidFill>
              </a:rPr>
              <a:t>over </a:t>
            </a:r>
            <a:r>
              <a:rPr lang="en-US" sz="2200" dirty="0" smtClean="0">
                <a:solidFill>
                  <a:srgbClr val="F6891F"/>
                </a:solidFill>
              </a:rPr>
              <a:t>40% of </a:t>
            </a:r>
            <a:r>
              <a:rPr lang="en-US" sz="2200" dirty="0">
                <a:solidFill>
                  <a:srgbClr val="F6891F"/>
                </a:solidFill>
              </a:rPr>
              <a:t>electricity consumption </a:t>
            </a:r>
            <a:r>
              <a:rPr lang="en-US" sz="2200" dirty="0"/>
              <a:t>in large</a:t>
            </a:r>
            <a:r>
              <a:rPr lang="hu-HU" sz="2200" dirty="0"/>
              <a:t> </a:t>
            </a:r>
            <a:r>
              <a:rPr lang="en-US" sz="2200" dirty="0"/>
              <a:t>office buildings with most of that by office </a:t>
            </a:r>
            <a:r>
              <a:rPr lang="en-US" sz="2200" dirty="0" smtClean="0"/>
              <a:t>equipment</a:t>
            </a:r>
            <a:r>
              <a:rPr lang="hu-HU" sz="2200" dirty="0" smtClean="0"/>
              <a:t>.</a:t>
            </a:r>
            <a:endParaRPr lang="en-US" sz="2200" dirty="0" smtClean="0"/>
          </a:p>
          <a:p>
            <a:endParaRPr lang="hu-HU" sz="1000" dirty="0"/>
          </a:p>
          <a:p>
            <a:r>
              <a:rPr lang="en-US" sz="2200" dirty="0"/>
              <a:t>By</a:t>
            </a:r>
            <a:r>
              <a:rPr lang="hu-HU" sz="2200" dirty="0"/>
              <a:t> </a:t>
            </a:r>
            <a:r>
              <a:rPr lang="en-US" sz="2200" dirty="0"/>
              <a:t>purchasing the most efficient products, the electric bill will be reduced, adding to the bottom line.</a:t>
            </a:r>
            <a:endParaRPr lang="hu-HU" sz="2200" dirty="0"/>
          </a:p>
          <a:p>
            <a:endParaRPr lang="en-GB" dirty="0"/>
          </a:p>
        </p:txBody>
      </p:sp>
    </p:spTree>
    <p:extLst>
      <p:ext uri="{BB962C8B-B14F-4D97-AF65-F5344CB8AC3E}">
        <p14:creationId xmlns:p14="http://schemas.microsoft.com/office/powerpoint/2010/main" val="4281748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066800"/>
          </a:xfrm>
        </p:spPr>
        <p:txBody>
          <a:bodyPr>
            <a:normAutofit/>
          </a:bodyPr>
          <a:lstStyle/>
          <a:p>
            <a:r>
              <a:rPr lang="en-US" dirty="0" smtClean="0"/>
              <a:t>EU Energy Policy</a:t>
            </a:r>
            <a:endParaRPr lang="en-GB" dirty="0"/>
          </a:p>
        </p:txBody>
      </p:sp>
      <p:sp>
        <p:nvSpPr>
          <p:cNvPr id="3" name="Content Placeholder 2"/>
          <p:cNvSpPr>
            <a:spLocks noGrp="1"/>
          </p:cNvSpPr>
          <p:nvPr>
            <p:ph idx="1"/>
          </p:nvPr>
        </p:nvSpPr>
        <p:spPr>
          <a:xfrm>
            <a:off x="467544" y="1412776"/>
            <a:ext cx="8229600" cy="4973184"/>
          </a:xfrm>
        </p:spPr>
        <p:txBody>
          <a:bodyPr>
            <a:normAutofit fontScale="70000" lnSpcReduction="20000"/>
          </a:bodyPr>
          <a:lstStyle/>
          <a:p>
            <a:pPr marL="109728" indent="0">
              <a:buNone/>
            </a:pPr>
            <a:endParaRPr lang="en-US" dirty="0" smtClean="0">
              <a:solidFill>
                <a:srgbClr val="F6891F"/>
              </a:solidFill>
            </a:endParaRPr>
          </a:p>
          <a:p>
            <a:pPr marL="109728" indent="0">
              <a:buNone/>
            </a:pPr>
            <a:r>
              <a:rPr lang="en-US" sz="4000" dirty="0" smtClean="0">
                <a:solidFill>
                  <a:srgbClr val="F6891F"/>
                </a:solidFill>
              </a:rPr>
              <a:t>Treaty of Lisbon</a:t>
            </a:r>
          </a:p>
          <a:p>
            <a:pPr marL="109728" indent="0">
              <a:buNone/>
            </a:pPr>
            <a:endParaRPr lang="en-US" sz="1200" dirty="0" smtClean="0"/>
          </a:p>
          <a:p>
            <a:r>
              <a:rPr lang="en-US" dirty="0"/>
              <a:t>Place energy at the heart of European </a:t>
            </a:r>
            <a:r>
              <a:rPr lang="en-US" dirty="0" smtClean="0"/>
              <a:t>activity</a:t>
            </a:r>
          </a:p>
          <a:p>
            <a:r>
              <a:rPr lang="en-US" dirty="0"/>
              <a:t>Article 194 of the Treaty on the functioning of the European Union </a:t>
            </a:r>
          </a:p>
          <a:p>
            <a:endParaRPr lang="en-US" dirty="0" smtClean="0"/>
          </a:p>
          <a:p>
            <a:endParaRPr lang="en-US" dirty="0" smtClean="0"/>
          </a:p>
          <a:p>
            <a:pPr marL="109728" indent="0">
              <a:buNone/>
            </a:pPr>
            <a:r>
              <a:rPr lang="en-US" dirty="0" smtClean="0">
                <a:solidFill>
                  <a:srgbClr val="F6891F"/>
                </a:solidFill>
              </a:rPr>
              <a:t>European Union policy </a:t>
            </a:r>
            <a:r>
              <a:rPr lang="en-US" dirty="0" smtClean="0"/>
              <a:t>on energy shall aim to: </a:t>
            </a:r>
          </a:p>
          <a:p>
            <a:pPr marL="109728" indent="0">
              <a:buNone/>
            </a:pPr>
            <a:endParaRPr lang="en-US" sz="1300" dirty="0" smtClean="0"/>
          </a:p>
          <a:p>
            <a:r>
              <a:rPr lang="en-US" dirty="0"/>
              <a:t>E</a:t>
            </a:r>
            <a:r>
              <a:rPr lang="en-US" dirty="0" smtClean="0"/>
              <a:t>nsure </a:t>
            </a:r>
            <a:r>
              <a:rPr lang="en-US" dirty="0"/>
              <a:t>the functioning of the energy market; </a:t>
            </a:r>
          </a:p>
          <a:p>
            <a:r>
              <a:rPr lang="en-US" dirty="0"/>
              <a:t>E</a:t>
            </a:r>
            <a:r>
              <a:rPr lang="en-US" dirty="0" smtClean="0"/>
              <a:t>nsure </a:t>
            </a:r>
            <a:r>
              <a:rPr lang="en-US" dirty="0"/>
              <a:t>security of energy supply in the Union; </a:t>
            </a:r>
          </a:p>
          <a:p>
            <a:r>
              <a:rPr lang="en-US" dirty="0"/>
              <a:t>P</a:t>
            </a:r>
            <a:r>
              <a:rPr lang="en-US" dirty="0" smtClean="0"/>
              <a:t>romote </a:t>
            </a:r>
            <a:r>
              <a:rPr lang="en-US" dirty="0"/>
              <a:t>energy efficiency and energy saving and the development of new and renewable forms of energy; and </a:t>
            </a:r>
          </a:p>
          <a:p>
            <a:r>
              <a:rPr lang="en-US" dirty="0"/>
              <a:t>P</a:t>
            </a:r>
            <a:r>
              <a:rPr lang="en-US" dirty="0" smtClean="0"/>
              <a:t>romote </a:t>
            </a:r>
            <a:r>
              <a:rPr lang="en-US" dirty="0"/>
              <a:t>the interconnection of energy networks. </a:t>
            </a:r>
          </a:p>
          <a:p>
            <a:pPr marL="109728" indent="0">
              <a:buNone/>
            </a:pPr>
            <a:endParaRPr lang="en-US" dirty="0" smtClean="0"/>
          </a:p>
          <a:p>
            <a:endParaRPr lang="en-US" dirty="0"/>
          </a:p>
        </p:txBody>
      </p:sp>
    </p:spTree>
    <p:extLst>
      <p:ext uri="{BB962C8B-B14F-4D97-AF65-F5344CB8AC3E}">
        <p14:creationId xmlns:p14="http://schemas.microsoft.com/office/powerpoint/2010/main" val="22241121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120" y="188640"/>
            <a:ext cx="8229600" cy="1066800"/>
          </a:xfrm>
        </p:spPr>
        <p:txBody>
          <a:bodyPr>
            <a:normAutofit/>
          </a:bodyPr>
          <a:lstStyle/>
          <a:p>
            <a:r>
              <a:rPr lang="en-US" sz="3600" dirty="0"/>
              <a:t>Energy Efficiency in the office</a:t>
            </a:r>
            <a:endParaRPr lang="en-GB" sz="3600" dirty="0"/>
          </a:p>
        </p:txBody>
      </p:sp>
      <p:sp>
        <p:nvSpPr>
          <p:cNvPr id="3" name="Content Placeholder 2"/>
          <p:cNvSpPr>
            <a:spLocks noGrp="1"/>
          </p:cNvSpPr>
          <p:nvPr>
            <p:ph sz="half" idx="1"/>
          </p:nvPr>
        </p:nvSpPr>
        <p:spPr>
          <a:xfrm>
            <a:off x="467544" y="1772816"/>
            <a:ext cx="4038600" cy="4886003"/>
          </a:xfrm>
        </p:spPr>
        <p:txBody>
          <a:bodyPr>
            <a:normAutofit/>
          </a:bodyPr>
          <a:lstStyle/>
          <a:p>
            <a:pPr marL="109728" indent="0">
              <a:buNone/>
            </a:pPr>
            <a:r>
              <a:rPr lang="en-US" dirty="0" smtClean="0">
                <a:solidFill>
                  <a:srgbClr val="F6891F"/>
                </a:solidFill>
              </a:rPr>
              <a:t>COMPUTERS</a:t>
            </a:r>
          </a:p>
          <a:p>
            <a:pPr marL="109728" indent="0">
              <a:buNone/>
            </a:pPr>
            <a:endParaRPr lang="en-US" sz="1300" dirty="0" smtClean="0"/>
          </a:p>
          <a:p>
            <a:r>
              <a:rPr lang="en-US" sz="1800" dirty="0"/>
              <a:t>largest energy consumers among </a:t>
            </a:r>
            <a:r>
              <a:rPr lang="en-US" sz="1800" dirty="0" smtClean="0"/>
              <a:t>office</a:t>
            </a:r>
          </a:p>
          <a:p>
            <a:endParaRPr lang="en-US" sz="1800" dirty="0"/>
          </a:p>
          <a:p>
            <a:r>
              <a:rPr lang="en-US" sz="1800" dirty="0"/>
              <a:t>ENERGY STAR computers and monitors automatically power down when not in use and are available from almost every manufacturer. Both computers and monitors power down to about 15% of their maximum power usage</a:t>
            </a:r>
            <a:endParaRPr lang="hu-HU" sz="1800" dirty="0"/>
          </a:p>
          <a:p>
            <a:endParaRPr lang="en-GB" dirty="0"/>
          </a:p>
        </p:txBody>
      </p:sp>
      <p:sp>
        <p:nvSpPr>
          <p:cNvPr id="5" name="Content Placeholder 2"/>
          <p:cNvSpPr txBox="1">
            <a:spLocks/>
          </p:cNvSpPr>
          <p:nvPr/>
        </p:nvSpPr>
        <p:spPr>
          <a:xfrm>
            <a:off x="467544" y="4157464"/>
            <a:ext cx="4038600" cy="2304256"/>
          </a:xfrm>
          <a:prstGeom prst="rect">
            <a:avLst/>
          </a:prstGeom>
        </p:spPr>
        <p:txBody>
          <a:bodyPr vert="horz">
            <a:normAutofit/>
          </a:bodyPr>
          <a:lstStyle>
            <a:lvl1pPr marL="365760" indent="-256032" algn="l" rtl="0" eaLnBrk="1" latinLnBrk="0" hangingPunct="1">
              <a:spcBef>
                <a:spcPts val="300"/>
              </a:spcBef>
              <a:buClr>
                <a:srgbClr val="F6891F"/>
              </a:buClr>
              <a:buFont typeface="Georgia"/>
              <a:buChar char="•"/>
              <a:defRPr kumimoji="0" sz="2000" kern="1200">
                <a:solidFill>
                  <a:schemeClr val="tx1"/>
                </a:solidFill>
                <a:latin typeface="+mn-lt"/>
                <a:ea typeface="+mn-ea"/>
                <a:cs typeface="+mn-cs"/>
              </a:defRPr>
            </a:lvl1pPr>
            <a:lvl2pPr marL="658368" indent="-246888" algn="l" rtl="0" eaLnBrk="1" latinLnBrk="0" hangingPunct="1">
              <a:spcBef>
                <a:spcPts val="300"/>
              </a:spcBef>
              <a:buClr>
                <a:srgbClr val="F6891F"/>
              </a:buClr>
              <a:buFont typeface="Georgia"/>
              <a:buChar char="▫"/>
              <a:defRPr kumimoji="0" sz="1900" kern="1200">
                <a:solidFill>
                  <a:schemeClr val="tx1"/>
                </a:solidFill>
                <a:latin typeface="+mn-lt"/>
                <a:ea typeface="+mn-ea"/>
                <a:cs typeface="+mn-cs"/>
              </a:defRPr>
            </a:lvl2pPr>
            <a:lvl3pPr marL="923544" indent="-219456" algn="l" rtl="0" eaLnBrk="1" latinLnBrk="0" hangingPunct="1">
              <a:spcBef>
                <a:spcPts val="300"/>
              </a:spcBef>
              <a:buClr>
                <a:srgbClr val="F6891F"/>
              </a:buClr>
              <a:buFont typeface="Wingdings 2"/>
              <a:buChar char=""/>
              <a:defRPr kumimoji="0" sz="1800" kern="1200">
                <a:solidFill>
                  <a:schemeClr val="tx1"/>
                </a:solidFill>
                <a:latin typeface="+mn-lt"/>
                <a:ea typeface="+mn-ea"/>
                <a:cs typeface="+mn-cs"/>
              </a:defRPr>
            </a:lvl3pPr>
            <a:lvl4pPr marL="1179576" indent="-201168" algn="l" rtl="0" eaLnBrk="1" latinLnBrk="0" hangingPunct="1">
              <a:spcBef>
                <a:spcPts val="300"/>
              </a:spcBef>
              <a:buClr>
                <a:srgbClr val="F6891F"/>
              </a:buClr>
              <a:buFont typeface="Wingdings 2"/>
              <a:buChar char=""/>
              <a:defRPr kumimoji="0" sz="1800" kern="1200">
                <a:solidFill>
                  <a:schemeClr val="tx1"/>
                </a:solidFill>
                <a:latin typeface="+mn-lt"/>
                <a:ea typeface="+mn-ea"/>
                <a:cs typeface="+mn-cs"/>
              </a:defRPr>
            </a:lvl4pPr>
            <a:lvl5pPr marL="1389888" indent="-182880" algn="l" rtl="0" eaLnBrk="1" latinLnBrk="0" hangingPunct="1">
              <a:spcBef>
                <a:spcPts val="300"/>
              </a:spcBef>
              <a:buClr>
                <a:srgbClr val="F6891F"/>
              </a:buClr>
              <a:buFont typeface="Georgia"/>
              <a:buChar char="▫"/>
              <a:defRPr kumimoji="0" sz="18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GB" dirty="0"/>
          </a:p>
        </p:txBody>
      </p:sp>
      <p:sp>
        <p:nvSpPr>
          <p:cNvPr id="6" name="Content Placeholder 2"/>
          <p:cNvSpPr txBox="1">
            <a:spLocks/>
          </p:cNvSpPr>
          <p:nvPr/>
        </p:nvSpPr>
        <p:spPr>
          <a:xfrm>
            <a:off x="4632062" y="3501008"/>
            <a:ext cx="4038600" cy="2973466"/>
          </a:xfrm>
          <a:prstGeom prst="rect">
            <a:avLst/>
          </a:prstGeom>
        </p:spPr>
        <p:txBody>
          <a:bodyPr vert="horz">
            <a:normAutofit/>
          </a:bodyPr>
          <a:lstStyle>
            <a:lvl1pPr marL="365760" indent="-256032" algn="l" rtl="0" eaLnBrk="1" latinLnBrk="0" hangingPunct="1">
              <a:spcBef>
                <a:spcPts val="300"/>
              </a:spcBef>
              <a:buClr>
                <a:srgbClr val="F6891F"/>
              </a:buClr>
              <a:buFont typeface="Georgia"/>
              <a:buChar char="•"/>
              <a:defRPr kumimoji="0" sz="2000" kern="1200">
                <a:solidFill>
                  <a:schemeClr val="tx1"/>
                </a:solidFill>
                <a:latin typeface="+mn-lt"/>
                <a:ea typeface="+mn-ea"/>
                <a:cs typeface="+mn-cs"/>
              </a:defRPr>
            </a:lvl1pPr>
            <a:lvl2pPr marL="658368" indent="-246888" algn="l" rtl="0" eaLnBrk="1" latinLnBrk="0" hangingPunct="1">
              <a:spcBef>
                <a:spcPts val="300"/>
              </a:spcBef>
              <a:buClr>
                <a:srgbClr val="F6891F"/>
              </a:buClr>
              <a:buFont typeface="Georgia"/>
              <a:buChar char="▫"/>
              <a:defRPr kumimoji="0" sz="1900" kern="1200">
                <a:solidFill>
                  <a:schemeClr val="tx1"/>
                </a:solidFill>
                <a:latin typeface="+mn-lt"/>
                <a:ea typeface="+mn-ea"/>
                <a:cs typeface="+mn-cs"/>
              </a:defRPr>
            </a:lvl2pPr>
            <a:lvl3pPr marL="923544" indent="-219456" algn="l" rtl="0" eaLnBrk="1" latinLnBrk="0" hangingPunct="1">
              <a:spcBef>
                <a:spcPts val="300"/>
              </a:spcBef>
              <a:buClr>
                <a:srgbClr val="F6891F"/>
              </a:buClr>
              <a:buFont typeface="Wingdings 2"/>
              <a:buChar char=""/>
              <a:defRPr kumimoji="0" sz="1800" kern="1200">
                <a:solidFill>
                  <a:schemeClr val="tx1"/>
                </a:solidFill>
                <a:latin typeface="+mn-lt"/>
                <a:ea typeface="+mn-ea"/>
                <a:cs typeface="+mn-cs"/>
              </a:defRPr>
            </a:lvl3pPr>
            <a:lvl4pPr marL="1179576" indent="-201168" algn="l" rtl="0" eaLnBrk="1" latinLnBrk="0" hangingPunct="1">
              <a:spcBef>
                <a:spcPts val="300"/>
              </a:spcBef>
              <a:buClr>
                <a:srgbClr val="F6891F"/>
              </a:buClr>
              <a:buFont typeface="Wingdings 2"/>
              <a:buChar char=""/>
              <a:defRPr kumimoji="0" sz="1800" kern="1200">
                <a:solidFill>
                  <a:schemeClr val="tx1"/>
                </a:solidFill>
                <a:latin typeface="+mn-lt"/>
                <a:ea typeface="+mn-ea"/>
                <a:cs typeface="+mn-cs"/>
              </a:defRPr>
            </a:lvl4pPr>
            <a:lvl5pPr marL="1389888" indent="-182880" algn="l" rtl="0" eaLnBrk="1" latinLnBrk="0" hangingPunct="1">
              <a:spcBef>
                <a:spcPts val="300"/>
              </a:spcBef>
              <a:buClr>
                <a:srgbClr val="F6891F"/>
              </a:buClr>
              <a:buFont typeface="Georgia"/>
              <a:buChar char="▫"/>
              <a:defRPr kumimoji="0" sz="18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Font typeface="Georgia"/>
              <a:buNone/>
            </a:pPr>
            <a:endParaRPr lang="hu-HU" sz="4600" dirty="0"/>
          </a:p>
        </p:txBody>
      </p:sp>
      <p:sp>
        <p:nvSpPr>
          <p:cNvPr id="7" name="TextBox 6"/>
          <p:cNvSpPr txBox="1"/>
          <p:nvPr/>
        </p:nvSpPr>
        <p:spPr>
          <a:xfrm>
            <a:off x="674343" y="5791131"/>
            <a:ext cx="3877985" cy="369332"/>
          </a:xfrm>
          <a:prstGeom prst="rect">
            <a:avLst/>
          </a:prstGeom>
          <a:noFill/>
        </p:spPr>
        <p:txBody>
          <a:bodyPr wrap="none" rtlCol="0">
            <a:spAutoFit/>
          </a:bodyPr>
          <a:lstStyle/>
          <a:p>
            <a:r>
              <a:rPr lang="en-US" dirty="0">
                <a:hlinkClick r:id="rId2"/>
              </a:rPr>
              <a:t>Energy Calculator for PC equipment</a:t>
            </a:r>
            <a:endParaRPr lang="en-GB" dirty="0"/>
          </a:p>
        </p:txBody>
      </p:sp>
      <p:sp>
        <p:nvSpPr>
          <p:cNvPr id="8" name="Content Placeholder 2"/>
          <p:cNvSpPr txBox="1">
            <a:spLocks/>
          </p:cNvSpPr>
          <p:nvPr/>
        </p:nvSpPr>
        <p:spPr>
          <a:xfrm>
            <a:off x="4632062" y="1768107"/>
            <a:ext cx="4038600" cy="4525963"/>
          </a:xfrm>
          <a:prstGeom prst="rect">
            <a:avLst/>
          </a:prstGeom>
        </p:spPr>
        <p:txBody>
          <a:bodyPr vert="horz">
            <a:normAutofit/>
          </a:bodyPr>
          <a:lstStyle>
            <a:lvl1pPr marL="365760" indent="-256032" algn="l" rtl="0" eaLnBrk="1" latinLnBrk="0" hangingPunct="1">
              <a:spcBef>
                <a:spcPts val="300"/>
              </a:spcBef>
              <a:buClr>
                <a:srgbClr val="F6891F"/>
              </a:buClr>
              <a:buFont typeface="Georgia"/>
              <a:buChar char="•"/>
              <a:defRPr kumimoji="0" sz="2000" kern="1200">
                <a:solidFill>
                  <a:schemeClr val="tx1"/>
                </a:solidFill>
                <a:latin typeface="+mn-lt"/>
                <a:ea typeface="+mn-ea"/>
                <a:cs typeface="+mn-cs"/>
              </a:defRPr>
            </a:lvl1pPr>
            <a:lvl2pPr marL="658368" indent="-246888" algn="l" rtl="0" eaLnBrk="1" latinLnBrk="0" hangingPunct="1">
              <a:spcBef>
                <a:spcPts val="300"/>
              </a:spcBef>
              <a:buClr>
                <a:srgbClr val="F6891F"/>
              </a:buClr>
              <a:buFont typeface="Georgia"/>
              <a:buChar char="▫"/>
              <a:defRPr kumimoji="0" sz="1900" kern="1200">
                <a:solidFill>
                  <a:schemeClr val="tx1"/>
                </a:solidFill>
                <a:latin typeface="+mn-lt"/>
                <a:ea typeface="+mn-ea"/>
                <a:cs typeface="+mn-cs"/>
              </a:defRPr>
            </a:lvl2pPr>
            <a:lvl3pPr marL="923544" indent="-219456" algn="l" rtl="0" eaLnBrk="1" latinLnBrk="0" hangingPunct="1">
              <a:spcBef>
                <a:spcPts val="300"/>
              </a:spcBef>
              <a:buClr>
                <a:srgbClr val="F6891F"/>
              </a:buClr>
              <a:buFont typeface="Wingdings 2"/>
              <a:buChar char=""/>
              <a:defRPr kumimoji="0" sz="1800" kern="1200">
                <a:solidFill>
                  <a:schemeClr val="tx1"/>
                </a:solidFill>
                <a:latin typeface="+mn-lt"/>
                <a:ea typeface="+mn-ea"/>
                <a:cs typeface="+mn-cs"/>
              </a:defRPr>
            </a:lvl3pPr>
            <a:lvl4pPr marL="1179576" indent="-201168" algn="l" rtl="0" eaLnBrk="1" latinLnBrk="0" hangingPunct="1">
              <a:spcBef>
                <a:spcPts val="300"/>
              </a:spcBef>
              <a:buClr>
                <a:srgbClr val="F6891F"/>
              </a:buClr>
              <a:buFont typeface="Wingdings 2"/>
              <a:buChar char=""/>
              <a:defRPr kumimoji="0" sz="1800" kern="1200">
                <a:solidFill>
                  <a:schemeClr val="tx1"/>
                </a:solidFill>
                <a:latin typeface="+mn-lt"/>
                <a:ea typeface="+mn-ea"/>
                <a:cs typeface="+mn-cs"/>
              </a:defRPr>
            </a:lvl4pPr>
            <a:lvl5pPr marL="1389888" indent="-182880" algn="l" rtl="0" eaLnBrk="1" latinLnBrk="0" hangingPunct="1">
              <a:spcBef>
                <a:spcPts val="300"/>
              </a:spcBef>
              <a:buClr>
                <a:srgbClr val="F6891F"/>
              </a:buClr>
              <a:buFont typeface="Georgia"/>
              <a:buChar char="▫"/>
              <a:defRPr kumimoji="0" sz="18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Font typeface="Georgia"/>
              <a:buNone/>
            </a:pPr>
            <a:r>
              <a:rPr lang="en-US" dirty="0" smtClean="0">
                <a:solidFill>
                  <a:srgbClr val="F6891F"/>
                </a:solidFill>
              </a:rPr>
              <a:t>FAX MACHINE</a:t>
            </a:r>
          </a:p>
          <a:p>
            <a:pPr marL="109728" indent="0">
              <a:buFont typeface="Georgia"/>
              <a:buNone/>
            </a:pPr>
            <a:endParaRPr lang="en-US" sz="1800" dirty="0" smtClean="0"/>
          </a:p>
          <a:p>
            <a:r>
              <a:rPr lang="en-US" sz="1800" dirty="0" smtClean="0"/>
              <a:t>Because fax machines need to be available 24 hours a day, they have a huge potential for power saving technology</a:t>
            </a:r>
          </a:p>
          <a:p>
            <a:pPr marL="109728" indent="0">
              <a:buFont typeface="Georgia"/>
              <a:buNone/>
            </a:pPr>
            <a:endParaRPr lang="en-US" sz="1800" dirty="0" smtClean="0"/>
          </a:p>
          <a:p>
            <a:r>
              <a:rPr lang="en-US" sz="1800" dirty="0" smtClean="0"/>
              <a:t>They also power down to 15 to 45 Watts or less when not in use, and can save over 50% on annual energy costs</a:t>
            </a:r>
          </a:p>
          <a:p>
            <a:endParaRPr lang="en-GB"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5340891"/>
            <a:ext cx="990170" cy="101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50383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260648"/>
            <a:ext cx="8229600" cy="1066800"/>
          </a:xfrm>
        </p:spPr>
        <p:txBody>
          <a:bodyPr>
            <a:normAutofit/>
          </a:bodyPr>
          <a:lstStyle/>
          <a:p>
            <a:r>
              <a:rPr lang="en-US" sz="4000" dirty="0" smtClean="0"/>
              <a:t>Energy Efficiency in the office</a:t>
            </a:r>
            <a:endParaRPr lang="en-GB" sz="4000" dirty="0"/>
          </a:p>
        </p:txBody>
      </p:sp>
      <p:sp>
        <p:nvSpPr>
          <p:cNvPr id="4" name="Content Placeholder 3"/>
          <p:cNvSpPr>
            <a:spLocks noGrp="1"/>
          </p:cNvSpPr>
          <p:nvPr>
            <p:ph sz="half" idx="1"/>
          </p:nvPr>
        </p:nvSpPr>
        <p:spPr>
          <a:xfrm>
            <a:off x="539552" y="1556792"/>
            <a:ext cx="4038600" cy="4813995"/>
          </a:xfrm>
        </p:spPr>
        <p:txBody>
          <a:bodyPr>
            <a:normAutofit fontScale="77500" lnSpcReduction="20000"/>
          </a:bodyPr>
          <a:lstStyle/>
          <a:p>
            <a:pPr marL="109728" indent="0">
              <a:buNone/>
            </a:pPr>
            <a:r>
              <a:rPr lang="en-US" sz="2800" dirty="0">
                <a:solidFill>
                  <a:srgbClr val="F6891F"/>
                </a:solidFill>
              </a:rPr>
              <a:t>COPIERS</a:t>
            </a:r>
            <a:r>
              <a:rPr lang="en-US" sz="1300" dirty="0">
                <a:solidFill>
                  <a:srgbClr val="F6891F"/>
                </a:solidFill>
              </a:rPr>
              <a:t> </a:t>
            </a:r>
          </a:p>
          <a:p>
            <a:pPr marL="109728" indent="0">
              <a:buNone/>
            </a:pPr>
            <a:r>
              <a:rPr lang="en-US" sz="1200" dirty="0"/>
              <a:t> </a:t>
            </a:r>
            <a:endParaRPr lang="en-US" sz="1200" dirty="0" smtClean="0"/>
          </a:p>
          <a:p>
            <a:pPr marL="109728" indent="0">
              <a:buNone/>
            </a:pPr>
            <a:r>
              <a:rPr lang="en-US" sz="1600" dirty="0" smtClean="0">
                <a:solidFill>
                  <a:srgbClr val="F6891F"/>
                </a:solidFill>
              </a:rPr>
              <a:t>The </a:t>
            </a:r>
            <a:r>
              <a:rPr lang="en-US" sz="1600" dirty="0">
                <a:solidFill>
                  <a:srgbClr val="F6891F"/>
                </a:solidFill>
              </a:rPr>
              <a:t>most energy intensive pieces of office </a:t>
            </a:r>
            <a:r>
              <a:rPr lang="en-US" sz="1600" dirty="0" smtClean="0">
                <a:solidFill>
                  <a:srgbClr val="F6891F"/>
                </a:solidFill>
              </a:rPr>
              <a:t>equipment!</a:t>
            </a:r>
            <a:endParaRPr lang="en-US" sz="1600" dirty="0">
              <a:solidFill>
                <a:srgbClr val="F6891F"/>
              </a:solidFill>
            </a:endParaRPr>
          </a:p>
          <a:p>
            <a:r>
              <a:rPr lang="en-US" sz="2300" dirty="0"/>
              <a:t>Energy consumption can be quite high, even when not in use</a:t>
            </a:r>
            <a:r>
              <a:rPr lang="hu-HU" sz="2300" dirty="0" smtClean="0"/>
              <a:t>.</a:t>
            </a:r>
            <a:endParaRPr lang="en-US" sz="2300" dirty="0" smtClean="0"/>
          </a:p>
          <a:p>
            <a:endParaRPr lang="hu-HU" sz="2300" dirty="0"/>
          </a:p>
          <a:p>
            <a:r>
              <a:rPr lang="hu-HU" sz="2300" dirty="0"/>
              <a:t>ENERGY STAR copiers are equipped with power saver features</a:t>
            </a:r>
            <a:r>
              <a:rPr lang="en-US" sz="2300" dirty="0"/>
              <a:t> that allow them to go to low-power mode after 15 minutes</a:t>
            </a:r>
            <a:r>
              <a:rPr lang="hu-HU" sz="2300" dirty="0"/>
              <a:t> of inactivity and to an off-mode of five to 20 Watts after two hours of inactivity</a:t>
            </a:r>
            <a:r>
              <a:rPr lang="hu-HU" sz="2300" dirty="0" smtClean="0"/>
              <a:t>.</a:t>
            </a:r>
            <a:endParaRPr lang="en-US" sz="2300" dirty="0" smtClean="0"/>
          </a:p>
          <a:p>
            <a:endParaRPr lang="en-US" sz="2300" dirty="0"/>
          </a:p>
          <a:p>
            <a:r>
              <a:rPr lang="en-US" sz="2300" dirty="0"/>
              <a:t>These features can reduce annual electricity costs</a:t>
            </a:r>
            <a:r>
              <a:rPr lang="hu-HU" sz="2300" dirty="0"/>
              <a:t> </a:t>
            </a:r>
            <a:r>
              <a:rPr lang="en-US" sz="2300" dirty="0"/>
              <a:t>by up to 60 </a:t>
            </a:r>
            <a:r>
              <a:rPr lang="en-US" sz="2300" dirty="0" smtClean="0"/>
              <a:t>%</a:t>
            </a:r>
          </a:p>
          <a:p>
            <a:pPr marL="109728" indent="0">
              <a:buNone/>
            </a:pPr>
            <a:endParaRPr lang="en-US" sz="2300" dirty="0"/>
          </a:p>
          <a:p>
            <a:r>
              <a:rPr lang="en-US" sz="2300" dirty="0"/>
              <a:t>Copiers with double-sided or duplex copying also</a:t>
            </a:r>
            <a:r>
              <a:rPr lang="hu-HU" sz="2300" dirty="0"/>
              <a:t> </a:t>
            </a:r>
            <a:r>
              <a:rPr lang="en-US" sz="2300" dirty="0"/>
              <a:t>help to save energy and reduce paper costs</a:t>
            </a:r>
            <a:endParaRPr lang="hu-HU" sz="2300" dirty="0"/>
          </a:p>
          <a:p>
            <a:endParaRPr lang="en-GB" dirty="0"/>
          </a:p>
        </p:txBody>
      </p:sp>
      <p:sp>
        <p:nvSpPr>
          <p:cNvPr id="6" name="Content Placeholder 3"/>
          <p:cNvSpPr txBox="1">
            <a:spLocks/>
          </p:cNvSpPr>
          <p:nvPr/>
        </p:nvSpPr>
        <p:spPr>
          <a:xfrm>
            <a:off x="4644008" y="1556792"/>
            <a:ext cx="4038600" cy="4813995"/>
          </a:xfrm>
          <a:prstGeom prst="rect">
            <a:avLst/>
          </a:prstGeom>
        </p:spPr>
        <p:txBody>
          <a:bodyPr vert="horz">
            <a:normAutofit/>
          </a:bodyPr>
          <a:lstStyle>
            <a:lvl1pPr marL="365760" indent="-256032" algn="l" rtl="0" eaLnBrk="1" latinLnBrk="0" hangingPunct="1">
              <a:spcBef>
                <a:spcPts val="300"/>
              </a:spcBef>
              <a:buClr>
                <a:srgbClr val="F6891F"/>
              </a:buClr>
              <a:buFont typeface="Georgia"/>
              <a:buChar char="•"/>
              <a:defRPr kumimoji="0" sz="2000" kern="1200">
                <a:solidFill>
                  <a:schemeClr val="tx1"/>
                </a:solidFill>
                <a:latin typeface="+mn-lt"/>
                <a:ea typeface="+mn-ea"/>
                <a:cs typeface="+mn-cs"/>
              </a:defRPr>
            </a:lvl1pPr>
            <a:lvl2pPr marL="658368" indent="-246888" algn="l" rtl="0" eaLnBrk="1" latinLnBrk="0" hangingPunct="1">
              <a:spcBef>
                <a:spcPts val="300"/>
              </a:spcBef>
              <a:buClr>
                <a:srgbClr val="F6891F"/>
              </a:buClr>
              <a:buFont typeface="Georgia"/>
              <a:buChar char="▫"/>
              <a:defRPr kumimoji="0" sz="1900" kern="1200">
                <a:solidFill>
                  <a:schemeClr val="tx1"/>
                </a:solidFill>
                <a:latin typeface="+mn-lt"/>
                <a:ea typeface="+mn-ea"/>
                <a:cs typeface="+mn-cs"/>
              </a:defRPr>
            </a:lvl2pPr>
            <a:lvl3pPr marL="923544" indent="-219456" algn="l" rtl="0" eaLnBrk="1" latinLnBrk="0" hangingPunct="1">
              <a:spcBef>
                <a:spcPts val="300"/>
              </a:spcBef>
              <a:buClr>
                <a:srgbClr val="F6891F"/>
              </a:buClr>
              <a:buFont typeface="Wingdings 2"/>
              <a:buChar char=""/>
              <a:defRPr kumimoji="0" sz="1800" kern="1200">
                <a:solidFill>
                  <a:schemeClr val="tx1"/>
                </a:solidFill>
                <a:latin typeface="+mn-lt"/>
                <a:ea typeface="+mn-ea"/>
                <a:cs typeface="+mn-cs"/>
              </a:defRPr>
            </a:lvl3pPr>
            <a:lvl4pPr marL="1179576" indent="-201168" algn="l" rtl="0" eaLnBrk="1" latinLnBrk="0" hangingPunct="1">
              <a:spcBef>
                <a:spcPts val="300"/>
              </a:spcBef>
              <a:buClr>
                <a:srgbClr val="F6891F"/>
              </a:buClr>
              <a:buFont typeface="Wingdings 2"/>
              <a:buChar char=""/>
              <a:defRPr kumimoji="0" sz="1800" kern="1200">
                <a:solidFill>
                  <a:schemeClr val="tx1"/>
                </a:solidFill>
                <a:latin typeface="+mn-lt"/>
                <a:ea typeface="+mn-ea"/>
                <a:cs typeface="+mn-cs"/>
              </a:defRPr>
            </a:lvl4pPr>
            <a:lvl5pPr marL="1389888" indent="-182880" algn="l" rtl="0" eaLnBrk="1" latinLnBrk="0" hangingPunct="1">
              <a:spcBef>
                <a:spcPts val="300"/>
              </a:spcBef>
              <a:buClr>
                <a:srgbClr val="F6891F"/>
              </a:buClr>
              <a:buFont typeface="Georgia"/>
              <a:buChar char="▫"/>
              <a:defRPr kumimoji="0" sz="18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Font typeface="Georgia"/>
              <a:buNone/>
            </a:pPr>
            <a:r>
              <a:rPr lang="en-US" dirty="0" smtClean="0">
                <a:solidFill>
                  <a:srgbClr val="F6891F"/>
                </a:solidFill>
              </a:rPr>
              <a:t>PRINTERS</a:t>
            </a:r>
          </a:p>
          <a:p>
            <a:pPr marL="109728" indent="0">
              <a:buFont typeface="Georgia"/>
              <a:buNone/>
            </a:pPr>
            <a:endParaRPr lang="en-US" sz="700" dirty="0" smtClean="0"/>
          </a:p>
          <a:p>
            <a:r>
              <a:rPr lang="en-US" sz="1800" dirty="0" smtClean="0"/>
              <a:t>ENERGY STAR printers power down to 15 to 45 Watt  and can save over 60% on annual energy costs. Printers with double-sided printing capability are more energy efficient and also help reduce paper costs.</a:t>
            </a:r>
            <a:endParaRPr lang="hu-HU" sz="1800" dirty="0" smtClean="0"/>
          </a:p>
          <a:p>
            <a:endParaRPr lang="en-GB" dirty="0"/>
          </a:p>
        </p:txBody>
      </p:sp>
      <p:sp>
        <p:nvSpPr>
          <p:cNvPr id="7" name="TextBox 6"/>
          <p:cNvSpPr txBox="1"/>
          <p:nvPr/>
        </p:nvSpPr>
        <p:spPr>
          <a:xfrm>
            <a:off x="4986106" y="4680138"/>
            <a:ext cx="3606552" cy="954107"/>
          </a:xfrm>
          <a:prstGeom prst="rect">
            <a:avLst/>
          </a:prstGeom>
          <a:noFill/>
        </p:spPr>
        <p:txBody>
          <a:bodyPr wrap="square" rtlCol="0">
            <a:spAutoFit/>
          </a:bodyPr>
          <a:lstStyle/>
          <a:p>
            <a:r>
              <a:rPr lang="en-US" dirty="0">
                <a:hlinkClick r:id="rId2"/>
              </a:rPr>
              <a:t>Energy Calculator for Imaging Equipment</a:t>
            </a:r>
            <a:endParaRPr lang="en-US" dirty="0"/>
          </a:p>
          <a:p>
            <a:endParaRPr lang="en-GB"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5585" y="5634245"/>
            <a:ext cx="990170" cy="101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91491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tips (I)</a:t>
            </a:r>
            <a:endParaRPr lang="en-GB" dirty="0"/>
          </a:p>
        </p:txBody>
      </p:sp>
      <p:sp>
        <p:nvSpPr>
          <p:cNvPr id="3" name="Content Placeholder 2"/>
          <p:cNvSpPr>
            <a:spLocks noGrp="1"/>
          </p:cNvSpPr>
          <p:nvPr>
            <p:ph idx="1"/>
          </p:nvPr>
        </p:nvSpPr>
        <p:spPr/>
        <p:txBody>
          <a:bodyPr>
            <a:normAutofit/>
          </a:bodyPr>
          <a:lstStyle/>
          <a:p>
            <a:r>
              <a:rPr lang="hu-HU" sz="2000" dirty="0"/>
              <a:t>T</a:t>
            </a:r>
            <a:r>
              <a:rPr lang="en-US" sz="2000" dirty="0"/>
              <a:t>urn</a:t>
            </a:r>
            <a:r>
              <a:rPr lang="hu-HU" sz="2000" dirty="0"/>
              <a:t> the</a:t>
            </a:r>
            <a:r>
              <a:rPr lang="en-US" sz="2000" dirty="0"/>
              <a:t> equipment off at the power source when not in use overnight or on weekends. Plug-in timers</a:t>
            </a:r>
            <a:r>
              <a:rPr lang="hu-HU" sz="2000" dirty="0"/>
              <a:t> </a:t>
            </a:r>
            <a:r>
              <a:rPr lang="en-US" sz="2000" dirty="0"/>
              <a:t>automatically turn equipment off at the power sources at certain times of day. </a:t>
            </a:r>
            <a:endParaRPr lang="en-US" sz="2000" dirty="0" smtClean="0"/>
          </a:p>
          <a:p>
            <a:pPr lvl="1"/>
            <a:r>
              <a:rPr lang="en-US" sz="1800" dirty="0" smtClean="0">
                <a:solidFill>
                  <a:schemeClr val="tx1"/>
                </a:solidFill>
              </a:rPr>
              <a:t>They </a:t>
            </a:r>
            <a:r>
              <a:rPr lang="en-US" sz="1800" dirty="0">
                <a:solidFill>
                  <a:schemeClr val="tx1"/>
                </a:solidFill>
              </a:rPr>
              <a:t>are especially useful for copiers</a:t>
            </a:r>
            <a:r>
              <a:rPr lang="hu-HU" sz="1800" dirty="0">
                <a:solidFill>
                  <a:schemeClr val="tx1"/>
                </a:solidFill>
              </a:rPr>
              <a:t> </a:t>
            </a:r>
            <a:r>
              <a:rPr lang="en-US" sz="1800" dirty="0">
                <a:solidFill>
                  <a:schemeClr val="tx1"/>
                </a:solidFill>
              </a:rPr>
              <a:t>and printers</a:t>
            </a:r>
            <a:r>
              <a:rPr lang="en-US" sz="1800" dirty="0" smtClean="0">
                <a:solidFill>
                  <a:schemeClr val="tx1"/>
                </a:solidFill>
              </a:rPr>
              <a:t>.</a:t>
            </a:r>
          </a:p>
          <a:p>
            <a:endParaRPr lang="hu-HU" sz="2000" dirty="0"/>
          </a:p>
          <a:p>
            <a:r>
              <a:rPr lang="en-US" sz="2000" dirty="0"/>
              <a:t>If the computer must be left on at night and weekends, save energy costs by turning off the monitor.</a:t>
            </a:r>
            <a:r>
              <a:rPr lang="hu-HU" sz="2000" dirty="0"/>
              <a:t> </a:t>
            </a:r>
            <a:endParaRPr lang="en-US" sz="2000" dirty="0" smtClean="0"/>
          </a:p>
          <a:p>
            <a:pPr lvl="1"/>
            <a:r>
              <a:rPr lang="en-US" sz="1800" dirty="0" smtClean="0">
                <a:solidFill>
                  <a:schemeClr val="tx1"/>
                </a:solidFill>
              </a:rPr>
              <a:t>Monitors </a:t>
            </a:r>
            <a:r>
              <a:rPr lang="en-US" sz="1800" dirty="0">
                <a:solidFill>
                  <a:schemeClr val="tx1"/>
                </a:solidFill>
              </a:rPr>
              <a:t>typically use more energy than the computer itself</a:t>
            </a:r>
            <a:r>
              <a:rPr lang="en-US" sz="1800" dirty="0" smtClean="0">
                <a:solidFill>
                  <a:schemeClr val="tx1"/>
                </a:solidFill>
              </a:rPr>
              <a:t>.</a:t>
            </a:r>
          </a:p>
          <a:p>
            <a:endParaRPr lang="hu-HU" sz="2000" dirty="0"/>
          </a:p>
          <a:p>
            <a:r>
              <a:rPr lang="en-US" sz="2000" dirty="0"/>
              <a:t>Power-saver features need to be set up by the user on many products. </a:t>
            </a:r>
            <a:endParaRPr lang="en-US" sz="2000" dirty="0" smtClean="0"/>
          </a:p>
          <a:p>
            <a:pPr lvl="1"/>
            <a:r>
              <a:rPr lang="en-US" sz="1800" dirty="0" smtClean="0">
                <a:solidFill>
                  <a:schemeClr val="tx1"/>
                </a:solidFill>
              </a:rPr>
              <a:t>Check </a:t>
            </a:r>
            <a:r>
              <a:rPr lang="en-US" sz="1800" dirty="0">
                <a:solidFill>
                  <a:schemeClr val="tx1"/>
                </a:solidFill>
              </a:rPr>
              <a:t>the setup when you install </a:t>
            </a:r>
            <a:r>
              <a:rPr lang="en-US" sz="1800" dirty="0" smtClean="0">
                <a:solidFill>
                  <a:schemeClr val="tx1"/>
                </a:solidFill>
              </a:rPr>
              <a:t>new equipment </a:t>
            </a:r>
            <a:r>
              <a:rPr lang="en-US" sz="1800" dirty="0">
                <a:solidFill>
                  <a:schemeClr val="tx1"/>
                </a:solidFill>
              </a:rPr>
              <a:t>and periodically to ensure that the power-saver functions are still working.</a:t>
            </a:r>
            <a:endParaRPr lang="hu-HU" sz="1800" dirty="0">
              <a:solidFill>
                <a:schemeClr val="tx1"/>
              </a:solidFill>
            </a:endParaRPr>
          </a:p>
          <a:p>
            <a:endParaRPr lang="hu-HU" dirty="0"/>
          </a:p>
          <a:p>
            <a:endParaRPr lang="en-GB" dirty="0"/>
          </a:p>
        </p:txBody>
      </p:sp>
    </p:spTree>
    <p:extLst>
      <p:ext uri="{BB962C8B-B14F-4D97-AF65-F5344CB8AC3E}">
        <p14:creationId xmlns:p14="http://schemas.microsoft.com/office/powerpoint/2010/main" val="41754012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tips (II)</a:t>
            </a:r>
            <a:endParaRPr lang="en-GB" dirty="0"/>
          </a:p>
        </p:txBody>
      </p:sp>
      <p:sp>
        <p:nvSpPr>
          <p:cNvPr id="3" name="Content Placeholder 2"/>
          <p:cNvSpPr>
            <a:spLocks noGrp="1"/>
          </p:cNvSpPr>
          <p:nvPr>
            <p:ph idx="1"/>
          </p:nvPr>
        </p:nvSpPr>
        <p:spPr>
          <a:xfrm>
            <a:off x="467544" y="1772816"/>
            <a:ext cx="8229600" cy="4613144"/>
          </a:xfrm>
        </p:spPr>
        <p:txBody>
          <a:bodyPr>
            <a:normAutofit fontScale="92500" lnSpcReduction="10000"/>
          </a:bodyPr>
          <a:lstStyle/>
          <a:p>
            <a:r>
              <a:rPr lang="en-US" sz="2400" dirty="0"/>
              <a:t>Screen savers do not save energy. Their purpose is to extend the useful life of the screen and avoid images being</a:t>
            </a:r>
            <a:r>
              <a:rPr lang="hu-HU" sz="2400" dirty="0"/>
              <a:t> </a:t>
            </a:r>
            <a:r>
              <a:rPr lang="en-US" sz="2400" dirty="0"/>
              <a:t>“burned” into the screen. </a:t>
            </a:r>
            <a:endParaRPr lang="en-US" sz="2400" dirty="0" smtClean="0"/>
          </a:p>
          <a:p>
            <a:pPr lvl="1"/>
            <a:r>
              <a:rPr lang="en-US" sz="2200" dirty="0" smtClean="0">
                <a:solidFill>
                  <a:schemeClr val="tx1"/>
                </a:solidFill>
              </a:rPr>
              <a:t>Make </a:t>
            </a:r>
            <a:r>
              <a:rPr lang="en-US" sz="2200" dirty="0">
                <a:solidFill>
                  <a:schemeClr val="tx1"/>
                </a:solidFill>
              </a:rPr>
              <a:t>sure the screen saver is compatible with the power management features of the</a:t>
            </a:r>
            <a:r>
              <a:rPr lang="hu-HU" sz="2200" dirty="0">
                <a:solidFill>
                  <a:schemeClr val="tx1"/>
                </a:solidFill>
              </a:rPr>
              <a:t> </a:t>
            </a:r>
            <a:r>
              <a:rPr lang="en-US" sz="2200" dirty="0">
                <a:solidFill>
                  <a:schemeClr val="tx1"/>
                </a:solidFill>
              </a:rPr>
              <a:t>computer and that the settings allow the unit to go into the power saver </a:t>
            </a:r>
            <a:r>
              <a:rPr lang="en-US" sz="2200" dirty="0" smtClean="0">
                <a:solidFill>
                  <a:schemeClr val="tx1"/>
                </a:solidFill>
              </a:rPr>
              <a:t>mode</a:t>
            </a:r>
          </a:p>
          <a:p>
            <a:endParaRPr lang="hu-HU" sz="1900" dirty="0"/>
          </a:p>
          <a:p>
            <a:r>
              <a:rPr lang="en-US" sz="2400" dirty="0"/>
              <a:t>Laser printers consume more energy than inkjet printers. Color printers use more energy than black and white</a:t>
            </a:r>
            <a:r>
              <a:rPr lang="en-US" sz="2400" dirty="0" smtClean="0"/>
              <a:t>.</a:t>
            </a:r>
          </a:p>
          <a:p>
            <a:endParaRPr lang="hu-HU" sz="1900" dirty="0"/>
          </a:p>
          <a:p>
            <a:r>
              <a:rPr lang="en-US" sz="2400" dirty="0"/>
              <a:t>Laptops draw about one-tenth the power of a conventional desktop computer. </a:t>
            </a:r>
            <a:endParaRPr lang="en-US" sz="2400" dirty="0" smtClean="0"/>
          </a:p>
          <a:p>
            <a:pPr lvl="1"/>
            <a:r>
              <a:rPr lang="en-US" sz="2200" dirty="0" smtClean="0">
                <a:solidFill>
                  <a:schemeClr val="tx1"/>
                </a:solidFill>
              </a:rPr>
              <a:t>You </a:t>
            </a:r>
            <a:r>
              <a:rPr lang="en-US" sz="2200" dirty="0">
                <a:solidFill>
                  <a:schemeClr val="tx1"/>
                </a:solidFill>
              </a:rPr>
              <a:t>can connect a laptop computer to a</a:t>
            </a:r>
            <a:r>
              <a:rPr lang="hu-HU" sz="2200" dirty="0">
                <a:solidFill>
                  <a:schemeClr val="tx1"/>
                </a:solidFill>
              </a:rPr>
              <a:t> </a:t>
            </a:r>
            <a:r>
              <a:rPr lang="en-US" sz="2200" dirty="0">
                <a:solidFill>
                  <a:schemeClr val="tx1"/>
                </a:solidFill>
              </a:rPr>
              <a:t>conventional monitor and still save almost half the energy of a standard computer</a:t>
            </a:r>
            <a:r>
              <a:rPr lang="en-US" sz="2200" dirty="0" smtClean="0">
                <a:solidFill>
                  <a:schemeClr val="tx1"/>
                </a:solidFill>
              </a:rPr>
              <a:t>.</a:t>
            </a:r>
          </a:p>
          <a:p>
            <a:endParaRPr lang="hu-HU" dirty="0"/>
          </a:p>
          <a:p>
            <a:endParaRPr lang="en-GB" dirty="0"/>
          </a:p>
        </p:txBody>
      </p:sp>
    </p:spTree>
    <p:extLst>
      <p:ext uri="{BB962C8B-B14F-4D97-AF65-F5344CB8AC3E}">
        <p14:creationId xmlns:p14="http://schemas.microsoft.com/office/powerpoint/2010/main" val="32938348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Meters</a:t>
            </a:r>
            <a:endParaRPr lang="en-GB" dirty="0"/>
          </a:p>
        </p:txBody>
      </p:sp>
      <p:sp>
        <p:nvSpPr>
          <p:cNvPr id="3" name="Content Placeholder 2"/>
          <p:cNvSpPr>
            <a:spLocks noGrp="1"/>
          </p:cNvSpPr>
          <p:nvPr>
            <p:ph idx="1"/>
          </p:nvPr>
        </p:nvSpPr>
        <p:spPr>
          <a:xfrm>
            <a:off x="467544" y="1844824"/>
            <a:ext cx="5040560" cy="4325112"/>
          </a:xfrm>
        </p:spPr>
        <p:txBody>
          <a:bodyPr>
            <a:normAutofit/>
          </a:bodyPr>
          <a:lstStyle/>
          <a:p>
            <a:pPr marL="0" indent="0">
              <a:buNone/>
            </a:pPr>
            <a:r>
              <a:rPr lang="en-US" dirty="0"/>
              <a:t>What does it offer? </a:t>
            </a:r>
            <a:endParaRPr lang="en-US" dirty="0" smtClean="0"/>
          </a:p>
          <a:p>
            <a:pPr marL="0" indent="0">
              <a:buNone/>
            </a:pPr>
            <a:endParaRPr lang="en-US" sz="1600" dirty="0" smtClean="0"/>
          </a:p>
          <a:p>
            <a:r>
              <a:rPr lang="en-US" sz="2800" dirty="0" smtClean="0"/>
              <a:t>Accurate bills</a:t>
            </a:r>
            <a:endParaRPr lang="en-US" sz="2800" dirty="0"/>
          </a:p>
          <a:p>
            <a:r>
              <a:rPr lang="en-US" sz="2800" dirty="0" smtClean="0"/>
              <a:t>Software</a:t>
            </a:r>
            <a:r>
              <a:rPr lang="en-US" sz="2800" dirty="0"/>
              <a:t>, "Online" reading, local and remote </a:t>
            </a:r>
          </a:p>
          <a:p>
            <a:r>
              <a:rPr lang="en-US" sz="2800" dirty="0"/>
              <a:t>GSM / GPRS communicator </a:t>
            </a:r>
          </a:p>
          <a:p>
            <a:r>
              <a:rPr lang="en-US" sz="2800" dirty="0"/>
              <a:t>Meter single-phase and three-phase </a:t>
            </a:r>
          </a:p>
          <a:p>
            <a:pPr marL="0" indent="0">
              <a:buNone/>
            </a:pPr>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2819" y="2060848"/>
            <a:ext cx="1872208" cy="2733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60498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Meters - System</a:t>
            </a:r>
            <a:endParaRPr lang="en-GB" dirty="0"/>
          </a:p>
        </p:txBody>
      </p:sp>
      <p:sp>
        <p:nvSpPr>
          <p:cNvPr id="3" name="Content Placeholder 2"/>
          <p:cNvSpPr>
            <a:spLocks noGrp="1"/>
          </p:cNvSpPr>
          <p:nvPr>
            <p:ph idx="1"/>
          </p:nvPr>
        </p:nvSpPr>
        <p:spPr>
          <a:xfrm>
            <a:off x="683568" y="1556792"/>
            <a:ext cx="8229600" cy="4525963"/>
          </a:xfrm>
        </p:spPr>
        <p:txBody>
          <a:bodyPr>
            <a:normAutofit/>
          </a:bodyPr>
          <a:lstStyle/>
          <a:p>
            <a:pPr>
              <a:spcBef>
                <a:spcPts val="0"/>
              </a:spcBef>
              <a:spcAft>
                <a:spcPts val="1200"/>
              </a:spcAft>
            </a:pPr>
            <a:r>
              <a:rPr lang="en-US" sz="2400" dirty="0"/>
              <a:t>Measurement, records, monitoring, management </a:t>
            </a:r>
          </a:p>
          <a:p>
            <a:pPr>
              <a:spcBef>
                <a:spcPts val="0"/>
              </a:spcBef>
              <a:spcAft>
                <a:spcPts val="1200"/>
              </a:spcAft>
            </a:pPr>
            <a:r>
              <a:rPr lang="en-US" sz="2400" dirty="0"/>
              <a:t>Automated computerized measuring system </a:t>
            </a:r>
          </a:p>
          <a:p>
            <a:pPr>
              <a:spcBef>
                <a:spcPts val="0"/>
              </a:spcBef>
              <a:spcAft>
                <a:spcPts val="1200"/>
              </a:spcAft>
            </a:pPr>
            <a:r>
              <a:rPr lang="en-US" sz="2400" dirty="0"/>
              <a:t>Wireless communication with the center </a:t>
            </a:r>
          </a:p>
          <a:p>
            <a:pPr>
              <a:spcBef>
                <a:spcPts val="0"/>
              </a:spcBef>
              <a:spcAft>
                <a:spcPts val="1200"/>
              </a:spcAft>
            </a:pPr>
            <a:r>
              <a:rPr lang="en-US" sz="2400" dirty="0"/>
              <a:t>Counter &lt;-&gt; GPRS communicator &lt;-&gt; PC application </a:t>
            </a:r>
          </a:p>
          <a:p>
            <a:pPr>
              <a:spcBef>
                <a:spcPts val="0"/>
              </a:spcBef>
              <a:spcAft>
                <a:spcPts val="1200"/>
              </a:spcAft>
            </a:pPr>
            <a:r>
              <a:rPr lang="en-US" sz="2400" dirty="0"/>
              <a:t>The meter measures the active and reactive energy, power, current, voltage, load curves 1MB of data ... </a:t>
            </a:r>
          </a:p>
          <a:p>
            <a:pPr>
              <a:spcBef>
                <a:spcPts val="0"/>
              </a:spcBef>
              <a:spcAft>
                <a:spcPts val="1200"/>
              </a:spcAft>
            </a:pPr>
            <a:r>
              <a:rPr lang="en-US" sz="2400" dirty="0"/>
              <a:t>On your computer, all the data for analysis </a:t>
            </a:r>
          </a:p>
          <a:p>
            <a:pPr>
              <a:spcBef>
                <a:spcPts val="0"/>
              </a:spcBef>
              <a:spcAft>
                <a:spcPts val="1200"/>
              </a:spcAft>
            </a:pPr>
            <a:r>
              <a:rPr lang="en-US" sz="2400" dirty="0"/>
              <a:t>Maintenance costs, negligible </a:t>
            </a:r>
            <a:r>
              <a:rPr lang="en-US" sz="2400" dirty="0" smtClean="0"/>
              <a:t>(</a:t>
            </a:r>
            <a:r>
              <a:rPr lang="en-US" sz="2400" dirty="0" smtClean="0">
                <a:solidFill>
                  <a:srgbClr val="F6891F"/>
                </a:solidFill>
              </a:rPr>
              <a:t>X</a:t>
            </a:r>
            <a:r>
              <a:rPr lang="en-US" sz="2400" dirty="0" smtClean="0"/>
              <a:t> </a:t>
            </a:r>
            <a:r>
              <a:rPr lang="en-US" sz="2400" dirty="0"/>
              <a:t>per month)</a:t>
            </a:r>
            <a:endParaRPr lang="en-GB" sz="2400" dirty="0"/>
          </a:p>
        </p:txBody>
      </p:sp>
    </p:spTree>
    <p:extLst>
      <p:ext uri="{BB962C8B-B14F-4D97-AF65-F5344CB8AC3E}">
        <p14:creationId xmlns:p14="http://schemas.microsoft.com/office/powerpoint/2010/main" val="23236021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GB" sz="3600" dirty="0" smtClean="0"/>
              <a:t>An example of smart meter:</a:t>
            </a:r>
            <a:br>
              <a:rPr lang="en-GB" sz="3600" dirty="0" smtClean="0"/>
            </a:br>
            <a:r>
              <a:rPr lang="en-GB" sz="3600" dirty="0" err="1" smtClean="0"/>
              <a:t>Linky</a:t>
            </a:r>
            <a:r>
              <a:rPr lang="en-GB" sz="3600" dirty="0" smtClean="0"/>
              <a:t> in France</a:t>
            </a:r>
            <a:endParaRPr lang="en-GB" sz="3600" dirty="0"/>
          </a:p>
        </p:txBody>
      </p:sp>
      <p:sp>
        <p:nvSpPr>
          <p:cNvPr id="3" name="Espace réservé du contenu 2"/>
          <p:cNvSpPr>
            <a:spLocks noGrp="1"/>
          </p:cNvSpPr>
          <p:nvPr>
            <p:ph idx="1"/>
          </p:nvPr>
        </p:nvSpPr>
        <p:spPr>
          <a:xfrm>
            <a:off x="755576" y="1600200"/>
            <a:ext cx="7931224" cy="4525963"/>
          </a:xfrm>
        </p:spPr>
        <p:txBody>
          <a:bodyPr>
            <a:normAutofit/>
          </a:bodyPr>
          <a:lstStyle/>
          <a:p>
            <a:pPr>
              <a:spcBef>
                <a:spcPts val="1200"/>
              </a:spcBef>
              <a:spcAft>
                <a:spcPts val="600"/>
              </a:spcAft>
            </a:pPr>
            <a:r>
              <a:rPr lang="en-GB" sz="2400" dirty="0" smtClean="0"/>
              <a:t>Decision by French government </a:t>
            </a:r>
            <a:br>
              <a:rPr lang="en-GB" sz="2400" dirty="0" smtClean="0"/>
            </a:br>
            <a:r>
              <a:rPr lang="en-GB" sz="2400" dirty="0" smtClean="0"/>
              <a:t>to equip all energy consumers </a:t>
            </a:r>
            <a:br>
              <a:rPr lang="en-GB" sz="2400" dirty="0" smtClean="0"/>
            </a:br>
            <a:r>
              <a:rPr lang="en-GB" sz="2400" dirty="0" smtClean="0"/>
              <a:t>(businesses and households) with</a:t>
            </a:r>
            <a:br>
              <a:rPr lang="en-GB" sz="2400" dirty="0" smtClean="0"/>
            </a:br>
            <a:r>
              <a:rPr lang="en-GB" sz="2400" dirty="0" smtClean="0"/>
              <a:t>a smart meter called “</a:t>
            </a:r>
            <a:r>
              <a:rPr lang="en-GB" sz="2400" dirty="0" err="1" smtClean="0"/>
              <a:t>Linky</a:t>
            </a:r>
            <a:r>
              <a:rPr lang="en-GB" sz="2400" dirty="0" smtClean="0"/>
              <a:t>” by 2021 </a:t>
            </a:r>
            <a:br>
              <a:rPr lang="en-GB" sz="2400" dirty="0" smtClean="0"/>
            </a:br>
            <a:r>
              <a:rPr lang="en-GB" sz="2400" dirty="0" smtClean="0"/>
              <a:t>(</a:t>
            </a:r>
            <a:r>
              <a:rPr lang="en-GB" sz="2400" dirty="0" smtClean="0">
                <a:hlinkClick r:id="rId2"/>
              </a:rPr>
              <a:t>www.erdf.fr/Linky</a:t>
            </a:r>
            <a:r>
              <a:rPr lang="en-GB" sz="2400" dirty="0" smtClean="0"/>
              <a:t>)</a:t>
            </a:r>
          </a:p>
          <a:p>
            <a:pPr>
              <a:spcBef>
                <a:spcPts val="1200"/>
              </a:spcBef>
              <a:spcAft>
                <a:spcPts val="600"/>
              </a:spcAft>
            </a:pPr>
            <a:r>
              <a:rPr lang="en-GB" sz="2400" dirty="0" err="1" smtClean="0"/>
              <a:t>Linky</a:t>
            </a:r>
            <a:r>
              <a:rPr lang="en-GB" sz="2400" dirty="0" smtClean="0"/>
              <a:t> allows to measure at any </a:t>
            </a:r>
            <a:br>
              <a:rPr lang="en-GB" sz="2400" dirty="0" smtClean="0"/>
            </a:br>
            <a:r>
              <a:rPr lang="en-GB" sz="2400" dirty="0" smtClean="0"/>
              <a:t>moment one’s real energy </a:t>
            </a:r>
            <a:br>
              <a:rPr lang="en-GB" sz="2400" dirty="0" smtClean="0"/>
            </a:br>
            <a:r>
              <a:rPr lang="en-GB" sz="2400" dirty="0" smtClean="0"/>
              <a:t>consumption</a:t>
            </a:r>
          </a:p>
          <a:p>
            <a:pPr>
              <a:spcBef>
                <a:spcPts val="1200"/>
              </a:spcBef>
              <a:spcAft>
                <a:spcPts val="600"/>
              </a:spcAft>
            </a:pPr>
            <a:r>
              <a:rPr lang="en-GB" sz="2400" dirty="0" err="1" smtClean="0"/>
              <a:t>Linky</a:t>
            </a:r>
            <a:r>
              <a:rPr lang="en-GB" sz="2400" dirty="0" smtClean="0"/>
              <a:t> is being used in several smart-grid projects such as </a:t>
            </a:r>
            <a:r>
              <a:rPr lang="en-GB" sz="2400" dirty="0" err="1" smtClean="0"/>
              <a:t>IssyGrid</a:t>
            </a:r>
            <a:r>
              <a:rPr lang="en-GB" sz="2400" dirty="0" smtClean="0"/>
              <a:t> (</a:t>
            </a:r>
            <a:r>
              <a:rPr lang="en-GB" sz="2400" dirty="0" smtClean="0">
                <a:hlinkClick r:id="rId3"/>
              </a:rPr>
              <a:t>www.issygrid.com</a:t>
            </a:r>
            <a:r>
              <a:rPr lang="en-GB" sz="2400" dirty="0" smtClean="0"/>
              <a:t>) </a:t>
            </a:r>
            <a:endParaRPr lang="en-GB" sz="2400" dirty="0"/>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5330" y="1412776"/>
            <a:ext cx="2265141" cy="3528392"/>
          </a:xfrm>
          <a:prstGeom prst="rect">
            <a:avLst/>
          </a:prstGeom>
        </p:spPr>
      </p:pic>
    </p:spTree>
    <p:extLst>
      <p:ext uri="{BB962C8B-B14F-4D97-AF65-F5344CB8AC3E}">
        <p14:creationId xmlns:p14="http://schemas.microsoft.com/office/powerpoint/2010/main" val="17578448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GB" dirty="0"/>
          </a:p>
        </p:txBody>
      </p:sp>
      <p:sp>
        <p:nvSpPr>
          <p:cNvPr id="3" name="Content Placeholder 2"/>
          <p:cNvSpPr>
            <a:spLocks noGrp="1"/>
          </p:cNvSpPr>
          <p:nvPr>
            <p:ph idx="1"/>
          </p:nvPr>
        </p:nvSpPr>
        <p:spPr>
          <a:xfrm>
            <a:off x="683568" y="1628800"/>
            <a:ext cx="8229600" cy="4525963"/>
          </a:xfrm>
        </p:spPr>
        <p:txBody>
          <a:bodyPr/>
          <a:lstStyle/>
          <a:p>
            <a:pPr marL="0" indent="0">
              <a:buNone/>
            </a:pPr>
            <a:r>
              <a:rPr lang="en-US" sz="2800" dirty="0"/>
              <a:t>The system enables</a:t>
            </a:r>
            <a:r>
              <a:rPr lang="en-US" sz="2800" dirty="0" smtClean="0"/>
              <a:t>:</a:t>
            </a:r>
          </a:p>
          <a:p>
            <a:pPr marL="0" indent="0">
              <a:buNone/>
            </a:pPr>
            <a:r>
              <a:rPr lang="en-US" sz="2800" dirty="0" smtClean="0"/>
              <a:t> </a:t>
            </a:r>
            <a:endParaRPr lang="en-US" sz="2800" dirty="0"/>
          </a:p>
          <a:p>
            <a:r>
              <a:rPr lang="en-US" sz="2400" dirty="0"/>
              <a:t>Measuring, recording, understanding </a:t>
            </a:r>
          </a:p>
          <a:p>
            <a:r>
              <a:rPr lang="en-US" sz="2400" dirty="0"/>
              <a:t>Monitoring, Management </a:t>
            </a:r>
          </a:p>
          <a:p>
            <a:endParaRPr lang="en-US" sz="2400" dirty="0"/>
          </a:p>
          <a:p>
            <a:r>
              <a:rPr lang="en-US" sz="2400" dirty="0"/>
              <a:t>cost Control </a:t>
            </a:r>
          </a:p>
          <a:p>
            <a:r>
              <a:rPr lang="en-US" sz="2400" dirty="0"/>
              <a:t>Reducing costs </a:t>
            </a:r>
            <a:r>
              <a:rPr lang="en-US" sz="2400" dirty="0" smtClean="0"/>
              <a:t>€ </a:t>
            </a:r>
            <a:endParaRPr lang="en-US" sz="2400" dirty="0"/>
          </a:p>
          <a:p>
            <a:r>
              <a:rPr lang="en-US" sz="2400" dirty="0"/>
              <a:t>Reducing pollution</a:t>
            </a:r>
            <a:endParaRPr lang="en-GB" sz="2400" dirty="0"/>
          </a:p>
          <a:p>
            <a:endParaRPr lang="en-GB" dirty="0"/>
          </a:p>
        </p:txBody>
      </p:sp>
    </p:spTree>
    <p:extLst>
      <p:ext uri="{BB962C8B-B14F-4D97-AF65-F5344CB8AC3E}">
        <p14:creationId xmlns:p14="http://schemas.microsoft.com/office/powerpoint/2010/main" val="2346777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066800"/>
          </a:xfrm>
        </p:spPr>
        <p:txBody>
          <a:bodyPr/>
          <a:lstStyle/>
          <a:p>
            <a:r>
              <a:rPr lang="en-US" dirty="0" smtClean="0"/>
              <a:t>Renewables</a:t>
            </a:r>
            <a:endParaRPr lang="en-GB" dirty="0"/>
          </a:p>
        </p:txBody>
      </p:sp>
      <p:sp>
        <p:nvSpPr>
          <p:cNvPr id="3" name="Content Placeholder 2"/>
          <p:cNvSpPr>
            <a:spLocks noGrp="1"/>
          </p:cNvSpPr>
          <p:nvPr>
            <p:ph idx="1"/>
          </p:nvPr>
        </p:nvSpPr>
        <p:spPr>
          <a:xfrm>
            <a:off x="683568" y="1556792"/>
            <a:ext cx="8013576" cy="4829168"/>
          </a:xfrm>
        </p:spPr>
        <p:txBody>
          <a:bodyPr>
            <a:normAutofit/>
          </a:bodyPr>
          <a:lstStyle/>
          <a:p>
            <a:pPr marL="109728" indent="0" algn="ctr">
              <a:buNone/>
            </a:pPr>
            <a:endParaRPr lang="en-US" dirty="0" smtClean="0"/>
          </a:p>
          <a:p>
            <a:pPr marL="109728" indent="0" algn="ctr">
              <a:buNone/>
            </a:pPr>
            <a:r>
              <a:rPr lang="en-US" dirty="0" smtClean="0"/>
              <a:t>ENERGY EFFICIENCY + RENEWABLES =</a:t>
            </a:r>
          </a:p>
          <a:p>
            <a:pPr marL="109728" indent="0" algn="ctr">
              <a:buNone/>
            </a:pPr>
            <a:r>
              <a:rPr lang="en-US" dirty="0" smtClean="0">
                <a:solidFill>
                  <a:srgbClr val="F6891F"/>
                </a:solidFill>
              </a:rPr>
              <a:t>SUSTAINABILITY</a:t>
            </a:r>
          </a:p>
          <a:p>
            <a:endParaRPr lang="en-US" sz="2400" dirty="0"/>
          </a:p>
          <a:p>
            <a:endParaRPr lang="en-US" sz="500" dirty="0" smtClean="0"/>
          </a:p>
          <a:p>
            <a:r>
              <a:rPr lang="en-US" sz="2800" dirty="0" smtClean="0"/>
              <a:t>The </a:t>
            </a:r>
            <a:r>
              <a:rPr lang="en-US" sz="2800" dirty="0"/>
              <a:t>EU </a:t>
            </a:r>
            <a:r>
              <a:rPr lang="en-US" sz="2800" dirty="0" smtClean="0"/>
              <a:t>target: </a:t>
            </a:r>
          </a:p>
          <a:p>
            <a:pPr marL="0" indent="0">
              <a:buNone/>
            </a:pPr>
            <a:r>
              <a:rPr lang="en-US" sz="2800" dirty="0" smtClean="0">
                <a:sym typeface="Wingdings" panose="05000000000000000000" pitchFamily="2" charset="2"/>
              </a:rPr>
              <a:t> </a:t>
            </a:r>
            <a:r>
              <a:rPr lang="en-US" sz="2800" dirty="0" smtClean="0"/>
              <a:t>20</a:t>
            </a:r>
            <a:r>
              <a:rPr lang="en-US" sz="2800" dirty="0"/>
              <a:t>% of its energy from </a:t>
            </a:r>
            <a:r>
              <a:rPr lang="en-US" sz="2800" dirty="0" smtClean="0"/>
              <a:t>renewable </a:t>
            </a:r>
            <a:r>
              <a:rPr lang="en-US" sz="2800" dirty="0"/>
              <a:t>sources by 2020</a:t>
            </a:r>
            <a:r>
              <a:rPr lang="en-US" sz="2800" dirty="0" smtClean="0"/>
              <a:t>.</a:t>
            </a:r>
          </a:p>
          <a:p>
            <a:endParaRPr lang="en-US" dirty="0"/>
          </a:p>
          <a:p>
            <a:endParaRPr lang="en-GB" dirty="0"/>
          </a:p>
          <a:p>
            <a:endParaRPr lang="en-GB" dirty="0"/>
          </a:p>
        </p:txBody>
      </p:sp>
    </p:spTree>
    <p:extLst>
      <p:ext uri="{BB962C8B-B14F-4D97-AF65-F5344CB8AC3E}">
        <p14:creationId xmlns:p14="http://schemas.microsoft.com/office/powerpoint/2010/main" val="8075303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b/bb/Alternative_Energies.jpg/1920px-Alternative_Energi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438132"/>
            <a:ext cx="2066838" cy="1860005"/>
          </a:xfrm>
          <a:prstGeom prst="rect">
            <a:avLst/>
          </a:prstGeom>
          <a:ln>
            <a:noFill/>
          </a:ln>
          <a:effectLst>
            <a:softEdge rad="127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544" y="260648"/>
            <a:ext cx="8229600" cy="1066800"/>
          </a:xfrm>
        </p:spPr>
        <p:txBody>
          <a:bodyPr/>
          <a:lstStyle/>
          <a:p>
            <a:r>
              <a:rPr lang="en-US" dirty="0" smtClean="0"/>
              <a:t>Renewables</a:t>
            </a:r>
            <a:endParaRPr lang="en-GB" dirty="0"/>
          </a:p>
        </p:txBody>
      </p:sp>
      <p:sp>
        <p:nvSpPr>
          <p:cNvPr id="3" name="Content Placeholder 2"/>
          <p:cNvSpPr>
            <a:spLocks noGrp="1"/>
          </p:cNvSpPr>
          <p:nvPr>
            <p:ph idx="1"/>
          </p:nvPr>
        </p:nvSpPr>
        <p:spPr>
          <a:xfrm>
            <a:off x="626028" y="1412776"/>
            <a:ext cx="8229600" cy="4829168"/>
          </a:xfrm>
        </p:spPr>
        <p:txBody>
          <a:bodyPr>
            <a:normAutofit/>
          </a:bodyPr>
          <a:lstStyle/>
          <a:p>
            <a:pPr marL="0" indent="0">
              <a:buNone/>
            </a:pPr>
            <a:r>
              <a:rPr lang="en-US" sz="2000" dirty="0" smtClean="0"/>
              <a:t>Some Aspects of Renewable Energy:</a:t>
            </a:r>
          </a:p>
          <a:p>
            <a:pPr marL="0" indent="0">
              <a:buNone/>
            </a:pPr>
            <a:endParaRPr lang="en-US" sz="2000" dirty="0" smtClean="0"/>
          </a:p>
          <a:p>
            <a:r>
              <a:rPr lang="en-US" sz="2000" dirty="0" smtClean="0"/>
              <a:t>It exists perpetually and in abundant in the environment</a:t>
            </a:r>
          </a:p>
          <a:p>
            <a:r>
              <a:rPr lang="en-US" sz="2000" dirty="0" smtClean="0"/>
              <a:t>Ready to be harnessed, inexhaustible</a:t>
            </a:r>
          </a:p>
          <a:p>
            <a:r>
              <a:rPr lang="en-US" sz="2000" dirty="0" smtClean="0"/>
              <a:t>It is a clean alternative to fossil fuels</a:t>
            </a:r>
          </a:p>
          <a:p>
            <a:r>
              <a:rPr lang="en-US" sz="2000" dirty="0" smtClean="0"/>
              <a:t>“energy that is derived from natural process that are replenished constantly” – </a:t>
            </a:r>
            <a:r>
              <a:rPr lang="en-US" sz="1600" dirty="0" smtClean="0"/>
              <a:t>defined by the RENEWABLE ENERGY WORKING PARTY of the INTERNATIONAL ENERGY AGENCY</a:t>
            </a:r>
          </a:p>
          <a:p>
            <a:pPr marL="0" indent="0">
              <a:buNone/>
            </a:pPr>
            <a:endParaRPr lang="en-US" dirty="0"/>
          </a:p>
          <a:p>
            <a:endParaRPr lang="en-GB" dirty="0"/>
          </a:p>
          <a:p>
            <a:endParaRPr lang="en-GB" dirty="0"/>
          </a:p>
        </p:txBody>
      </p:sp>
      <p:pic>
        <p:nvPicPr>
          <p:cNvPr id="1027" name="Picture 3" descr="C:\Users\Favaretto\AppData\Local\Microsoft\Windows\Temporary Internet Files\Content.IE5\88UMYGTZ\alternative-21581_6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4581128"/>
            <a:ext cx="2545092" cy="169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35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EU Energy Policy</a:t>
            </a:r>
            <a:endParaRPr lang="en-GB"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784" t="26123" r="13069" b="15873"/>
          <a:stretch/>
        </p:blipFill>
        <p:spPr bwMode="auto">
          <a:xfrm>
            <a:off x="827584" y="1700808"/>
            <a:ext cx="7272808" cy="389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5253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066800"/>
          </a:xfrm>
        </p:spPr>
        <p:txBody>
          <a:bodyPr/>
          <a:lstStyle/>
          <a:p>
            <a:r>
              <a:rPr lang="en-US" dirty="0" smtClean="0"/>
              <a:t>Renewables</a:t>
            </a:r>
            <a:endParaRPr lang="en-GB" dirty="0"/>
          </a:p>
        </p:txBody>
      </p:sp>
      <p:sp>
        <p:nvSpPr>
          <p:cNvPr id="3" name="Content Placeholder 2"/>
          <p:cNvSpPr>
            <a:spLocks noGrp="1"/>
          </p:cNvSpPr>
          <p:nvPr>
            <p:ph idx="1"/>
          </p:nvPr>
        </p:nvSpPr>
        <p:spPr>
          <a:xfrm>
            <a:off x="914400" y="1556792"/>
            <a:ext cx="8229600" cy="4829168"/>
          </a:xfrm>
        </p:spPr>
        <p:txBody>
          <a:bodyPr>
            <a:normAutofit/>
          </a:bodyPr>
          <a:lstStyle/>
          <a:p>
            <a:pPr marL="0" indent="0">
              <a:buNone/>
            </a:pPr>
            <a:r>
              <a:rPr lang="en-US" sz="2400" b="1" dirty="0" smtClean="0">
                <a:solidFill>
                  <a:srgbClr val="F6891F"/>
                </a:solidFill>
              </a:rPr>
              <a:t>Major Renewable Energy Sources:</a:t>
            </a:r>
            <a:endParaRPr lang="en-US" sz="2400" dirty="0" smtClean="0">
              <a:solidFill>
                <a:srgbClr val="F6891F"/>
              </a:solidFill>
            </a:endParaRPr>
          </a:p>
          <a:p>
            <a:endParaRPr lang="en-US" sz="1500" dirty="0" smtClean="0"/>
          </a:p>
          <a:p>
            <a:r>
              <a:rPr lang="en-US" sz="2400" dirty="0" smtClean="0"/>
              <a:t>Hydro Energy</a:t>
            </a:r>
          </a:p>
          <a:p>
            <a:r>
              <a:rPr lang="en-US" sz="2400" dirty="0" smtClean="0"/>
              <a:t>Wind Energy</a:t>
            </a:r>
          </a:p>
          <a:p>
            <a:r>
              <a:rPr lang="en-US" sz="2400" dirty="0" smtClean="0"/>
              <a:t>Solar Energy</a:t>
            </a:r>
          </a:p>
          <a:p>
            <a:r>
              <a:rPr lang="en-US" sz="2400" dirty="0" smtClean="0"/>
              <a:t>Biomass Energy</a:t>
            </a:r>
          </a:p>
          <a:p>
            <a:r>
              <a:rPr lang="en-US" sz="2400" dirty="0" smtClean="0"/>
              <a:t>Tidal Energy</a:t>
            </a:r>
          </a:p>
          <a:p>
            <a:r>
              <a:rPr lang="en-US" sz="2400" dirty="0" err="1" smtClean="0"/>
              <a:t>Geotermal</a:t>
            </a:r>
            <a:r>
              <a:rPr lang="en-US" sz="2400" dirty="0" smtClean="0"/>
              <a:t> Energy</a:t>
            </a:r>
          </a:p>
          <a:p>
            <a:r>
              <a:rPr lang="en-US" sz="2400" dirty="0" smtClean="0"/>
              <a:t>Wave Energy</a:t>
            </a:r>
          </a:p>
          <a:p>
            <a:r>
              <a:rPr lang="en-US" sz="2400" dirty="0" smtClean="0"/>
              <a:t>Bio-fuel</a:t>
            </a:r>
          </a:p>
          <a:p>
            <a:pPr marL="0" indent="0">
              <a:buNone/>
            </a:pPr>
            <a:endParaRPr lang="en-US" dirty="0"/>
          </a:p>
          <a:p>
            <a:endParaRPr lang="en-GB" dirty="0"/>
          </a:p>
          <a:p>
            <a:endParaRPr lang="en-GB" dirty="0"/>
          </a:p>
        </p:txBody>
      </p:sp>
    </p:spTree>
    <p:extLst>
      <p:ext uri="{BB962C8B-B14F-4D97-AF65-F5344CB8AC3E}">
        <p14:creationId xmlns:p14="http://schemas.microsoft.com/office/powerpoint/2010/main" val="34989600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Renewables</a:t>
            </a:r>
            <a:endParaRPr lang="en-GB" dirty="0"/>
          </a:p>
        </p:txBody>
      </p:sp>
      <p:sp>
        <p:nvSpPr>
          <p:cNvPr id="4" name="Content Placeholder 2"/>
          <p:cNvSpPr>
            <a:spLocks noGrp="1"/>
          </p:cNvSpPr>
          <p:nvPr>
            <p:ph idx="1"/>
          </p:nvPr>
        </p:nvSpPr>
        <p:spPr>
          <a:xfrm>
            <a:off x="457200" y="1600200"/>
            <a:ext cx="8229600" cy="4525963"/>
          </a:xfrm>
        </p:spPr>
        <p:txBody>
          <a:bodyPr>
            <a:normAutofit fontScale="77500" lnSpcReduction="20000"/>
          </a:bodyPr>
          <a:lstStyle/>
          <a:p>
            <a:pPr marL="0" indent="0">
              <a:buNone/>
            </a:pPr>
            <a:r>
              <a:rPr lang="en-US" sz="3100" dirty="0" smtClean="0"/>
              <a:t>BENEFITS FOR YOUR BUSINESS:</a:t>
            </a:r>
          </a:p>
          <a:p>
            <a:endParaRPr lang="en-US" sz="2800" dirty="0" smtClean="0"/>
          </a:p>
          <a:p>
            <a:r>
              <a:rPr lang="en-US" sz="2800" dirty="0" smtClean="0"/>
              <a:t>Improved capacity for compliance with environmental demands</a:t>
            </a:r>
          </a:p>
          <a:p>
            <a:r>
              <a:rPr lang="en-US" sz="2800" dirty="0" smtClean="0"/>
              <a:t>Better marketing opportunities due to improved renewable energy </a:t>
            </a:r>
          </a:p>
          <a:p>
            <a:endParaRPr lang="en-US" sz="2800" dirty="0" smtClean="0"/>
          </a:p>
          <a:p>
            <a:r>
              <a:rPr lang="en-US" sz="2800" dirty="0" smtClean="0"/>
              <a:t>Reduced operating costs</a:t>
            </a:r>
          </a:p>
          <a:p>
            <a:r>
              <a:rPr lang="en-US" sz="2800" dirty="0" smtClean="0"/>
              <a:t>Increased energy security</a:t>
            </a:r>
          </a:p>
          <a:p>
            <a:r>
              <a:rPr lang="en-US" sz="2800" dirty="0" smtClean="0"/>
              <a:t>Improved reliability of equipment and manufacturing process</a:t>
            </a:r>
          </a:p>
          <a:p>
            <a:r>
              <a:rPr lang="en-US" sz="2800" dirty="0" smtClean="0"/>
              <a:t>Better positioning in production chains</a:t>
            </a:r>
          </a:p>
          <a:p>
            <a:r>
              <a:rPr lang="en-US" sz="2800" dirty="0" smtClean="0"/>
              <a:t>Reduction of CO2 emissions</a:t>
            </a:r>
          </a:p>
          <a:p>
            <a:endParaRPr lang="en-GB" dirty="0"/>
          </a:p>
        </p:txBody>
      </p:sp>
    </p:spTree>
    <p:extLst>
      <p:ext uri="{BB962C8B-B14F-4D97-AF65-F5344CB8AC3E}">
        <p14:creationId xmlns:p14="http://schemas.microsoft.com/office/powerpoint/2010/main" val="39787556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Pyramid</a:t>
            </a:r>
            <a:endParaRPr lang="en-GB" dirty="0"/>
          </a:p>
        </p:txBody>
      </p:sp>
      <p:sp>
        <p:nvSpPr>
          <p:cNvPr id="3" name="Content Placeholder 2"/>
          <p:cNvSpPr>
            <a:spLocks noGrp="1"/>
          </p:cNvSpPr>
          <p:nvPr>
            <p:ph idx="1"/>
          </p:nvPr>
        </p:nvSpPr>
        <p:spPr>
          <a:xfrm rot="18828940">
            <a:off x="512915" y="5075927"/>
            <a:ext cx="1008112" cy="603027"/>
          </a:xfrm>
        </p:spPr>
        <p:txBody>
          <a:bodyPr>
            <a:normAutofit fontScale="85000" lnSpcReduction="10000"/>
          </a:bodyPr>
          <a:lstStyle/>
          <a:p>
            <a:pPr marL="109728" indent="0">
              <a:buNone/>
            </a:pPr>
            <a:r>
              <a:rPr lang="en-US" dirty="0" smtClean="0"/>
              <a:t>start</a:t>
            </a:r>
            <a:endParaRPr lang="en-GB" dirty="0"/>
          </a:p>
        </p:txBody>
      </p:sp>
      <p:sp>
        <p:nvSpPr>
          <p:cNvPr id="4" name="AutoShape 2"/>
          <p:cNvSpPr>
            <a:spLocks noChangeArrowheads="1"/>
          </p:cNvSpPr>
          <p:nvPr/>
        </p:nvSpPr>
        <p:spPr bwMode="auto">
          <a:xfrm>
            <a:off x="539552" y="1988840"/>
            <a:ext cx="8208912" cy="4392613"/>
          </a:xfrm>
          <a:prstGeom prst="flowChartExtract">
            <a:avLst/>
          </a:prstGeom>
          <a:solidFill>
            <a:srgbClr val="38FE02">
              <a:alpha val="59999"/>
            </a:srgbClr>
          </a:solidFill>
          <a:ln w="9525">
            <a:solidFill>
              <a:schemeClr val="tx1"/>
            </a:solidFill>
            <a:miter lim="800000"/>
            <a:headEnd/>
            <a:tailEnd/>
          </a:ln>
          <a:effectLst/>
          <a:extLst/>
        </p:spPr>
        <p:txBody>
          <a:bodyPr wrap="none" anchor="ctr"/>
          <a:lstStyle/>
          <a:p>
            <a:endParaRPr lang="en-US" altLang="en-US"/>
          </a:p>
        </p:txBody>
      </p:sp>
      <p:sp>
        <p:nvSpPr>
          <p:cNvPr id="5" name="Text Box 5"/>
          <p:cNvSpPr txBox="1">
            <a:spLocks noChangeArrowheads="1"/>
          </p:cNvSpPr>
          <p:nvPr/>
        </p:nvSpPr>
        <p:spPr bwMode="auto">
          <a:xfrm>
            <a:off x="1589658" y="3212976"/>
            <a:ext cx="61087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ClrTx/>
              <a:buSzTx/>
              <a:buFontTx/>
              <a:buNone/>
            </a:pPr>
            <a:r>
              <a:rPr lang="en-GB" altLang="en-US" sz="2000" i="1" dirty="0">
                <a:solidFill>
                  <a:schemeClr val="tx1"/>
                </a:solidFill>
              </a:rPr>
              <a:t>Offsetting</a:t>
            </a:r>
          </a:p>
          <a:p>
            <a:pPr algn="ctr">
              <a:buClrTx/>
              <a:buSzTx/>
              <a:buFontTx/>
              <a:buNone/>
            </a:pPr>
            <a:endParaRPr lang="en-GB" altLang="en-US" sz="2000" i="1" dirty="0">
              <a:solidFill>
                <a:schemeClr val="tx1"/>
              </a:solidFill>
            </a:endParaRPr>
          </a:p>
          <a:p>
            <a:pPr algn="ctr">
              <a:buClrTx/>
              <a:buSzTx/>
              <a:buFontTx/>
              <a:buNone/>
            </a:pPr>
            <a:r>
              <a:rPr lang="en-GB" altLang="en-US" sz="2000" i="1" dirty="0">
                <a:solidFill>
                  <a:schemeClr val="tx1"/>
                </a:solidFill>
              </a:rPr>
              <a:t>Renewables, CHP</a:t>
            </a:r>
          </a:p>
          <a:p>
            <a:pPr algn="ctr">
              <a:buClrTx/>
              <a:buSzTx/>
              <a:buFontTx/>
              <a:buNone/>
            </a:pPr>
            <a:endParaRPr lang="en-GB" altLang="en-US" sz="2000" i="1" dirty="0">
              <a:solidFill>
                <a:schemeClr val="tx1"/>
              </a:solidFill>
            </a:endParaRPr>
          </a:p>
          <a:p>
            <a:pPr algn="ctr">
              <a:buClrTx/>
              <a:buSzTx/>
              <a:buFontTx/>
              <a:buNone/>
            </a:pPr>
            <a:r>
              <a:rPr lang="en-GB" altLang="en-US" sz="2000" i="1" dirty="0">
                <a:solidFill>
                  <a:schemeClr val="tx1"/>
                </a:solidFill>
              </a:rPr>
              <a:t>Building fabric </a:t>
            </a:r>
            <a:r>
              <a:rPr lang="en-GB" altLang="en-US" sz="2000" i="1" dirty="0" err="1">
                <a:solidFill>
                  <a:schemeClr val="tx1"/>
                </a:solidFill>
              </a:rPr>
              <a:t>e.g</a:t>
            </a:r>
            <a:r>
              <a:rPr lang="en-GB" altLang="en-US" sz="2000" i="1" dirty="0">
                <a:solidFill>
                  <a:schemeClr val="tx1"/>
                </a:solidFill>
              </a:rPr>
              <a:t> insulation</a:t>
            </a:r>
          </a:p>
          <a:p>
            <a:pPr algn="ctr">
              <a:buClrTx/>
              <a:buSzTx/>
              <a:buFontTx/>
              <a:buNone/>
            </a:pPr>
            <a:endParaRPr lang="en-GB" altLang="en-US" sz="2000" i="1" dirty="0">
              <a:solidFill>
                <a:schemeClr val="tx1"/>
              </a:solidFill>
            </a:endParaRPr>
          </a:p>
          <a:p>
            <a:pPr algn="ctr">
              <a:buClrTx/>
              <a:buSzTx/>
              <a:buFontTx/>
              <a:buNone/>
            </a:pPr>
            <a:r>
              <a:rPr lang="en-GB" altLang="en-US" sz="2000" i="1" dirty="0">
                <a:solidFill>
                  <a:schemeClr val="tx1"/>
                </a:solidFill>
              </a:rPr>
              <a:t>Building controls</a:t>
            </a:r>
          </a:p>
          <a:p>
            <a:pPr algn="ctr">
              <a:buClrTx/>
              <a:buSzTx/>
              <a:buFontTx/>
              <a:buNone/>
            </a:pPr>
            <a:endParaRPr lang="en-GB" altLang="en-US" sz="2000" i="1" dirty="0">
              <a:solidFill>
                <a:schemeClr val="tx1"/>
              </a:solidFill>
            </a:endParaRPr>
          </a:p>
          <a:p>
            <a:pPr algn="ctr">
              <a:buClrTx/>
              <a:buSzTx/>
              <a:buFontTx/>
              <a:buNone/>
            </a:pPr>
            <a:r>
              <a:rPr lang="en-GB" altLang="en-US" sz="2000" i="1" dirty="0">
                <a:solidFill>
                  <a:schemeClr val="tx1"/>
                </a:solidFill>
              </a:rPr>
              <a:t>Human scale interventions e.g. switch-off campaigns</a:t>
            </a:r>
          </a:p>
        </p:txBody>
      </p:sp>
      <p:sp>
        <p:nvSpPr>
          <p:cNvPr id="6" name="Line 6"/>
          <p:cNvSpPr>
            <a:spLocks noChangeShapeType="1"/>
          </p:cNvSpPr>
          <p:nvPr/>
        </p:nvSpPr>
        <p:spPr bwMode="auto">
          <a:xfrm flipV="1">
            <a:off x="1429869" y="2303675"/>
            <a:ext cx="2376488" cy="2663825"/>
          </a:xfrm>
          <a:prstGeom prst="line">
            <a:avLst/>
          </a:prstGeom>
          <a:noFill/>
          <a:ln w="9525">
            <a:solidFill>
              <a:srgbClr val="F6891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2451446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538" y="260648"/>
            <a:ext cx="8229600" cy="1066800"/>
          </a:xfrm>
        </p:spPr>
        <p:txBody>
          <a:bodyPr>
            <a:normAutofit/>
          </a:bodyPr>
          <a:lstStyle/>
          <a:p>
            <a:r>
              <a:rPr lang="en-US" sz="3600" dirty="0" smtClean="0"/>
              <a:t>Low – hanging fruits</a:t>
            </a:r>
            <a:endParaRPr lang="en-GB" sz="3600" dirty="0"/>
          </a:p>
        </p:txBody>
      </p:sp>
      <p:sp>
        <p:nvSpPr>
          <p:cNvPr id="3" name="Content Placeholder 2"/>
          <p:cNvSpPr>
            <a:spLocks noGrp="1"/>
          </p:cNvSpPr>
          <p:nvPr>
            <p:ph idx="1"/>
          </p:nvPr>
        </p:nvSpPr>
        <p:spPr>
          <a:xfrm>
            <a:off x="467544" y="5877272"/>
            <a:ext cx="8229600" cy="508688"/>
          </a:xfrm>
        </p:spPr>
        <p:txBody>
          <a:bodyPr>
            <a:normAutofit/>
          </a:bodyPr>
          <a:lstStyle/>
          <a:p>
            <a:pPr marL="109728" indent="0">
              <a:buNone/>
            </a:pPr>
            <a:r>
              <a:rPr lang="en-US" sz="1800" dirty="0"/>
              <a:t>IT Consumption </a:t>
            </a:r>
            <a:r>
              <a:rPr lang="en-GB" altLang="en-US" sz="1800" i="1" dirty="0"/>
              <a:t>Switch-off rates for monitors around 30%</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84784"/>
            <a:ext cx="5616624" cy="4211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649028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29600" cy="1066800"/>
          </a:xfrm>
        </p:spPr>
        <p:txBody>
          <a:bodyPr/>
          <a:lstStyle/>
          <a:p>
            <a:r>
              <a:rPr lang="en-US" dirty="0"/>
              <a:t>Low – hanging fruits</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700808"/>
            <a:ext cx="5771396" cy="4325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71600" y="6165304"/>
            <a:ext cx="3960440" cy="276999"/>
          </a:xfrm>
          <a:prstGeom prst="rect">
            <a:avLst/>
          </a:prstGeom>
          <a:noFill/>
        </p:spPr>
        <p:txBody>
          <a:bodyPr wrap="square" rtlCol="0">
            <a:spAutoFit/>
          </a:bodyPr>
          <a:lstStyle/>
          <a:p>
            <a:r>
              <a:rPr lang="en-US" sz="1200" dirty="0" smtClean="0"/>
              <a:t>Saturday </a:t>
            </a:r>
            <a:r>
              <a:rPr lang="en-US" sz="1200" dirty="0"/>
              <a:t>Evening around 6PM, Canary Wharf </a:t>
            </a:r>
            <a:endParaRPr lang="en-GB" sz="1200" dirty="0"/>
          </a:p>
        </p:txBody>
      </p:sp>
    </p:spTree>
    <p:extLst>
      <p:ext uri="{BB962C8B-B14F-4D97-AF65-F5344CB8AC3E}">
        <p14:creationId xmlns:p14="http://schemas.microsoft.com/office/powerpoint/2010/main" val="14957500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229600" cy="1066800"/>
          </a:xfrm>
        </p:spPr>
        <p:txBody>
          <a:bodyPr/>
          <a:lstStyle/>
          <a:p>
            <a:r>
              <a:rPr lang="en-US" dirty="0"/>
              <a:t>Low – hanging fruits</a:t>
            </a:r>
            <a:endParaRPr lang="en-GB" dirty="0"/>
          </a:p>
        </p:txBody>
      </p:sp>
      <p:pic>
        <p:nvPicPr>
          <p:cNvPr id="3076"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700808"/>
            <a:ext cx="5635437" cy="4397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71600" y="6237312"/>
            <a:ext cx="5184576" cy="276999"/>
          </a:xfrm>
          <a:prstGeom prst="rect">
            <a:avLst/>
          </a:prstGeom>
          <a:noFill/>
        </p:spPr>
        <p:txBody>
          <a:bodyPr wrap="square" rtlCol="0">
            <a:spAutoFit/>
          </a:bodyPr>
          <a:lstStyle/>
          <a:p>
            <a:r>
              <a:rPr lang="en-US" sz="1200" dirty="0" smtClean="0"/>
              <a:t>Saturday </a:t>
            </a:r>
            <a:r>
              <a:rPr lang="en-US" sz="1200" dirty="0"/>
              <a:t>Evening around 6PM, Paris </a:t>
            </a:r>
            <a:endParaRPr lang="en-GB" sz="1200" dirty="0"/>
          </a:p>
        </p:txBody>
      </p:sp>
    </p:spTree>
    <p:extLst>
      <p:ext uri="{BB962C8B-B14F-4D97-AF65-F5344CB8AC3E}">
        <p14:creationId xmlns:p14="http://schemas.microsoft.com/office/powerpoint/2010/main" val="15230822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 hanging fruits</a:t>
            </a:r>
            <a:endParaRPr lang="en-GB" dirty="0"/>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2132856"/>
            <a:ext cx="5616624" cy="4212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rot="19613085">
            <a:off x="1922956" y="2664415"/>
            <a:ext cx="4214166" cy="2028121"/>
          </a:xfrm>
          <a:prstGeom prst="ellipse">
            <a:avLst/>
          </a:prstGeom>
          <a:noFill/>
          <a:ln>
            <a:solidFill>
              <a:srgbClr val="F689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23315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…and now? </a:t>
            </a:r>
            <a:r>
              <a:rPr lang="en-US" dirty="0" smtClean="0"/>
              <a:t>Energy management plan</a:t>
            </a:r>
            <a:endParaRPr lang="en-GB" dirty="0"/>
          </a:p>
        </p:txBody>
      </p:sp>
      <p:sp>
        <p:nvSpPr>
          <p:cNvPr id="3" name="Content Placeholder 2"/>
          <p:cNvSpPr>
            <a:spLocks noGrp="1"/>
          </p:cNvSpPr>
          <p:nvPr>
            <p:ph idx="1"/>
          </p:nvPr>
        </p:nvSpPr>
        <p:spPr/>
        <p:txBody>
          <a:bodyPr>
            <a:normAutofit/>
          </a:bodyPr>
          <a:lstStyle/>
          <a:p>
            <a:r>
              <a:rPr lang="en-US" sz="2400" dirty="0" smtClean="0"/>
              <a:t>Appoint an </a:t>
            </a:r>
            <a:r>
              <a:rPr lang="en-US" sz="2400" dirty="0" smtClean="0">
                <a:solidFill>
                  <a:srgbClr val="F6891F"/>
                </a:solidFill>
              </a:rPr>
              <a:t>Energy manager</a:t>
            </a:r>
          </a:p>
          <a:p>
            <a:r>
              <a:rPr lang="en-US" sz="2400" dirty="0" smtClean="0"/>
              <a:t>Define your </a:t>
            </a:r>
            <a:r>
              <a:rPr lang="en-US" sz="2400" dirty="0" smtClean="0">
                <a:solidFill>
                  <a:srgbClr val="F6891F"/>
                </a:solidFill>
              </a:rPr>
              <a:t>goals</a:t>
            </a:r>
          </a:p>
          <a:p>
            <a:r>
              <a:rPr lang="en-US" sz="2400" dirty="0" smtClean="0"/>
              <a:t>Collect your data </a:t>
            </a:r>
            <a:r>
              <a:rPr lang="en-US" sz="2400" dirty="0" smtClean="0">
                <a:sym typeface="Wingdings" panose="05000000000000000000" pitchFamily="2" charset="2"/>
              </a:rPr>
              <a:t> </a:t>
            </a:r>
            <a:r>
              <a:rPr lang="en-US" sz="2400" dirty="0" smtClean="0">
                <a:solidFill>
                  <a:srgbClr val="F6891F"/>
                </a:solidFill>
                <a:sym typeface="Wingdings" panose="05000000000000000000" pitchFamily="2" charset="2"/>
              </a:rPr>
              <a:t>analysis</a:t>
            </a:r>
            <a:r>
              <a:rPr lang="en-US" sz="2400" dirty="0" smtClean="0">
                <a:sym typeface="Wingdings" panose="05000000000000000000" pitchFamily="2" charset="2"/>
              </a:rPr>
              <a:t> of status quo</a:t>
            </a:r>
          </a:p>
          <a:p>
            <a:r>
              <a:rPr lang="en-US" sz="2400" dirty="0" smtClean="0">
                <a:solidFill>
                  <a:srgbClr val="F6891F"/>
                </a:solidFill>
                <a:sym typeface="Wingdings" panose="05000000000000000000" pitchFamily="2" charset="2"/>
              </a:rPr>
              <a:t>Evaluation</a:t>
            </a:r>
            <a:r>
              <a:rPr lang="en-US" sz="2400" dirty="0" smtClean="0">
                <a:sym typeface="Wingdings" panose="05000000000000000000" pitchFamily="2" charset="2"/>
              </a:rPr>
              <a:t> (benchmarking and best practice examples)</a:t>
            </a:r>
          </a:p>
          <a:p>
            <a:r>
              <a:rPr lang="en-US" sz="2400" dirty="0" smtClean="0">
                <a:sym typeface="Wingdings" panose="05000000000000000000" pitchFamily="2" charset="2"/>
              </a:rPr>
              <a:t>Identify possible </a:t>
            </a:r>
            <a:r>
              <a:rPr lang="en-US" sz="2400" dirty="0" smtClean="0">
                <a:solidFill>
                  <a:srgbClr val="F6891F"/>
                </a:solidFill>
                <a:sym typeface="Wingdings" panose="05000000000000000000" pitchFamily="2" charset="2"/>
              </a:rPr>
              <a:t>obstacles</a:t>
            </a:r>
            <a:r>
              <a:rPr lang="en-US" sz="2400" dirty="0" smtClean="0">
                <a:sym typeface="Wingdings" panose="05000000000000000000" pitchFamily="2" charset="2"/>
              </a:rPr>
              <a:t> and </a:t>
            </a:r>
            <a:r>
              <a:rPr lang="en-US" sz="2400" dirty="0" smtClean="0">
                <a:solidFill>
                  <a:srgbClr val="F6891F"/>
                </a:solidFill>
                <a:sym typeface="Wingdings" panose="05000000000000000000" pitchFamily="2" charset="2"/>
              </a:rPr>
              <a:t>responsibilities</a:t>
            </a:r>
          </a:p>
          <a:p>
            <a:r>
              <a:rPr lang="en-US" sz="2400" dirty="0" smtClean="0">
                <a:sym typeface="Wingdings" panose="05000000000000000000" pitchFamily="2" charset="2"/>
              </a:rPr>
              <a:t>Develop a </a:t>
            </a:r>
            <a:r>
              <a:rPr lang="en-US" sz="2400" dirty="0" smtClean="0">
                <a:solidFill>
                  <a:srgbClr val="F6891F"/>
                </a:solidFill>
                <a:sym typeface="Wingdings" panose="05000000000000000000" pitchFamily="2" charset="2"/>
              </a:rPr>
              <a:t>concept</a:t>
            </a:r>
            <a:r>
              <a:rPr lang="en-US" sz="2400" dirty="0" smtClean="0">
                <a:sym typeface="Wingdings" panose="05000000000000000000" pitchFamily="2" charset="2"/>
              </a:rPr>
              <a:t> (identify energy efficiency measures)</a:t>
            </a:r>
          </a:p>
          <a:p>
            <a:r>
              <a:rPr lang="en-US" sz="2400" dirty="0" smtClean="0">
                <a:solidFill>
                  <a:srgbClr val="F6891F"/>
                </a:solidFill>
                <a:sym typeface="Wingdings" panose="05000000000000000000" pitchFamily="2" charset="2"/>
              </a:rPr>
              <a:t>Implement</a:t>
            </a:r>
            <a:r>
              <a:rPr lang="en-US" sz="2400" dirty="0" smtClean="0">
                <a:sym typeface="Wingdings" panose="05000000000000000000" pitchFamily="2" charset="2"/>
              </a:rPr>
              <a:t> measures </a:t>
            </a:r>
            <a:endParaRPr lang="en-US" sz="2400" dirty="0" smtClean="0"/>
          </a:p>
          <a:p>
            <a:pPr marL="109728" indent="0" algn="ctr">
              <a:buNone/>
            </a:pPr>
            <a:r>
              <a:rPr lang="en-US" dirty="0" smtClean="0"/>
              <a:t> </a:t>
            </a:r>
          </a:p>
          <a:p>
            <a:pPr marL="109728" indent="0" algn="ctr">
              <a:buNone/>
            </a:pPr>
            <a:r>
              <a:rPr lang="en-US" b="1" u="sng" dirty="0" smtClean="0">
                <a:solidFill>
                  <a:srgbClr val="F6891F"/>
                </a:solidFill>
              </a:rPr>
              <a:t>Control</a:t>
            </a:r>
            <a:r>
              <a:rPr lang="en-US" dirty="0" smtClean="0">
                <a:solidFill>
                  <a:srgbClr val="F6891F"/>
                </a:solidFill>
              </a:rPr>
              <a:t> is knowing where to </a:t>
            </a:r>
            <a:r>
              <a:rPr lang="en-US" b="1" u="sng" dirty="0" smtClean="0">
                <a:solidFill>
                  <a:srgbClr val="F6891F"/>
                </a:solidFill>
              </a:rPr>
              <a:t>act</a:t>
            </a:r>
            <a:endParaRPr lang="en-GB" b="1" u="sng" dirty="0">
              <a:solidFill>
                <a:srgbClr val="F6891F"/>
              </a:solidFill>
            </a:endParaRPr>
          </a:p>
        </p:txBody>
      </p:sp>
    </p:spTree>
    <p:extLst>
      <p:ext uri="{BB962C8B-B14F-4D97-AF65-F5344CB8AC3E}">
        <p14:creationId xmlns:p14="http://schemas.microsoft.com/office/powerpoint/2010/main" val="21459401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Management</a:t>
            </a:r>
            <a:endParaRPr lang="en-GB" dirty="0"/>
          </a:p>
        </p:txBody>
      </p:sp>
      <p:sp>
        <p:nvSpPr>
          <p:cNvPr id="3" name="Content Placeholder 2"/>
          <p:cNvSpPr>
            <a:spLocks noGrp="1"/>
          </p:cNvSpPr>
          <p:nvPr>
            <p:ph idx="1"/>
          </p:nvPr>
        </p:nvSpPr>
        <p:spPr>
          <a:xfrm>
            <a:off x="457200" y="1412776"/>
            <a:ext cx="8229600" cy="4968552"/>
          </a:xfrm>
        </p:spPr>
        <p:txBody>
          <a:bodyPr>
            <a:noAutofit/>
          </a:bodyPr>
          <a:lstStyle/>
          <a:p>
            <a:endParaRPr lang="en-GB" sz="2400" dirty="0" smtClean="0"/>
          </a:p>
          <a:p>
            <a:r>
              <a:rPr lang="en-GB" sz="2400" dirty="0" smtClean="0"/>
              <a:t>Analyse </a:t>
            </a:r>
            <a:r>
              <a:rPr lang="en-GB" sz="2400" dirty="0"/>
              <a:t>your energy consumption</a:t>
            </a:r>
          </a:p>
          <a:p>
            <a:pPr lvl="1"/>
            <a:r>
              <a:rPr lang="en-GB" sz="1800" dirty="0">
                <a:solidFill>
                  <a:schemeClr val="tx1"/>
                </a:solidFill>
              </a:rPr>
              <a:t>a</a:t>
            </a:r>
            <a:r>
              <a:rPr lang="en-US" sz="1800" dirty="0">
                <a:solidFill>
                  <a:schemeClr val="tx1"/>
                </a:solidFill>
              </a:rPr>
              <a:t>n audit of your energy consumption indicates potential </a:t>
            </a:r>
            <a:r>
              <a:rPr lang="en-US" sz="1800" dirty="0" smtClean="0">
                <a:solidFill>
                  <a:schemeClr val="tx1"/>
                </a:solidFill>
              </a:rPr>
              <a:t>savings and possible measures to be adopted</a:t>
            </a:r>
            <a:endParaRPr lang="en-US" sz="1800" dirty="0" smtClean="0">
              <a:solidFill>
                <a:schemeClr val="tx1"/>
              </a:solidFill>
            </a:endParaRPr>
          </a:p>
          <a:p>
            <a:pPr lvl="1"/>
            <a:endParaRPr lang="en-US" sz="1800" dirty="0">
              <a:solidFill>
                <a:schemeClr val="tx1"/>
              </a:solidFill>
            </a:endParaRPr>
          </a:p>
          <a:p>
            <a:pPr marL="342900" lvl="1" indent="-342900">
              <a:buClr>
                <a:srgbClr val="717073"/>
              </a:buClr>
              <a:buFont typeface="Arial" panose="020B0604020202020204" pitchFamily="34" charset="0"/>
              <a:buChar char="•"/>
            </a:pPr>
            <a:r>
              <a:rPr lang="en-US" sz="2400" dirty="0"/>
              <a:t>Identify behavioral and operational </a:t>
            </a:r>
            <a:r>
              <a:rPr lang="en-US" sz="2400" dirty="0" smtClean="0"/>
              <a:t>changes</a:t>
            </a:r>
          </a:p>
          <a:p>
            <a:pPr marL="342900" lvl="1" indent="-342900">
              <a:buClr>
                <a:srgbClr val="717073"/>
              </a:buClr>
              <a:buFont typeface="Arial" panose="020B0604020202020204" pitchFamily="34" charset="0"/>
              <a:buChar char="•"/>
            </a:pPr>
            <a:endParaRPr lang="en-US" sz="2400" dirty="0"/>
          </a:p>
          <a:p>
            <a:r>
              <a:rPr lang="en-GB" sz="2400" dirty="0"/>
              <a:t>Organize </a:t>
            </a:r>
            <a:r>
              <a:rPr lang="en-GB" sz="2400" dirty="0">
                <a:solidFill>
                  <a:srgbClr val="F6891F"/>
                </a:solidFill>
              </a:rPr>
              <a:t>awareness campaigns </a:t>
            </a:r>
          </a:p>
          <a:p>
            <a:pPr lvl="1"/>
            <a:r>
              <a:rPr lang="en-US" sz="2000" dirty="0"/>
              <a:t>Explain your </a:t>
            </a:r>
            <a:r>
              <a:rPr lang="en-US" sz="2000" dirty="0" err="1"/>
              <a:t>programme</a:t>
            </a:r>
            <a:r>
              <a:rPr lang="en-US" sz="2000" dirty="0"/>
              <a:t> to the staff </a:t>
            </a:r>
          </a:p>
          <a:p>
            <a:pPr lvl="1"/>
            <a:r>
              <a:rPr lang="en-US" sz="2000" dirty="0"/>
              <a:t>F</a:t>
            </a:r>
            <a:r>
              <a:rPr lang="en-US" sz="2000" dirty="0" smtClean="0"/>
              <a:t>ind </a:t>
            </a:r>
            <a:r>
              <a:rPr lang="en-US" sz="2000" dirty="0"/>
              <a:t>the right motivations (improved comfort, increased productivity, </a:t>
            </a:r>
            <a:r>
              <a:rPr lang="en-US" sz="2000" dirty="0" smtClean="0"/>
              <a:t>possibility to implement EE at home, </a:t>
            </a:r>
            <a:r>
              <a:rPr lang="en-US" sz="2000" dirty="0" smtClean="0"/>
              <a:t>etc</a:t>
            </a:r>
            <a:r>
              <a:rPr lang="en-US" sz="2000" dirty="0" smtClean="0"/>
              <a:t>.)</a:t>
            </a:r>
            <a:endParaRPr lang="en-US" sz="2000" dirty="0"/>
          </a:p>
          <a:p>
            <a:pPr lvl="1"/>
            <a:r>
              <a:rPr lang="en-US" sz="2000" dirty="0"/>
              <a:t>Find the right communication channels, </a:t>
            </a:r>
          </a:p>
          <a:p>
            <a:pPr lvl="1"/>
            <a:r>
              <a:rPr lang="en-US" sz="2000" dirty="0"/>
              <a:t>I</a:t>
            </a:r>
            <a:r>
              <a:rPr lang="en-US" sz="2000" dirty="0" smtClean="0"/>
              <a:t>nvolve the staff in </a:t>
            </a:r>
            <a:r>
              <a:rPr lang="en-US" sz="2000" dirty="0"/>
              <a:t>agreeing the solution</a:t>
            </a:r>
          </a:p>
        </p:txBody>
      </p:sp>
    </p:spTree>
    <p:extLst>
      <p:ext uri="{BB962C8B-B14F-4D97-AF65-F5344CB8AC3E}">
        <p14:creationId xmlns:p14="http://schemas.microsoft.com/office/powerpoint/2010/main" val="37361082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Management</a:t>
            </a:r>
            <a:endParaRPr lang="en-US" dirty="0"/>
          </a:p>
        </p:txBody>
      </p:sp>
      <p:sp>
        <p:nvSpPr>
          <p:cNvPr id="4" name="Content Placeholder 3"/>
          <p:cNvSpPr>
            <a:spLocks noGrp="1"/>
          </p:cNvSpPr>
          <p:nvPr>
            <p:ph idx="1"/>
          </p:nvPr>
        </p:nvSpPr>
        <p:spPr/>
        <p:txBody>
          <a:bodyPr>
            <a:normAutofit lnSpcReduction="10000"/>
          </a:bodyPr>
          <a:lstStyle/>
          <a:p>
            <a:r>
              <a:rPr lang="en-GB" sz="2400" dirty="0"/>
              <a:t>Reduce </a:t>
            </a:r>
            <a:r>
              <a:rPr lang="en-GB" sz="2400" dirty="0">
                <a:solidFill>
                  <a:srgbClr val="F6891F"/>
                </a:solidFill>
              </a:rPr>
              <a:t>standby consumption </a:t>
            </a:r>
          </a:p>
          <a:p>
            <a:pPr lvl="1"/>
            <a:r>
              <a:rPr lang="en-US" sz="2000" dirty="0"/>
              <a:t>Eliminate standby consumption during nights and weekends </a:t>
            </a:r>
          </a:p>
          <a:p>
            <a:pPr lvl="1"/>
            <a:r>
              <a:rPr lang="en-US" sz="2000" dirty="0"/>
              <a:t>Make an inventory of the equipment that should guarantee the operational safety of the company during the unproductive periods and switch all other equipment off </a:t>
            </a:r>
            <a:r>
              <a:rPr lang="en-US" sz="2000" dirty="0" smtClean="0"/>
              <a:t>(</a:t>
            </a:r>
            <a:r>
              <a:rPr lang="en-GB" sz="2000" dirty="0" smtClean="0"/>
              <a:t>lights, </a:t>
            </a:r>
            <a:r>
              <a:rPr lang="en-GB" sz="2000" dirty="0"/>
              <a:t>ICT, air-conditioning, </a:t>
            </a:r>
            <a:r>
              <a:rPr lang="en-GB" sz="2000" dirty="0" smtClean="0"/>
              <a:t>…)</a:t>
            </a:r>
          </a:p>
          <a:p>
            <a:pPr lvl="1"/>
            <a:endParaRPr lang="en-GB" sz="1800" dirty="0">
              <a:solidFill>
                <a:schemeClr val="tx1"/>
              </a:solidFill>
            </a:endParaRPr>
          </a:p>
          <a:p>
            <a:r>
              <a:rPr lang="en-US" sz="2400" dirty="0" smtClean="0">
                <a:solidFill>
                  <a:srgbClr val="F6891F"/>
                </a:solidFill>
              </a:rPr>
              <a:t>Peak shaving: </a:t>
            </a:r>
            <a:r>
              <a:rPr lang="en-US" sz="2400" dirty="0" smtClean="0"/>
              <a:t>reducing your electrical power consumption during periods of maximum demand</a:t>
            </a:r>
            <a:r>
              <a:rPr lang="en-US" sz="2400" dirty="0"/>
              <a:t> </a:t>
            </a:r>
            <a:r>
              <a:rPr lang="en-US" sz="2400" dirty="0" smtClean="0"/>
              <a:t>=  </a:t>
            </a:r>
            <a:r>
              <a:rPr lang="en-US" sz="2400" dirty="0" smtClean="0">
                <a:solidFill>
                  <a:srgbClr val="F6891F"/>
                </a:solidFill>
              </a:rPr>
              <a:t>10% energy savings</a:t>
            </a:r>
            <a:endParaRPr lang="en-US" sz="2400" dirty="0">
              <a:solidFill>
                <a:srgbClr val="F6891F"/>
              </a:solidFill>
            </a:endParaRPr>
          </a:p>
          <a:p>
            <a:pPr lvl="1"/>
            <a:r>
              <a:rPr lang="en-US" sz="2000" dirty="0"/>
              <a:t>Shift demand from "peak times" (e.g. Morning, noon) to times with lower demand (e.g. night) </a:t>
            </a:r>
          </a:p>
          <a:p>
            <a:pPr lvl="1"/>
            <a:r>
              <a:rPr lang="en-US" sz="2000" dirty="0" smtClean="0"/>
              <a:t>“Start up </a:t>
            </a:r>
            <a:r>
              <a:rPr lang="en-US" sz="2000" dirty="0" err="1" smtClean="0"/>
              <a:t>ater</a:t>
            </a:r>
            <a:r>
              <a:rPr lang="en-US" sz="2000" dirty="0" smtClean="0"/>
              <a:t> on devices/installations </a:t>
            </a:r>
            <a:r>
              <a:rPr lang="en-US" sz="2000" dirty="0"/>
              <a:t>that do not need to run </a:t>
            </a:r>
            <a:r>
              <a:rPr lang="en-US" sz="2000" dirty="0" smtClean="0"/>
              <a:t>immediately</a:t>
            </a:r>
            <a:endParaRPr lang="en-US" sz="2000" dirty="0"/>
          </a:p>
          <a:p>
            <a:pPr lvl="1"/>
            <a:endParaRPr lang="en-GB" sz="1800" dirty="0">
              <a:solidFill>
                <a:schemeClr val="tx1"/>
              </a:solidFill>
            </a:endParaRPr>
          </a:p>
          <a:p>
            <a:endParaRPr lang="en-US" dirty="0"/>
          </a:p>
        </p:txBody>
      </p:sp>
    </p:spTree>
    <p:extLst>
      <p:ext uri="{BB962C8B-B14F-4D97-AF65-F5344CB8AC3E}">
        <p14:creationId xmlns:p14="http://schemas.microsoft.com/office/powerpoint/2010/main" val="2130378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229600" cy="1143000"/>
          </a:xfrm>
        </p:spPr>
        <p:txBody>
          <a:bodyPr>
            <a:noAutofit/>
          </a:bodyPr>
          <a:lstStyle/>
          <a:p>
            <a:r>
              <a:rPr lang="en-US" sz="4000" dirty="0" smtClean="0"/>
              <a:t>Energy 2020 – Energy Efficiency</a:t>
            </a:r>
            <a:endParaRPr lang="en-GB" sz="4000" dirty="0"/>
          </a:p>
        </p:txBody>
      </p:sp>
      <p:sp>
        <p:nvSpPr>
          <p:cNvPr id="3" name="Content Placeholder 2"/>
          <p:cNvSpPr>
            <a:spLocks noGrp="1"/>
          </p:cNvSpPr>
          <p:nvPr>
            <p:ph sz="half" idx="1"/>
          </p:nvPr>
        </p:nvSpPr>
        <p:spPr>
          <a:xfrm>
            <a:off x="457200" y="1484784"/>
            <a:ext cx="7571184" cy="3456384"/>
          </a:xfrm>
        </p:spPr>
        <p:txBody>
          <a:bodyPr>
            <a:normAutofit fontScale="25000" lnSpcReduction="20000"/>
          </a:bodyPr>
          <a:lstStyle/>
          <a:p>
            <a:pPr marL="109728" indent="0">
              <a:buNone/>
            </a:pPr>
            <a:endParaRPr lang="en-US" sz="3800" dirty="0">
              <a:solidFill>
                <a:srgbClr val="F6891F"/>
              </a:solidFill>
            </a:endParaRPr>
          </a:p>
          <a:p>
            <a:pPr marL="0" indent="0">
              <a:buNone/>
            </a:pPr>
            <a:r>
              <a:rPr lang="en-US" sz="8000" b="1" dirty="0" smtClean="0">
                <a:solidFill>
                  <a:srgbClr val="F6891F"/>
                </a:solidFill>
              </a:rPr>
              <a:t>Energy Efficiency Directive (2012/27/EU) </a:t>
            </a:r>
          </a:p>
          <a:p>
            <a:r>
              <a:rPr lang="en-US" sz="7200" dirty="0" smtClean="0"/>
              <a:t>Implementation </a:t>
            </a:r>
            <a:r>
              <a:rPr lang="en-US" sz="7200" dirty="0"/>
              <a:t>for Member States foreseen by June 2014 </a:t>
            </a:r>
          </a:p>
          <a:p>
            <a:r>
              <a:rPr lang="en-US" sz="7200" dirty="0"/>
              <a:t>Common framework of measures for the promotion of EE </a:t>
            </a:r>
          </a:p>
          <a:p>
            <a:r>
              <a:rPr lang="en-US" sz="7200" dirty="0"/>
              <a:t>Use of energy more efficiently at all stages of the energy chain </a:t>
            </a:r>
          </a:p>
          <a:p>
            <a:r>
              <a:rPr lang="en-US" sz="7200" dirty="0"/>
              <a:t>Measures included </a:t>
            </a:r>
          </a:p>
          <a:p>
            <a:pPr lvl="1"/>
            <a:r>
              <a:rPr lang="en-US" sz="6800" dirty="0"/>
              <a:t>Set indicative national energy efficiency target </a:t>
            </a:r>
          </a:p>
          <a:p>
            <a:pPr lvl="1"/>
            <a:r>
              <a:rPr lang="en-US" sz="6800" dirty="0"/>
              <a:t>Easy and free-of-charge access to data on real-time and historical energy consumption </a:t>
            </a:r>
          </a:p>
          <a:p>
            <a:pPr lvl="1"/>
            <a:r>
              <a:rPr lang="en-US" sz="6800" dirty="0" smtClean="0"/>
              <a:t>Renovating </a:t>
            </a:r>
            <a:r>
              <a:rPr lang="en-US" sz="6800" dirty="0"/>
              <a:t>of </a:t>
            </a:r>
            <a:r>
              <a:rPr lang="en-US" sz="6800" dirty="0" smtClean="0"/>
              <a:t>buildings</a:t>
            </a:r>
            <a:endParaRPr lang="en-US" sz="6800" dirty="0"/>
          </a:p>
          <a:p>
            <a:pPr lvl="1"/>
            <a:r>
              <a:rPr lang="en-US" sz="6800" dirty="0"/>
              <a:t>Efficiency in energy generation </a:t>
            </a:r>
          </a:p>
          <a:p>
            <a:endParaRPr lang="en-US" sz="7200" dirty="0"/>
          </a:p>
          <a:p>
            <a:r>
              <a:rPr lang="en-US" sz="7200" dirty="0" err="1"/>
              <a:t>Ecodesign</a:t>
            </a:r>
            <a:r>
              <a:rPr lang="en-US" sz="7200" dirty="0"/>
              <a:t> Regulations (2009/125/EC) </a:t>
            </a:r>
          </a:p>
          <a:p>
            <a:endParaRPr lang="en-US" dirty="0"/>
          </a:p>
        </p:txBody>
      </p:sp>
      <p:sp>
        <p:nvSpPr>
          <p:cNvPr id="4" name="Content Placeholder 3"/>
          <p:cNvSpPr>
            <a:spLocks noGrp="1"/>
          </p:cNvSpPr>
          <p:nvPr>
            <p:ph sz="half" idx="2"/>
          </p:nvPr>
        </p:nvSpPr>
        <p:spPr>
          <a:xfrm>
            <a:off x="1223628" y="5229200"/>
            <a:ext cx="6696744" cy="792088"/>
          </a:xfrm>
          <a:ln w="12700">
            <a:solidFill>
              <a:srgbClr val="B5D434"/>
            </a:solidFill>
          </a:ln>
        </p:spPr>
        <p:txBody>
          <a:bodyPr>
            <a:normAutofit fontScale="25000" lnSpcReduction="20000"/>
          </a:bodyPr>
          <a:lstStyle/>
          <a:p>
            <a:pPr algn="just"/>
            <a:r>
              <a:rPr lang="en-US" sz="5600" u="sng" dirty="0" smtClean="0">
                <a:solidFill>
                  <a:srgbClr val="F6891F"/>
                </a:solidFill>
              </a:rPr>
              <a:t>Art. 8 </a:t>
            </a:r>
            <a:r>
              <a:rPr lang="en-US" sz="5600" dirty="0" smtClean="0"/>
              <a:t>[…]</a:t>
            </a:r>
            <a:r>
              <a:rPr lang="en-US" sz="5600" dirty="0" smtClean="0">
                <a:solidFill>
                  <a:srgbClr val="F6891F"/>
                </a:solidFill>
              </a:rPr>
              <a:t> </a:t>
            </a:r>
            <a:r>
              <a:rPr lang="en-US" sz="5600" i="1" dirty="0" smtClean="0"/>
              <a:t>Member States may set up </a:t>
            </a:r>
            <a:r>
              <a:rPr lang="en-US" sz="5600" i="1" u="sng" dirty="0" smtClean="0">
                <a:solidFill>
                  <a:srgbClr val="F6891F"/>
                </a:solidFill>
              </a:rPr>
              <a:t>support schemes for SMEs</a:t>
            </a:r>
            <a:r>
              <a:rPr lang="en-US" sz="5600" i="1" dirty="0" smtClean="0"/>
              <a:t>, including if they have concluded voluntary agreements, to cover costs of an energy audit and of the implementation of highly cost-effective recommendations from the energy audits, if the proposed measures are implemented </a:t>
            </a:r>
            <a:r>
              <a:rPr lang="en-US" sz="5600" dirty="0" smtClean="0"/>
              <a:t>[…]</a:t>
            </a:r>
          </a:p>
          <a:p>
            <a:endParaRPr lang="en-GB" dirty="0"/>
          </a:p>
        </p:txBody>
      </p:sp>
    </p:spTree>
    <p:extLst>
      <p:ext uri="{BB962C8B-B14F-4D97-AF65-F5344CB8AC3E}">
        <p14:creationId xmlns:p14="http://schemas.microsoft.com/office/powerpoint/2010/main" val="27643244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Management</a:t>
            </a:r>
            <a:endParaRPr lang="en-GB" dirty="0"/>
          </a:p>
        </p:txBody>
      </p:sp>
      <p:sp>
        <p:nvSpPr>
          <p:cNvPr id="3" name="Content Placeholder 2"/>
          <p:cNvSpPr>
            <a:spLocks noGrp="1"/>
          </p:cNvSpPr>
          <p:nvPr>
            <p:ph idx="1"/>
          </p:nvPr>
        </p:nvSpPr>
        <p:spPr/>
        <p:txBody>
          <a:bodyPr>
            <a:normAutofit/>
          </a:bodyPr>
          <a:lstStyle/>
          <a:p>
            <a:r>
              <a:rPr lang="en-GB" sz="2400" dirty="0"/>
              <a:t>Identify improvements to equipment and </a:t>
            </a:r>
            <a:r>
              <a:rPr lang="en-GB" sz="2400" dirty="0" smtClean="0"/>
              <a:t>buildings</a:t>
            </a:r>
          </a:p>
          <a:p>
            <a:r>
              <a:rPr lang="en-GB" sz="2400" dirty="0" smtClean="0"/>
              <a:t>Choose </a:t>
            </a:r>
            <a:r>
              <a:rPr lang="en-GB" sz="2400" dirty="0">
                <a:solidFill>
                  <a:srgbClr val="F6891F"/>
                </a:solidFill>
              </a:rPr>
              <a:t>energy-efficient appliances </a:t>
            </a:r>
          </a:p>
          <a:p>
            <a:r>
              <a:rPr lang="en-GB" sz="2400" dirty="0" smtClean="0"/>
              <a:t>Choose </a:t>
            </a:r>
            <a:r>
              <a:rPr lang="en-GB" sz="2400" dirty="0">
                <a:solidFill>
                  <a:srgbClr val="F6891F"/>
                </a:solidFill>
              </a:rPr>
              <a:t>green power </a:t>
            </a:r>
            <a:endParaRPr lang="en-GB" sz="2400" dirty="0" smtClean="0">
              <a:solidFill>
                <a:srgbClr val="F6891F"/>
              </a:solidFill>
            </a:endParaRPr>
          </a:p>
          <a:p>
            <a:endParaRPr lang="en-US" sz="2400" dirty="0">
              <a:solidFill>
                <a:srgbClr val="F6891F"/>
              </a:solidFill>
            </a:endParaRPr>
          </a:p>
          <a:p>
            <a:r>
              <a:rPr lang="en-US" sz="2400" dirty="0"/>
              <a:t>Aim at a good </a:t>
            </a:r>
            <a:r>
              <a:rPr lang="en-US" sz="2400" dirty="0">
                <a:solidFill>
                  <a:srgbClr val="F6891F"/>
                </a:solidFill>
              </a:rPr>
              <a:t>power factor</a:t>
            </a:r>
          </a:p>
          <a:p>
            <a:pPr lvl="1"/>
            <a:r>
              <a:rPr lang="en-US" sz="2000" dirty="0"/>
              <a:t>It is a measure of system electrical efficiency </a:t>
            </a:r>
          </a:p>
          <a:p>
            <a:pPr lvl="1"/>
            <a:r>
              <a:rPr lang="en-US" sz="2000" dirty="0"/>
              <a:t>Supplied electrical power = productive power (kW) + reactive power (</a:t>
            </a:r>
            <a:r>
              <a:rPr lang="en-US" sz="2000" dirty="0" err="1"/>
              <a:t>kVAr</a:t>
            </a:r>
            <a:r>
              <a:rPr lang="en-US" sz="2000" dirty="0"/>
              <a:t>) </a:t>
            </a:r>
          </a:p>
          <a:p>
            <a:pPr lvl="1"/>
            <a:r>
              <a:rPr lang="en-US" sz="2000" dirty="0"/>
              <a:t>Power factor is the ratio of productive power to the total supplied electrical power (kVA) </a:t>
            </a:r>
          </a:p>
          <a:p>
            <a:pPr lvl="1"/>
            <a:r>
              <a:rPr lang="en-US" sz="2000" dirty="0"/>
              <a:t>Utility companies charge a penalty for poor power factor </a:t>
            </a:r>
            <a:endParaRPr lang="en-GB" sz="2000" dirty="0"/>
          </a:p>
          <a:p>
            <a:endParaRPr lang="en-GB" sz="2400" dirty="0">
              <a:solidFill>
                <a:srgbClr val="F6891F"/>
              </a:solidFill>
            </a:endParaRPr>
          </a:p>
        </p:txBody>
      </p:sp>
    </p:spTree>
    <p:extLst>
      <p:ext uri="{BB962C8B-B14F-4D97-AF65-F5344CB8AC3E}">
        <p14:creationId xmlns:p14="http://schemas.microsoft.com/office/powerpoint/2010/main" val="19088957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9025" y="1632229"/>
            <a:ext cx="980152" cy="89613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7720" y="1796035"/>
            <a:ext cx="1752296" cy="56852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8934" y="1780929"/>
            <a:ext cx="2296874" cy="58363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1116" y="2471864"/>
            <a:ext cx="1017474" cy="113208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8467" y="2747879"/>
            <a:ext cx="1917285" cy="559059"/>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3311" y="2702296"/>
            <a:ext cx="2046481" cy="650226"/>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3051" y="3789038"/>
            <a:ext cx="715200" cy="1011663"/>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06199" y="3904326"/>
            <a:ext cx="1030768" cy="1030768"/>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11625" y="3789039"/>
            <a:ext cx="1054944" cy="1238833"/>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701989" y="4059642"/>
            <a:ext cx="1455727" cy="559895"/>
          </a:xfrm>
          <a:prstGeom prst="rect">
            <a:avLst/>
          </a:prstGeom>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9745" y="4812279"/>
            <a:ext cx="1243692" cy="1243692"/>
          </a:xfrm>
          <a:prstGeom prst="rect">
            <a:avLst/>
          </a:prstGeom>
        </p:spPr>
      </p:pic>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25809" y="5379796"/>
            <a:ext cx="2403999" cy="423893"/>
          </a:xfrm>
          <a:prstGeom prst="rect">
            <a:avLst/>
          </a:prstGeom>
        </p:spPr>
      </p:pic>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60232" y="5058585"/>
            <a:ext cx="1497484" cy="642421"/>
          </a:xfrm>
          <a:prstGeom prst="rect">
            <a:avLst/>
          </a:prstGeom>
        </p:spPr>
      </p:pic>
      <p:pic>
        <p:nvPicPr>
          <p:cNvPr id="5122"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40503" y="657371"/>
            <a:ext cx="2851047" cy="73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1573" y="6237312"/>
            <a:ext cx="6071270" cy="461665"/>
          </a:xfrm>
          <a:prstGeom prst="rect">
            <a:avLst/>
          </a:prstGeom>
          <a:noFill/>
        </p:spPr>
        <p:txBody>
          <a:bodyPr wrap="square" rtlCol="0">
            <a:spAutoFit/>
          </a:bodyPr>
          <a:lstStyle/>
          <a:p>
            <a:r>
              <a:rPr lang="en-US" sz="800" dirty="0"/>
              <a:t>The sole responsibility for the content of this presentation lies with the authors. It does not necessarily reflect the opinion of the European Union. Neither the EASME nor the European Commission are responsible for any use that may be made of the information contained therein</a:t>
            </a:r>
            <a:r>
              <a:rPr lang="en-US" sz="800" dirty="0" smtClean="0"/>
              <a:t>.</a:t>
            </a:r>
            <a:endParaRPr lang="en-GB" sz="1600" dirty="0"/>
          </a:p>
        </p:txBody>
      </p:sp>
      <p:pic>
        <p:nvPicPr>
          <p:cNvPr id="16" name="Picture 1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01989" y="116632"/>
            <a:ext cx="2077201" cy="432000"/>
          </a:xfrm>
          <a:prstGeom prst="rect">
            <a:avLst/>
          </a:prstGeom>
        </p:spPr>
      </p:pic>
    </p:spTree>
    <p:extLst>
      <p:ext uri="{BB962C8B-B14F-4D97-AF65-F5344CB8AC3E}">
        <p14:creationId xmlns:p14="http://schemas.microsoft.com/office/powerpoint/2010/main" val="4064078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2030 Framework</a:t>
            </a:r>
            <a:endParaRPr lang="en-GB" dirty="0"/>
          </a:p>
        </p:txBody>
      </p:sp>
      <p:pic>
        <p:nvPicPr>
          <p:cNvPr id="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5110" t="25746" r="13311" b="13143"/>
          <a:stretch/>
        </p:blipFill>
        <p:spPr bwMode="auto">
          <a:xfrm>
            <a:off x="539552" y="1700808"/>
            <a:ext cx="8107118" cy="4325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9466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en-US" dirty="0" smtClean="0"/>
              <a:t>Energy Management</a:t>
            </a:r>
            <a:endParaRPr lang="en-GB" dirty="0"/>
          </a:p>
        </p:txBody>
      </p:sp>
      <p:sp>
        <p:nvSpPr>
          <p:cNvPr id="3" name="Content Placeholder 2"/>
          <p:cNvSpPr>
            <a:spLocks noGrp="1"/>
          </p:cNvSpPr>
          <p:nvPr>
            <p:ph idx="1"/>
          </p:nvPr>
        </p:nvSpPr>
        <p:spPr>
          <a:xfrm>
            <a:off x="822412" y="1916832"/>
            <a:ext cx="7499176" cy="3268960"/>
          </a:xfrm>
        </p:spPr>
        <p:txBody>
          <a:bodyPr/>
          <a:lstStyle/>
          <a:p>
            <a:endParaRPr lang="en-US" sz="2400" dirty="0" smtClean="0"/>
          </a:p>
          <a:p>
            <a:pPr marL="0" indent="0">
              <a:buNone/>
            </a:pPr>
            <a:r>
              <a:rPr lang="en-US" sz="2400" dirty="0" smtClean="0"/>
              <a:t>“</a:t>
            </a:r>
            <a:r>
              <a:rPr lang="en-US" sz="2000" dirty="0" smtClean="0"/>
              <a:t>Energy Management is the systematic use of management and technology to improve an </a:t>
            </a:r>
            <a:r>
              <a:rPr lang="en-US" sz="2000" dirty="0" err="1" smtClean="0"/>
              <a:t>organisation’s</a:t>
            </a:r>
            <a:r>
              <a:rPr lang="en-US" sz="2000" dirty="0" smtClean="0"/>
              <a:t> energy performance. It need to be integrated, proactive, and incorporate energy procurement, energy efficiency and renewable energy to be fully effective</a:t>
            </a:r>
            <a:r>
              <a:rPr lang="en-US" sz="2400" dirty="0" smtClean="0"/>
              <a:t>”.</a:t>
            </a:r>
          </a:p>
          <a:p>
            <a:pPr marL="109728" indent="0" algn="r">
              <a:buNone/>
            </a:pPr>
            <a:r>
              <a:rPr lang="en-US" sz="2000" i="1" dirty="0" smtClean="0"/>
              <a:t>Carbon Trust Energy Management Guide</a:t>
            </a:r>
            <a:endParaRPr lang="en-GB" sz="2000" i="1" dirty="0"/>
          </a:p>
        </p:txBody>
      </p:sp>
    </p:spTree>
    <p:extLst>
      <p:ext uri="{BB962C8B-B14F-4D97-AF65-F5344CB8AC3E}">
        <p14:creationId xmlns:p14="http://schemas.microsoft.com/office/powerpoint/2010/main" val="58868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fontScale="90000"/>
          </a:bodyPr>
          <a:lstStyle/>
          <a:p>
            <a:r>
              <a:rPr lang="en-US" dirty="0" smtClean="0"/>
              <a:t>The Need for Energy Management</a:t>
            </a:r>
            <a:endParaRPr lang="en-GB" dirty="0"/>
          </a:p>
        </p:txBody>
      </p:sp>
      <p:sp>
        <p:nvSpPr>
          <p:cNvPr id="3" name="Content Placeholder 2"/>
          <p:cNvSpPr>
            <a:spLocks noGrp="1"/>
          </p:cNvSpPr>
          <p:nvPr>
            <p:ph idx="1"/>
          </p:nvPr>
        </p:nvSpPr>
        <p:spPr>
          <a:xfrm>
            <a:off x="755576" y="1628800"/>
            <a:ext cx="8229600" cy="4525963"/>
          </a:xfrm>
        </p:spPr>
        <p:txBody>
          <a:bodyPr>
            <a:noAutofit/>
          </a:bodyPr>
          <a:lstStyle/>
          <a:p>
            <a:pPr marL="109728" indent="0">
              <a:buNone/>
            </a:pPr>
            <a:r>
              <a:rPr lang="en-US" sz="2600" dirty="0" smtClean="0">
                <a:solidFill>
                  <a:srgbClr val="F6891F"/>
                </a:solidFill>
              </a:rPr>
              <a:t>Why</a:t>
            </a:r>
            <a:r>
              <a:rPr lang="en-US" sz="2600" dirty="0" smtClean="0"/>
              <a:t> does your company require energy management?</a:t>
            </a:r>
          </a:p>
          <a:p>
            <a:pPr marL="109728" indent="0">
              <a:buNone/>
            </a:pPr>
            <a:endParaRPr lang="en-US" sz="2600" dirty="0" smtClean="0"/>
          </a:p>
          <a:p>
            <a:r>
              <a:rPr lang="en-US" sz="2600" dirty="0"/>
              <a:t>Energy is a manageable cost</a:t>
            </a:r>
          </a:p>
          <a:p>
            <a:r>
              <a:rPr lang="en-US" sz="2600" dirty="0" smtClean="0"/>
              <a:t>Regulatory </a:t>
            </a:r>
            <a:r>
              <a:rPr lang="en-US" sz="2600" dirty="0"/>
              <a:t>control and limits</a:t>
            </a:r>
          </a:p>
          <a:p>
            <a:r>
              <a:rPr lang="en-US" sz="2600" dirty="0"/>
              <a:t>Corporate Responsibility</a:t>
            </a:r>
          </a:p>
          <a:p>
            <a:r>
              <a:rPr lang="en-US" sz="2600" dirty="0"/>
              <a:t>Client </a:t>
            </a:r>
            <a:r>
              <a:rPr lang="en-US" sz="2600" dirty="0" smtClean="0"/>
              <a:t>requirements </a:t>
            </a:r>
            <a:endParaRPr lang="en-US" sz="2600" dirty="0"/>
          </a:p>
          <a:p>
            <a:r>
              <a:rPr lang="en-US" sz="2600" dirty="0"/>
              <a:t>Peer pressure</a:t>
            </a:r>
          </a:p>
          <a:p>
            <a:r>
              <a:rPr lang="en-US" sz="2600" dirty="0" smtClean="0"/>
              <a:t>To </a:t>
            </a:r>
            <a:r>
              <a:rPr lang="en-US" sz="2600" dirty="0"/>
              <a:t>win </a:t>
            </a:r>
            <a:r>
              <a:rPr lang="en-US" sz="2600" dirty="0" smtClean="0"/>
              <a:t>business</a:t>
            </a:r>
            <a:endParaRPr lang="en-US" sz="2600" dirty="0"/>
          </a:p>
        </p:txBody>
      </p:sp>
    </p:spTree>
    <p:extLst>
      <p:ext uri="{BB962C8B-B14F-4D97-AF65-F5344CB8AC3E}">
        <p14:creationId xmlns:p14="http://schemas.microsoft.com/office/powerpoint/2010/main" val="3742403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TEEE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044"/>
      </a:hlink>
      <a:folHlink>
        <a:srgbClr val="F6891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1950</TotalTime>
  <Words>3499</Words>
  <Application>Microsoft Office PowerPoint</Application>
  <PresentationFormat>On-screen Show (4:3)</PresentationFormat>
  <Paragraphs>533</Paragraphs>
  <Slides>61</Slides>
  <Notes>4</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Training Material for SMEs</vt:lpstr>
      <vt:lpstr>Energy Efficiency</vt:lpstr>
      <vt:lpstr>Why is Energy Efficiency important?</vt:lpstr>
      <vt:lpstr>EU Energy Policy</vt:lpstr>
      <vt:lpstr>EU Energy Policy</vt:lpstr>
      <vt:lpstr>Energy 2020 – Energy Efficiency</vt:lpstr>
      <vt:lpstr>2030 Framework</vt:lpstr>
      <vt:lpstr>Energy Management</vt:lpstr>
      <vt:lpstr>The Need for Energy Management</vt:lpstr>
      <vt:lpstr>Benefits for your company</vt:lpstr>
      <vt:lpstr>Energy Management System</vt:lpstr>
      <vt:lpstr>Energy Management Standard ISO 50001</vt:lpstr>
      <vt:lpstr>ISO 50001: Structure based on Plan-Do-Check-Act Cycle</vt:lpstr>
      <vt:lpstr>Benefits of Energy Management Systems </vt:lpstr>
      <vt:lpstr>10 important building blocks of an EnMS </vt:lpstr>
      <vt:lpstr>10 important building blocks of an EnMS </vt:lpstr>
      <vt:lpstr>Example:  Energy objectives, targets &amp; programmes</vt:lpstr>
      <vt:lpstr>Example:  Operational controls &amp; monitoring</vt:lpstr>
      <vt:lpstr>Energy Efficiency in Practice</vt:lpstr>
      <vt:lpstr>Lighting</vt:lpstr>
      <vt:lpstr>Lighting</vt:lpstr>
      <vt:lpstr>Energy efficient lighting</vt:lpstr>
      <vt:lpstr>Lighting</vt:lpstr>
      <vt:lpstr>Effect of relighting: New lighting &amp; fixtures</vt:lpstr>
      <vt:lpstr>Lighting - Smart light domes</vt:lpstr>
      <vt:lpstr>Heating</vt:lpstr>
      <vt:lpstr>Heating</vt:lpstr>
      <vt:lpstr>Cooling</vt:lpstr>
      <vt:lpstr>Cooling - climatisation</vt:lpstr>
      <vt:lpstr>PowerPoint Presentation</vt:lpstr>
      <vt:lpstr>Energy Management in Buildings</vt:lpstr>
      <vt:lpstr>Energy performance of Buildings</vt:lpstr>
      <vt:lpstr>Energy saving measures and investments for buildings</vt:lpstr>
      <vt:lpstr>Energy saving measures and investments for buildings</vt:lpstr>
      <vt:lpstr>Intelligent building</vt:lpstr>
      <vt:lpstr>Future?</vt:lpstr>
      <vt:lpstr>Compressed Air</vt:lpstr>
      <vt:lpstr>Compressed Air</vt:lpstr>
      <vt:lpstr>Energy Efficiency in the office</vt:lpstr>
      <vt:lpstr>Energy Efficiency in the office</vt:lpstr>
      <vt:lpstr>Energy Efficiency in the office</vt:lpstr>
      <vt:lpstr>Other tips (I)</vt:lpstr>
      <vt:lpstr>Other tips (II)</vt:lpstr>
      <vt:lpstr>Smart Meters</vt:lpstr>
      <vt:lpstr>Smart Meters - System</vt:lpstr>
      <vt:lpstr>An example of smart meter: Linky in France</vt:lpstr>
      <vt:lpstr>Conclusion</vt:lpstr>
      <vt:lpstr>Renewables</vt:lpstr>
      <vt:lpstr>Renewables</vt:lpstr>
      <vt:lpstr>Renewables</vt:lpstr>
      <vt:lpstr>Renewables</vt:lpstr>
      <vt:lpstr>Energy Pyramid</vt:lpstr>
      <vt:lpstr>Low – hanging fruits</vt:lpstr>
      <vt:lpstr>Low – hanging fruits</vt:lpstr>
      <vt:lpstr>Low – hanging fruits</vt:lpstr>
      <vt:lpstr>Low – hanging fruits</vt:lpstr>
      <vt:lpstr>…and now? Energy management plan</vt:lpstr>
      <vt:lpstr>Energy Management</vt:lpstr>
      <vt:lpstr>Energy Management</vt:lpstr>
      <vt:lpstr>Energy Management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Nicoletta FAVARETTO</dc:creator>
  <cp:lastModifiedBy>Nicoletta FAVARETTO</cp:lastModifiedBy>
  <cp:revision>127</cp:revision>
  <cp:lastPrinted>2014-09-05T12:18:53Z</cp:lastPrinted>
  <dcterms:created xsi:type="dcterms:W3CDTF">2014-08-26T13:49:04Z</dcterms:created>
  <dcterms:modified xsi:type="dcterms:W3CDTF">2014-09-09T16:18:58Z</dcterms:modified>
</cp:coreProperties>
</file>