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814" autoAdjust="0"/>
  </p:normalViewPr>
  <p:slideViewPr>
    <p:cSldViewPr>
      <p:cViewPr varScale="1">
        <p:scale>
          <a:sx n="92" d="100"/>
          <a:sy n="92" d="100"/>
        </p:scale>
        <p:origin x="215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PlaceHolder 1"/>
          <p:cNvSpPr>
            <a:spLocks noGrp="1"/>
          </p:cNvSpPr>
          <p:nvPr>
            <p:ph type="body"/>
          </p:nvPr>
        </p:nvSpPr>
        <p:spPr>
          <a:xfrm>
            <a:off x="756000" y="5078520"/>
            <a:ext cx="6047640" cy="4811040"/>
          </a:xfrm>
          <a:prstGeom prst="rect">
            <a:avLst/>
          </a:prstGeom>
        </p:spPr>
        <p:txBody>
          <a:bodyPr lIns="0" tIns="0" rIns="0" bIns="0"/>
          <a:lstStyle/>
          <a:p>
            <a:r>
              <a:rPr lang="hu-HU" sz="2000" b="0" strike="noStrike" spc="-1">
                <a:latin typeface="Arial"/>
              </a:rPr>
              <a:t>A jegyzetformátum szerkesztéséhez kattintson ide</a:t>
            </a:r>
          </a:p>
        </p:txBody>
      </p:sp>
      <p:sp>
        <p:nvSpPr>
          <p:cNvPr id="137" name="PlaceHolder 2"/>
          <p:cNvSpPr>
            <a:spLocks noGrp="1"/>
          </p:cNvSpPr>
          <p:nvPr>
            <p:ph type="hdr"/>
          </p:nvPr>
        </p:nvSpPr>
        <p:spPr>
          <a:xfrm>
            <a:off x="0" y="0"/>
            <a:ext cx="3280680" cy="534240"/>
          </a:xfrm>
          <a:prstGeom prst="rect">
            <a:avLst/>
          </a:prstGeom>
        </p:spPr>
        <p:txBody>
          <a:bodyPr lIns="0" tIns="0" rIns="0" bIns="0"/>
          <a:lstStyle/>
          <a:p>
            <a:r>
              <a:rPr lang="hu-HU" sz="1400" b="0" strike="noStrike" spc="-1">
                <a:latin typeface="Times New Roman"/>
              </a:rPr>
              <a:t>&lt;élőfej&gt;</a:t>
            </a:r>
          </a:p>
        </p:txBody>
      </p:sp>
      <p:sp>
        <p:nvSpPr>
          <p:cNvPr id="138" name="PlaceHolder 3"/>
          <p:cNvSpPr>
            <a:spLocks noGrp="1"/>
          </p:cNvSpPr>
          <p:nvPr>
            <p:ph type="dt"/>
          </p:nvPr>
        </p:nvSpPr>
        <p:spPr>
          <a:xfrm>
            <a:off x="4278960" y="0"/>
            <a:ext cx="3280680" cy="534240"/>
          </a:xfrm>
          <a:prstGeom prst="rect">
            <a:avLst/>
          </a:prstGeom>
        </p:spPr>
        <p:txBody>
          <a:bodyPr lIns="0" tIns="0" rIns="0" bIns="0"/>
          <a:lstStyle/>
          <a:p>
            <a:pPr algn="r"/>
            <a:r>
              <a:rPr lang="hu-HU" sz="1400" b="0" strike="noStrike" spc="-1">
                <a:latin typeface="Times New Roman"/>
              </a:rPr>
              <a:t>&lt;dátum/idő&gt;</a:t>
            </a:r>
          </a:p>
        </p:txBody>
      </p:sp>
      <p:sp>
        <p:nvSpPr>
          <p:cNvPr id="139" name="PlaceHolder 4"/>
          <p:cNvSpPr>
            <a:spLocks noGrp="1"/>
          </p:cNvSpPr>
          <p:nvPr>
            <p:ph type="ftr"/>
          </p:nvPr>
        </p:nvSpPr>
        <p:spPr>
          <a:xfrm>
            <a:off x="0" y="10157400"/>
            <a:ext cx="3280680" cy="534240"/>
          </a:xfrm>
          <a:prstGeom prst="rect">
            <a:avLst/>
          </a:prstGeom>
        </p:spPr>
        <p:txBody>
          <a:bodyPr lIns="0" tIns="0" rIns="0" bIns="0" anchor="b"/>
          <a:lstStyle/>
          <a:p>
            <a:r>
              <a:rPr lang="hu-HU" sz="1400" b="0" strike="noStrike" spc="-1">
                <a:latin typeface="Times New Roman"/>
              </a:rPr>
              <a:t>&lt;élőláb&gt;</a:t>
            </a:r>
          </a:p>
        </p:txBody>
      </p:sp>
      <p:sp>
        <p:nvSpPr>
          <p:cNvPr id="140" name="PlaceHolder 5"/>
          <p:cNvSpPr>
            <a:spLocks noGrp="1"/>
          </p:cNvSpPr>
          <p:nvPr>
            <p:ph type="sldNum"/>
          </p:nvPr>
        </p:nvSpPr>
        <p:spPr>
          <a:xfrm>
            <a:off x="4278960" y="10157400"/>
            <a:ext cx="3280680" cy="534240"/>
          </a:xfrm>
          <a:prstGeom prst="rect">
            <a:avLst/>
          </a:prstGeom>
        </p:spPr>
        <p:txBody>
          <a:bodyPr lIns="0" tIns="0" rIns="0" bIns="0" anchor="b"/>
          <a:lstStyle/>
          <a:p>
            <a:pPr algn="r"/>
            <a:fld id="{5F7F0DCE-96D3-4F2F-AD39-13EB360CEA99}" type="slidenum">
              <a:rPr lang="hu-HU" sz="1400" b="0" strike="noStrike" spc="-1">
                <a:latin typeface="Times New Roman"/>
              </a:rPr>
              <a:pPr algn="r"/>
              <a:t>‹#›</a:t>
            </a:fld>
            <a:endParaRPr lang="hu-HU"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PlaceHolder 1"/>
          <p:cNvSpPr>
            <a:spLocks noGrp="1"/>
          </p:cNvSpPr>
          <p:nvPr>
            <p:ph type="body"/>
          </p:nvPr>
        </p:nvSpPr>
        <p:spPr>
          <a:xfrm>
            <a:off x="685800" y="4343400"/>
            <a:ext cx="5486040" cy="4114440"/>
          </a:xfrm>
          <a:prstGeom prst="rect">
            <a:avLst/>
          </a:prstGeom>
        </p:spPr>
        <p:txBody>
          <a:bodyPr>
            <a:normAutofit/>
          </a:bodyPr>
          <a:lstStyle/>
          <a:p>
            <a:endParaRPr lang="hu-HU" sz="2000" b="0" strike="noStrike" spc="-1">
              <a:latin typeface="Arial"/>
            </a:endParaRPr>
          </a:p>
        </p:txBody>
      </p:sp>
      <p:sp>
        <p:nvSpPr>
          <p:cNvPr id="247" name="TextShape 2"/>
          <p:cNvSpPr txBox="1"/>
          <p:nvPr/>
        </p:nvSpPr>
        <p:spPr>
          <a:xfrm>
            <a:off x="3884760" y="8685360"/>
            <a:ext cx="2971440" cy="456840"/>
          </a:xfrm>
          <a:prstGeom prst="rect">
            <a:avLst/>
          </a:prstGeom>
          <a:noFill/>
          <a:ln>
            <a:noFill/>
          </a:ln>
        </p:spPr>
        <p:txBody>
          <a:bodyPr anchor="b"/>
          <a:lstStyle/>
          <a:p>
            <a:pPr algn="r">
              <a:lnSpc>
                <a:spcPct val="100000"/>
              </a:lnSpc>
            </a:pPr>
            <a:fld id="{D9EDE1D1-DCE0-4786-827C-4A4BB4C9F092}" type="slidenum">
              <a:rPr lang="hu-HU" sz="1200" b="0" strike="noStrike" spc="-1">
                <a:solidFill>
                  <a:srgbClr val="000000"/>
                </a:solidFill>
                <a:latin typeface="+mn-lt"/>
                <a:ea typeface="+mn-ea"/>
              </a:rPr>
              <a:pPr algn="r">
                <a:lnSpc>
                  <a:spcPct val="100000"/>
                </a:lnSpc>
              </a:pPr>
              <a:t>1</a:t>
            </a:fld>
            <a:endParaRPr lang="hu-HU" sz="1200" b="0" strike="noStrike" spc="-1">
              <a:latin typeface="Times New Roman"/>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67" name="TextShape 2"/>
          <p:cNvSpPr txBox="1"/>
          <p:nvPr/>
        </p:nvSpPr>
        <p:spPr>
          <a:xfrm>
            <a:off x="3884760" y="8685360"/>
            <a:ext cx="2971440" cy="456840"/>
          </a:xfrm>
          <a:prstGeom prst="rect">
            <a:avLst/>
          </a:prstGeom>
          <a:noFill/>
          <a:ln>
            <a:noFill/>
          </a:ln>
        </p:spPr>
        <p:txBody>
          <a:bodyPr anchor="b"/>
          <a:lstStyle/>
          <a:p>
            <a:pPr algn="r">
              <a:lnSpc>
                <a:spcPct val="100000"/>
              </a:lnSpc>
            </a:pPr>
            <a:fld id="{AB588195-8F85-4023-8DC7-209D8300E23A}" type="slidenum">
              <a:rPr lang="hu-HU" sz="1200" b="0" strike="noStrike" spc="-1">
                <a:solidFill>
                  <a:srgbClr val="000000"/>
                </a:solidFill>
                <a:latin typeface="+mn-lt"/>
                <a:ea typeface="+mn-ea"/>
              </a:rPr>
              <a:pPr algn="r">
                <a:lnSpc>
                  <a:spcPct val="100000"/>
                </a:lnSpc>
              </a:pPr>
              <a:t>13</a:t>
            </a:fld>
            <a:endParaRPr lang="hu-HU" sz="1200" b="0" strike="noStrike" spc="-1">
              <a:latin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PlaceHolder 1"/>
          <p:cNvSpPr>
            <a:spLocks noGrp="1"/>
          </p:cNvSpPr>
          <p:nvPr>
            <p:ph type="body"/>
          </p:nvPr>
        </p:nvSpPr>
        <p:spPr>
          <a:xfrm>
            <a:off x="685800" y="4343400"/>
            <a:ext cx="5486040" cy="4114440"/>
          </a:xfrm>
          <a:prstGeom prst="rect">
            <a:avLst/>
          </a:prstGeom>
        </p:spPr>
        <p:txBody>
          <a:bodyPr/>
          <a:lstStyle/>
          <a:p>
            <a:endParaRPr lang="hu-HU" sz="1200" b="0" strike="noStrike" spc="-1" dirty="0">
              <a:latin typeface="Arial"/>
            </a:endParaRPr>
          </a:p>
        </p:txBody>
      </p:sp>
      <p:sp>
        <p:nvSpPr>
          <p:cNvPr id="269" name="TextShape 2"/>
          <p:cNvSpPr txBox="1"/>
          <p:nvPr/>
        </p:nvSpPr>
        <p:spPr>
          <a:xfrm>
            <a:off x="3884760" y="8685360"/>
            <a:ext cx="2971440" cy="456840"/>
          </a:xfrm>
          <a:prstGeom prst="rect">
            <a:avLst/>
          </a:prstGeom>
          <a:noFill/>
          <a:ln>
            <a:noFill/>
          </a:ln>
        </p:spPr>
        <p:txBody>
          <a:bodyPr anchor="b"/>
          <a:lstStyle/>
          <a:p>
            <a:pPr algn="r">
              <a:lnSpc>
                <a:spcPct val="100000"/>
              </a:lnSpc>
            </a:pPr>
            <a:fld id="{40A6A5A0-C52B-4463-96E5-077E79CFAF44}" type="slidenum">
              <a:rPr lang="hu-HU" sz="1200" b="0" strike="noStrike" spc="-1">
                <a:solidFill>
                  <a:srgbClr val="000000"/>
                </a:solidFill>
                <a:latin typeface="+mn-lt"/>
                <a:ea typeface="+mn-ea"/>
              </a:rPr>
              <a:pPr algn="r">
                <a:lnSpc>
                  <a:spcPct val="100000"/>
                </a:lnSpc>
              </a:pPr>
              <a:t>14</a:t>
            </a:fld>
            <a:endParaRPr lang="hu-HU" sz="1200" b="0" strike="noStrike" spc="-1">
              <a:latin typeface="Times New Roman"/>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PlaceHolder 1"/>
          <p:cNvSpPr>
            <a:spLocks noGrp="1"/>
          </p:cNvSpPr>
          <p:nvPr>
            <p:ph type="body"/>
          </p:nvPr>
        </p:nvSpPr>
        <p:spPr>
          <a:xfrm>
            <a:off x="685800" y="4343400"/>
            <a:ext cx="5486040" cy="4114440"/>
          </a:xfrm>
          <a:prstGeom prst="rect">
            <a:avLst/>
          </a:prstGeom>
        </p:spPr>
        <p:txBody>
          <a:bodyPr/>
          <a:lstStyle/>
          <a:p>
            <a:endParaRPr lang="hu-HU" sz="1600" b="0" strike="noStrike" spc="-1" dirty="0">
              <a:latin typeface="Arial"/>
            </a:endParaRPr>
          </a:p>
        </p:txBody>
      </p:sp>
      <p:sp>
        <p:nvSpPr>
          <p:cNvPr id="271" name="TextShape 2"/>
          <p:cNvSpPr txBox="1"/>
          <p:nvPr/>
        </p:nvSpPr>
        <p:spPr>
          <a:xfrm>
            <a:off x="3884760" y="8685360"/>
            <a:ext cx="2971440" cy="456840"/>
          </a:xfrm>
          <a:prstGeom prst="rect">
            <a:avLst/>
          </a:prstGeom>
          <a:noFill/>
          <a:ln>
            <a:noFill/>
          </a:ln>
        </p:spPr>
        <p:txBody>
          <a:bodyPr anchor="b"/>
          <a:lstStyle/>
          <a:p>
            <a:pPr algn="r">
              <a:lnSpc>
                <a:spcPct val="100000"/>
              </a:lnSpc>
            </a:pPr>
            <a:fld id="{FE578C9F-DE04-417F-AA80-D54ABCBB2E9B}" type="slidenum">
              <a:rPr lang="hu-HU" sz="1200" b="0" strike="noStrike" spc="-1">
                <a:solidFill>
                  <a:srgbClr val="000000"/>
                </a:solidFill>
                <a:latin typeface="+mn-lt"/>
                <a:ea typeface="+mn-ea"/>
              </a:rPr>
              <a:pPr algn="r">
                <a:lnSpc>
                  <a:spcPct val="100000"/>
                </a:lnSpc>
              </a:pPr>
              <a:t>15</a:t>
            </a:fld>
            <a:endParaRPr lang="hu-HU" sz="1200" b="0" strike="noStrike" spc="-1">
              <a:latin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73" name="TextShape 2"/>
          <p:cNvSpPr txBox="1"/>
          <p:nvPr/>
        </p:nvSpPr>
        <p:spPr>
          <a:xfrm>
            <a:off x="3884760" y="8685360"/>
            <a:ext cx="2971440" cy="456840"/>
          </a:xfrm>
          <a:prstGeom prst="rect">
            <a:avLst/>
          </a:prstGeom>
          <a:noFill/>
          <a:ln>
            <a:noFill/>
          </a:ln>
        </p:spPr>
        <p:txBody>
          <a:bodyPr anchor="b"/>
          <a:lstStyle/>
          <a:p>
            <a:pPr algn="r">
              <a:lnSpc>
                <a:spcPct val="100000"/>
              </a:lnSpc>
            </a:pPr>
            <a:fld id="{2139D6F9-204C-4D72-A8A7-4ADC50BB6480}" type="slidenum">
              <a:rPr lang="hu-HU" sz="1200" b="0" strike="noStrike" spc="-1">
                <a:solidFill>
                  <a:srgbClr val="000000"/>
                </a:solidFill>
                <a:latin typeface="+mn-lt"/>
                <a:ea typeface="+mn-ea"/>
              </a:rPr>
              <a:pPr algn="r">
                <a:lnSpc>
                  <a:spcPct val="100000"/>
                </a:lnSpc>
              </a:pPr>
              <a:t>16</a:t>
            </a:fld>
            <a:endParaRPr lang="hu-HU" sz="1200" b="0" strike="noStrike" spc="-1">
              <a:latin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75" name="TextShape 2"/>
          <p:cNvSpPr txBox="1"/>
          <p:nvPr/>
        </p:nvSpPr>
        <p:spPr>
          <a:xfrm>
            <a:off x="3884760" y="8685360"/>
            <a:ext cx="2971440" cy="456840"/>
          </a:xfrm>
          <a:prstGeom prst="rect">
            <a:avLst/>
          </a:prstGeom>
          <a:noFill/>
          <a:ln>
            <a:noFill/>
          </a:ln>
        </p:spPr>
        <p:txBody>
          <a:bodyPr anchor="b"/>
          <a:lstStyle/>
          <a:p>
            <a:pPr algn="r">
              <a:lnSpc>
                <a:spcPct val="100000"/>
              </a:lnSpc>
            </a:pPr>
            <a:fld id="{2B496677-65AE-424D-AB12-539591BC7134}" type="slidenum">
              <a:rPr lang="hu-HU" sz="1200" b="0" strike="noStrike" spc="-1">
                <a:solidFill>
                  <a:srgbClr val="000000"/>
                </a:solidFill>
                <a:latin typeface="+mn-lt"/>
                <a:ea typeface="+mn-ea"/>
              </a:rPr>
              <a:pPr algn="r">
                <a:lnSpc>
                  <a:spcPct val="100000"/>
                </a:lnSpc>
              </a:pPr>
              <a:t>17</a:t>
            </a:fld>
            <a:endParaRPr lang="hu-HU" sz="1200" b="0" strike="noStrike" spc="-1">
              <a:latin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PlaceHolder 1"/>
          <p:cNvSpPr>
            <a:spLocks noGrp="1"/>
          </p:cNvSpPr>
          <p:nvPr>
            <p:ph type="body"/>
          </p:nvPr>
        </p:nvSpPr>
        <p:spPr>
          <a:xfrm>
            <a:off x="685800" y="4343400"/>
            <a:ext cx="5486040" cy="4114440"/>
          </a:xfrm>
          <a:prstGeom prst="rect">
            <a:avLst/>
          </a:prstGeom>
        </p:spPr>
        <p:txBody>
          <a:bodyPr/>
          <a:lstStyle/>
          <a:p>
            <a:pPr>
              <a:lnSpc>
                <a:spcPct val="100000"/>
              </a:lnSpc>
            </a:pPr>
            <a:endParaRPr lang="hu-HU" sz="1200" b="0" strike="noStrike" spc="-1" dirty="0">
              <a:latin typeface="Arial"/>
            </a:endParaRPr>
          </a:p>
        </p:txBody>
      </p:sp>
      <p:sp>
        <p:nvSpPr>
          <p:cNvPr id="277" name="TextShape 2"/>
          <p:cNvSpPr txBox="1"/>
          <p:nvPr/>
        </p:nvSpPr>
        <p:spPr>
          <a:xfrm>
            <a:off x="3884760" y="8685360"/>
            <a:ext cx="2971440" cy="456840"/>
          </a:xfrm>
          <a:prstGeom prst="rect">
            <a:avLst/>
          </a:prstGeom>
          <a:noFill/>
          <a:ln>
            <a:noFill/>
          </a:ln>
        </p:spPr>
        <p:txBody>
          <a:bodyPr anchor="b"/>
          <a:lstStyle/>
          <a:p>
            <a:pPr algn="r">
              <a:lnSpc>
                <a:spcPct val="100000"/>
              </a:lnSpc>
            </a:pPr>
            <a:fld id="{2DE14326-53B3-4A0F-9AE9-89D1C493F05F}" type="slidenum">
              <a:rPr lang="hu-HU" sz="1200" b="0" strike="noStrike" spc="-1">
                <a:solidFill>
                  <a:srgbClr val="000000"/>
                </a:solidFill>
                <a:latin typeface="+mn-lt"/>
                <a:ea typeface="+mn-ea"/>
              </a:rPr>
              <a:pPr algn="r">
                <a:lnSpc>
                  <a:spcPct val="100000"/>
                </a:lnSpc>
              </a:pPr>
              <a:t>18</a:t>
            </a:fld>
            <a:endParaRPr lang="hu-HU" sz="1200" b="0" strike="noStrike" spc="-1">
              <a:latin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79" name="TextShape 2"/>
          <p:cNvSpPr txBox="1"/>
          <p:nvPr/>
        </p:nvSpPr>
        <p:spPr>
          <a:xfrm>
            <a:off x="3884760" y="8685360"/>
            <a:ext cx="2971440" cy="456840"/>
          </a:xfrm>
          <a:prstGeom prst="rect">
            <a:avLst/>
          </a:prstGeom>
          <a:noFill/>
          <a:ln>
            <a:noFill/>
          </a:ln>
        </p:spPr>
        <p:txBody>
          <a:bodyPr anchor="b"/>
          <a:lstStyle/>
          <a:p>
            <a:pPr algn="r">
              <a:lnSpc>
                <a:spcPct val="100000"/>
              </a:lnSpc>
            </a:pPr>
            <a:fld id="{DD77ECE6-7EEA-43CB-89BC-B12C2A07949D}" type="slidenum">
              <a:rPr lang="hu-HU" sz="1200" b="0" strike="noStrike" spc="-1">
                <a:solidFill>
                  <a:srgbClr val="000000"/>
                </a:solidFill>
                <a:latin typeface="+mn-lt"/>
                <a:ea typeface="+mn-ea"/>
              </a:rPr>
              <a:pPr algn="r">
                <a:lnSpc>
                  <a:spcPct val="100000"/>
                </a:lnSpc>
              </a:pPr>
              <a:t>22</a:t>
            </a:fld>
            <a:endParaRPr lang="hu-HU" sz="1200" b="0" strike="noStrike" spc="-1">
              <a:latin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81" name="TextShape 2"/>
          <p:cNvSpPr txBox="1"/>
          <p:nvPr/>
        </p:nvSpPr>
        <p:spPr>
          <a:xfrm>
            <a:off x="3884760" y="8685360"/>
            <a:ext cx="2971440" cy="456840"/>
          </a:xfrm>
          <a:prstGeom prst="rect">
            <a:avLst/>
          </a:prstGeom>
          <a:noFill/>
          <a:ln>
            <a:noFill/>
          </a:ln>
        </p:spPr>
        <p:txBody>
          <a:bodyPr anchor="b"/>
          <a:lstStyle/>
          <a:p>
            <a:pPr algn="r">
              <a:lnSpc>
                <a:spcPct val="100000"/>
              </a:lnSpc>
            </a:pPr>
            <a:fld id="{A5E71638-D127-45A5-9720-92DAD6639E4E}" type="slidenum">
              <a:rPr lang="hu-HU" sz="1200" b="0" strike="noStrike" spc="-1">
                <a:solidFill>
                  <a:srgbClr val="000000"/>
                </a:solidFill>
                <a:latin typeface="+mn-lt"/>
                <a:ea typeface="+mn-ea"/>
              </a:rPr>
              <a:pPr algn="r">
                <a:lnSpc>
                  <a:spcPct val="100000"/>
                </a:lnSpc>
              </a:pPr>
              <a:t>24</a:t>
            </a:fld>
            <a:endParaRPr lang="hu-HU" sz="1200" b="0" strike="noStrike" spc="-1">
              <a:latin typeface="Times New Roman"/>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83" name="TextShape 2"/>
          <p:cNvSpPr txBox="1"/>
          <p:nvPr/>
        </p:nvSpPr>
        <p:spPr>
          <a:xfrm>
            <a:off x="3884760" y="8685360"/>
            <a:ext cx="2971440" cy="456840"/>
          </a:xfrm>
          <a:prstGeom prst="rect">
            <a:avLst/>
          </a:prstGeom>
          <a:noFill/>
          <a:ln>
            <a:noFill/>
          </a:ln>
        </p:spPr>
        <p:txBody>
          <a:bodyPr anchor="b"/>
          <a:lstStyle/>
          <a:p>
            <a:pPr algn="r">
              <a:lnSpc>
                <a:spcPct val="100000"/>
              </a:lnSpc>
            </a:pPr>
            <a:fld id="{6783585B-6333-4721-8960-984700F99170}" type="slidenum">
              <a:rPr lang="hu-HU" sz="1200" b="0" strike="noStrike" spc="-1">
                <a:solidFill>
                  <a:srgbClr val="000000"/>
                </a:solidFill>
                <a:latin typeface="+mn-lt"/>
                <a:ea typeface="+mn-ea"/>
              </a:rPr>
              <a:pPr algn="r">
                <a:lnSpc>
                  <a:spcPct val="100000"/>
                </a:lnSpc>
              </a:pPr>
              <a:t>26</a:t>
            </a:fld>
            <a:endParaRPr lang="hu-HU" sz="1200" b="0" strike="noStrike" spc="-1">
              <a:latin typeface="Times New Roman"/>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85" name="TextShape 2"/>
          <p:cNvSpPr txBox="1"/>
          <p:nvPr/>
        </p:nvSpPr>
        <p:spPr>
          <a:xfrm>
            <a:off x="3884760" y="8685360"/>
            <a:ext cx="2971440" cy="456840"/>
          </a:xfrm>
          <a:prstGeom prst="rect">
            <a:avLst/>
          </a:prstGeom>
          <a:noFill/>
          <a:ln>
            <a:noFill/>
          </a:ln>
        </p:spPr>
        <p:txBody>
          <a:bodyPr anchor="b"/>
          <a:lstStyle/>
          <a:p>
            <a:pPr algn="r">
              <a:lnSpc>
                <a:spcPct val="100000"/>
              </a:lnSpc>
            </a:pPr>
            <a:fld id="{A97724EF-2C2F-4DFE-92F1-86ACEFA3184B}" type="slidenum">
              <a:rPr lang="hu-HU" sz="1200" b="0" strike="noStrike" spc="-1">
                <a:solidFill>
                  <a:srgbClr val="000000"/>
                </a:solidFill>
                <a:latin typeface="+mn-lt"/>
                <a:ea typeface="+mn-ea"/>
              </a:rPr>
              <a:pPr algn="r">
                <a:lnSpc>
                  <a:spcPct val="100000"/>
                </a:lnSpc>
              </a:pPr>
              <a:t>27</a:t>
            </a:fld>
            <a:endParaRPr lang="hu-HU" sz="12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PlaceHolder 1"/>
          <p:cNvSpPr>
            <a:spLocks noGrp="1"/>
          </p:cNvSpPr>
          <p:nvPr>
            <p:ph type="body"/>
          </p:nvPr>
        </p:nvSpPr>
        <p:spPr>
          <a:xfrm>
            <a:off x="685800" y="4343400"/>
            <a:ext cx="5486040" cy="4114440"/>
          </a:xfrm>
          <a:prstGeom prst="rect">
            <a:avLst/>
          </a:prstGeom>
        </p:spPr>
        <p:txBody>
          <a:bodyPr>
            <a:normAutofit/>
          </a:bodyPr>
          <a:lstStyle/>
          <a:p>
            <a:endParaRPr lang="hu-HU" sz="2000" b="0" strike="noStrike" spc="-1">
              <a:latin typeface="Arial"/>
            </a:endParaRPr>
          </a:p>
        </p:txBody>
      </p:sp>
      <p:sp>
        <p:nvSpPr>
          <p:cNvPr id="249" name="TextShape 2"/>
          <p:cNvSpPr txBox="1"/>
          <p:nvPr/>
        </p:nvSpPr>
        <p:spPr>
          <a:xfrm>
            <a:off x="3884760" y="8685360"/>
            <a:ext cx="2971440" cy="456840"/>
          </a:xfrm>
          <a:prstGeom prst="rect">
            <a:avLst/>
          </a:prstGeom>
          <a:noFill/>
          <a:ln>
            <a:noFill/>
          </a:ln>
        </p:spPr>
        <p:txBody>
          <a:bodyPr anchor="b"/>
          <a:lstStyle/>
          <a:p>
            <a:pPr algn="r">
              <a:lnSpc>
                <a:spcPct val="100000"/>
              </a:lnSpc>
            </a:pPr>
            <a:fld id="{16E9FC23-448E-4623-BB89-3DF1A1DC6BA9}" type="slidenum">
              <a:rPr lang="hu-HU" sz="1200" b="0" strike="noStrike" spc="-1">
                <a:solidFill>
                  <a:srgbClr val="000000"/>
                </a:solidFill>
                <a:latin typeface="+mn-lt"/>
                <a:ea typeface="+mn-ea"/>
              </a:rPr>
              <a:pPr algn="r">
                <a:lnSpc>
                  <a:spcPct val="100000"/>
                </a:lnSpc>
              </a:pPr>
              <a:t>2</a:t>
            </a:fld>
            <a:endParaRPr lang="hu-HU" sz="1200" b="0" strike="noStrike" spc="-1">
              <a:latin typeface="Times New Roman"/>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PlaceHolder 1"/>
          <p:cNvSpPr>
            <a:spLocks noGrp="1"/>
          </p:cNvSpPr>
          <p:nvPr>
            <p:ph type="body"/>
          </p:nvPr>
        </p:nvSpPr>
        <p:spPr>
          <a:xfrm>
            <a:off x="685800" y="4343400"/>
            <a:ext cx="5486040" cy="4114440"/>
          </a:xfrm>
          <a:prstGeom prst="rect">
            <a:avLst/>
          </a:prstGeom>
        </p:spPr>
        <p:txBody>
          <a:bodyPr/>
          <a:lstStyle/>
          <a:p>
            <a:pPr>
              <a:lnSpc>
                <a:spcPct val="100000"/>
              </a:lnSpc>
            </a:pPr>
            <a:endParaRPr lang="hu-HU" sz="1200" b="0" strike="noStrike" spc="-1" dirty="0">
              <a:latin typeface="Arial"/>
            </a:endParaRPr>
          </a:p>
        </p:txBody>
      </p:sp>
      <p:sp>
        <p:nvSpPr>
          <p:cNvPr id="287" name="TextShape 2"/>
          <p:cNvSpPr txBox="1"/>
          <p:nvPr/>
        </p:nvSpPr>
        <p:spPr>
          <a:xfrm>
            <a:off x="3884760" y="8685360"/>
            <a:ext cx="2971440" cy="456840"/>
          </a:xfrm>
          <a:prstGeom prst="rect">
            <a:avLst/>
          </a:prstGeom>
          <a:noFill/>
          <a:ln>
            <a:noFill/>
          </a:ln>
        </p:spPr>
        <p:txBody>
          <a:bodyPr anchor="b"/>
          <a:lstStyle/>
          <a:p>
            <a:pPr algn="r">
              <a:lnSpc>
                <a:spcPct val="100000"/>
              </a:lnSpc>
            </a:pPr>
            <a:fld id="{92CCE1F2-BEDD-4B9C-B2A9-36A5DA2A20FE}" type="slidenum">
              <a:rPr lang="hu-HU" sz="1200" b="0" strike="noStrike" spc="-1">
                <a:solidFill>
                  <a:srgbClr val="000000"/>
                </a:solidFill>
                <a:latin typeface="+mn-lt"/>
                <a:ea typeface="+mn-ea"/>
              </a:rPr>
              <a:pPr algn="r">
                <a:lnSpc>
                  <a:spcPct val="100000"/>
                </a:lnSpc>
              </a:pPr>
              <a:t>29</a:t>
            </a:fld>
            <a:endParaRPr lang="hu-HU" sz="1200" b="0" strike="noStrike" spc="-1">
              <a:latin typeface="Times New Roman"/>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89" name="TextShape 2"/>
          <p:cNvSpPr txBox="1"/>
          <p:nvPr/>
        </p:nvSpPr>
        <p:spPr>
          <a:xfrm>
            <a:off x="3884760" y="8685360"/>
            <a:ext cx="2971440" cy="456840"/>
          </a:xfrm>
          <a:prstGeom prst="rect">
            <a:avLst/>
          </a:prstGeom>
          <a:noFill/>
          <a:ln>
            <a:noFill/>
          </a:ln>
        </p:spPr>
        <p:txBody>
          <a:bodyPr anchor="b"/>
          <a:lstStyle/>
          <a:p>
            <a:pPr algn="r">
              <a:lnSpc>
                <a:spcPct val="100000"/>
              </a:lnSpc>
            </a:pPr>
            <a:fld id="{9D30AE21-8B71-4FC4-8833-714A922410A3}" type="slidenum">
              <a:rPr lang="hu-HU" sz="1200" b="0" strike="noStrike" spc="-1">
                <a:solidFill>
                  <a:srgbClr val="000000"/>
                </a:solidFill>
                <a:latin typeface="+mn-lt"/>
                <a:ea typeface="+mn-ea"/>
              </a:rPr>
              <a:pPr algn="r">
                <a:lnSpc>
                  <a:spcPct val="100000"/>
                </a:lnSpc>
              </a:pPr>
              <a:t>30</a:t>
            </a:fld>
            <a:endParaRPr lang="hu-HU" sz="1200" b="0" strike="noStrike" spc="-1">
              <a:latin typeface="Times New Roman"/>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91" name="TextShape 2"/>
          <p:cNvSpPr txBox="1"/>
          <p:nvPr/>
        </p:nvSpPr>
        <p:spPr>
          <a:xfrm>
            <a:off x="3884760" y="8685360"/>
            <a:ext cx="2971440" cy="456840"/>
          </a:xfrm>
          <a:prstGeom prst="rect">
            <a:avLst/>
          </a:prstGeom>
          <a:noFill/>
          <a:ln>
            <a:noFill/>
          </a:ln>
        </p:spPr>
        <p:txBody>
          <a:bodyPr anchor="b"/>
          <a:lstStyle/>
          <a:p>
            <a:pPr algn="r">
              <a:lnSpc>
                <a:spcPct val="100000"/>
              </a:lnSpc>
            </a:pPr>
            <a:fld id="{4CCBA4D0-CD69-47F1-B055-47550CECF10C}" type="slidenum">
              <a:rPr lang="hu-HU" sz="1200" b="0" strike="noStrike" spc="-1">
                <a:solidFill>
                  <a:srgbClr val="000000"/>
                </a:solidFill>
                <a:latin typeface="+mn-lt"/>
                <a:ea typeface="+mn-ea"/>
              </a:rPr>
              <a:pPr algn="r">
                <a:lnSpc>
                  <a:spcPct val="100000"/>
                </a:lnSpc>
              </a:pPr>
              <a:t>32</a:t>
            </a:fld>
            <a:endParaRPr lang="hu-HU" sz="1200" b="0" strike="noStrike" spc="-1">
              <a:latin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93" name="TextShape 2"/>
          <p:cNvSpPr txBox="1"/>
          <p:nvPr/>
        </p:nvSpPr>
        <p:spPr>
          <a:xfrm>
            <a:off x="3884760" y="8685360"/>
            <a:ext cx="2971440" cy="456840"/>
          </a:xfrm>
          <a:prstGeom prst="rect">
            <a:avLst/>
          </a:prstGeom>
          <a:noFill/>
          <a:ln>
            <a:noFill/>
          </a:ln>
        </p:spPr>
        <p:txBody>
          <a:bodyPr anchor="b"/>
          <a:lstStyle/>
          <a:p>
            <a:pPr algn="r">
              <a:lnSpc>
                <a:spcPct val="100000"/>
              </a:lnSpc>
            </a:pPr>
            <a:fld id="{ACA3A089-D13C-4863-95FD-3F6B9D87B586}" type="slidenum">
              <a:rPr lang="hu-HU" sz="1200" b="0" strike="noStrike" spc="-1">
                <a:solidFill>
                  <a:srgbClr val="000000"/>
                </a:solidFill>
                <a:latin typeface="+mn-lt"/>
                <a:ea typeface="+mn-ea"/>
              </a:rPr>
              <a:pPr algn="r">
                <a:lnSpc>
                  <a:spcPct val="100000"/>
                </a:lnSpc>
              </a:pPr>
              <a:t>33</a:t>
            </a:fld>
            <a:endParaRPr lang="hu-HU" sz="1200" b="0" strike="noStrike" spc="-1">
              <a:latin typeface="Times New Roman"/>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95" name="TextShape 2"/>
          <p:cNvSpPr txBox="1"/>
          <p:nvPr/>
        </p:nvSpPr>
        <p:spPr>
          <a:xfrm>
            <a:off x="3884760" y="8685360"/>
            <a:ext cx="2971440" cy="456840"/>
          </a:xfrm>
          <a:prstGeom prst="rect">
            <a:avLst/>
          </a:prstGeom>
          <a:noFill/>
          <a:ln>
            <a:noFill/>
          </a:ln>
        </p:spPr>
        <p:txBody>
          <a:bodyPr anchor="b"/>
          <a:lstStyle/>
          <a:p>
            <a:pPr algn="r">
              <a:lnSpc>
                <a:spcPct val="100000"/>
              </a:lnSpc>
            </a:pPr>
            <a:fld id="{69B72633-44AE-4CC1-B069-EFC0BC6507D2}" type="slidenum">
              <a:rPr lang="hu-HU" sz="1200" b="0" strike="noStrike" spc="-1">
                <a:solidFill>
                  <a:srgbClr val="000000"/>
                </a:solidFill>
                <a:latin typeface="+mn-lt"/>
                <a:ea typeface="+mn-ea"/>
              </a:rPr>
              <a:pPr algn="r">
                <a:lnSpc>
                  <a:spcPct val="100000"/>
                </a:lnSpc>
              </a:pPr>
              <a:t>35</a:t>
            </a:fld>
            <a:endParaRPr lang="hu-HU" sz="1200" b="0" strike="noStrike" spc="-1">
              <a:latin typeface="Times New Roman"/>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97" name="TextShape 2"/>
          <p:cNvSpPr txBox="1"/>
          <p:nvPr/>
        </p:nvSpPr>
        <p:spPr>
          <a:xfrm>
            <a:off x="3884760" y="8685360"/>
            <a:ext cx="2971440" cy="456840"/>
          </a:xfrm>
          <a:prstGeom prst="rect">
            <a:avLst/>
          </a:prstGeom>
          <a:noFill/>
          <a:ln>
            <a:noFill/>
          </a:ln>
        </p:spPr>
        <p:txBody>
          <a:bodyPr anchor="b"/>
          <a:lstStyle/>
          <a:p>
            <a:pPr algn="r">
              <a:lnSpc>
                <a:spcPct val="100000"/>
              </a:lnSpc>
            </a:pPr>
            <a:fld id="{B803FE93-22B0-4F1B-A1FC-28D168DC0F64}" type="slidenum">
              <a:rPr lang="hu-HU" sz="1200" b="0" strike="noStrike" spc="-1">
                <a:solidFill>
                  <a:srgbClr val="000000"/>
                </a:solidFill>
                <a:latin typeface="+mn-lt"/>
                <a:ea typeface="+mn-ea"/>
              </a:rPr>
              <a:pPr algn="r">
                <a:lnSpc>
                  <a:spcPct val="100000"/>
                </a:lnSpc>
              </a:pPr>
              <a:t>36</a:t>
            </a:fld>
            <a:endParaRPr lang="hu-HU" sz="1200" b="0" strike="noStrike" spc="-1">
              <a:latin typeface="Times New Roman"/>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99" name="TextShape 2"/>
          <p:cNvSpPr txBox="1"/>
          <p:nvPr/>
        </p:nvSpPr>
        <p:spPr>
          <a:xfrm>
            <a:off x="3884760" y="8685360"/>
            <a:ext cx="2971440" cy="456840"/>
          </a:xfrm>
          <a:prstGeom prst="rect">
            <a:avLst/>
          </a:prstGeom>
          <a:noFill/>
          <a:ln>
            <a:noFill/>
          </a:ln>
        </p:spPr>
        <p:txBody>
          <a:bodyPr anchor="b"/>
          <a:lstStyle/>
          <a:p>
            <a:pPr algn="r">
              <a:lnSpc>
                <a:spcPct val="100000"/>
              </a:lnSpc>
            </a:pPr>
            <a:fld id="{AA89E975-0047-4A1D-9B29-9252713AD893}" type="slidenum">
              <a:rPr lang="hu-HU" sz="1200" b="0" strike="noStrike" spc="-1">
                <a:solidFill>
                  <a:srgbClr val="000000"/>
                </a:solidFill>
                <a:latin typeface="+mn-lt"/>
                <a:ea typeface="+mn-ea"/>
              </a:rPr>
              <a:pPr algn="r">
                <a:lnSpc>
                  <a:spcPct val="100000"/>
                </a:lnSpc>
              </a:pPr>
              <a:t>40</a:t>
            </a:fld>
            <a:endParaRPr lang="hu-HU" sz="1200" b="0" strike="noStrike" spc="-1">
              <a:latin typeface="Times New Roman"/>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PlaceHolder 1"/>
          <p:cNvSpPr>
            <a:spLocks noGrp="1"/>
          </p:cNvSpPr>
          <p:nvPr>
            <p:ph type="body"/>
          </p:nvPr>
        </p:nvSpPr>
        <p:spPr>
          <a:xfrm>
            <a:off x="685800" y="4343400"/>
            <a:ext cx="5486040" cy="4114440"/>
          </a:xfrm>
          <a:prstGeom prst="rect">
            <a:avLst/>
          </a:prstGeom>
        </p:spPr>
        <p:txBody>
          <a:bodyPr/>
          <a:lstStyle/>
          <a:p>
            <a:endParaRPr lang="hu-HU" sz="2000" b="0" strike="noStrike" spc="-1">
              <a:latin typeface="Arial"/>
            </a:endParaRPr>
          </a:p>
        </p:txBody>
      </p:sp>
      <p:sp>
        <p:nvSpPr>
          <p:cNvPr id="301" name="TextShape 2"/>
          <p:cNvSpPr txBox="1"/>
          <p:nvPr/>
        </p:nvSpPr>
        <p:spPr>
          <a:xfrm>
            <a:off x="3884760" y="8685360"/>
            <a:ext cx="2971440" cy="456840"/>
          </a:xfrm>
          <a:prstGeom prst="rect">
            <a:avLst/>
          </a:prstGeom>
          <a:noFill/>
          <a:ln>
            <a:noFill/>
          </a:ln>
        </p:spPr>
        <p:txBody>
          <a:bodyPr anchor="b"/>
          <a:lstStyle/>
          <a:p>
            <a:pPr algn="r">
              <a:lnSpc>
                <a:spcPct val="100000"/>
              </a:lnSpc>
            </a:pPr>
            <a:fld id="{55DEEEA4-4E12-466D-BC88-E5DC0E0FF85C}" type="slidenum">
              <a:rPr lang="hu-HU" sz="1200" b="0" strike="noStrike" spc="-1">
                <a:solidFill>
                  <a:srgbClr val="000000"/>
                </a:solidFill>
                <a:latin typeface="+mn-lt"/>
                <a:ea typeface="+mn-ea"/>
              </a:rPr>
              <a:pPr algn="r">
                <a:lnSpc>
                  <a:spcPct val="100000"/>
                </a:lnSpc>
              </a:pPr>
              <a:t>42</a:t>
            </a:fld>
            <a:endParaRPr lang="hu-HU" sz="1200" b="0" strike="noStrike" spc="-1">
              <a:latin typeface="Times New Roman"/>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idx="10"/>
          </p:nvPr>
        </p:nvSpPr>
        <p:spPr/>
        <p:txBody>
          <a:bodyPr/>
          <a:lstStyle/>
          <a:p>
            <a:pPr algn="r"/>
            <a:fld id="{5F7F0DCE-96D3-4F2F-AD39-13EB360CEA99}" type="slidenum">
              <a:rPr lang="hu-HU" sz="1400" b="0" strike="noStrike" spc="-1" smtClean="0">
                <a:latin typeface="Times New Roman"/>
              </a:rPr>
              <a:pPr algn="r"/>
              <a:t>47</a:t>
            </a:fld>
            <a:endParaRPr lang="hu-HU" sz="1400" b="0" strike="noStrike" spc="-1">
              <a:latin typeface="Times New Roman"/>
            </a:endParaRPr>
          </a:p>
        </p:txBody>
      </p:sp>
    </p:spTree>
    <p:extLst>
      <p:ext uri="{BB962C8B-B14F-4D97-AF65-F5344CB8AC3E}">
        <p14:creationId xmlns:p14="http://schemas.microsoft.com/office/powerpoint/2010/main" val="3724162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PlaceHolder 1"/>
          <p:cNvSpPr>
            <a:spLocks noGrp="1"/>
          </p:cNvSpPr>
          <p:nvPr>
            <p:ph type="body"/>
          </p:nvPr>
        </p:nvSpPr>
        <p:spPr>
          <a:xfrm>
            <a:off x="685800" y="4343400"/>
            <a:ext cx="5486040" cy="4114440"/>
          </a:xfrm>
          <a:prstGeom prst="rect">
            <a:avLst/>
          </a:prstGeom>
        </p:spPr>
        <p:txBody>
          <a:bodyPr/>
          <a:lstStyle/>
          <a:p>
            <a:endParaRPr lang="hu-HU" sz="1200" b="0" strike="noStrike" spc="-1" dirty="0">
              <a:latin typeface="Arial"/>
            </a:endParaRPr>
          </a:p>
        </p:txBody>
      </p:sp>
      <p:sp>
        <p:nvSpPr>
          <p:cNvPr id="251" name="TextShape 2"/>
          <p:cNvSpPr txBox="1"/>
          <p:nvPr/>
        </p:nvSpPr>
        <p:spPr>
          <a:xfrm>
            <a:off x="3884760" y="8685360"/>
            <a:ext cx="2971440" cy="456840"/>
          </a:xfrm>
          <a:prstGeom prst="rect">
            <a:avLst/>
          </a:prstGeom>
          <a:noFill/>
          <a:ln>
            <a:noFill/>
          </a:ln>
        </p:spPr>
        <p:txBody>
          <a:bodyPr anchor="b"/>
          <a:lstStyle/>
          <a:p>
            <a:pPr algn="r">
              <a:lnSpc>
                <a:spcPct val="100000"/>
              </a:lnSpc>
            </a:pPr>
            <a:fld id="{1B84D202-04BE-4AF8-AB14-5DC4D3DD84F6}" type="slidenum">
              <a:rPr lang="hu-HU" sz="1200" b="0" strike="noStrike" spc="-1">
                <a:solidFill>
                  <a:srgbClr val="000000"/>
                </a:solidFill>
                <a:latin typeface="+mn-lt"/>
                <a:ea typeface="+mn-ea"/>
              </a:rPr>
              <a:pPr algn="r">
                <a:lnSpc>
                  <a:spcPct val="100000"/>
                </a:lnSpc>
              </a:pPr>
              <a:t>4</a:t>
            </a:fld>
            <a:endParaRPr lang="hu-HU" sz="1200" b="0" strike="noStrike"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PlaceHolder 1"/>
          <p:cNvSpPr>
            <a:spLocks noGrp="1"/>
          </p:cNvSpPr>
          <p:nvPr>
            <p:ph type="body"/>
          </p:nvPr>
        </p:nvSpPr>
        <p:spPr>
          <a:xfrm>
            <a:off x="685800" y="4343400"/>
            <a:ext cx="5486040" cy="4114440"/>
          </a:xfrm>
          <a:prstGeom prst="rect">
            <a:avLst/>
          </a:prstGeom>
        </p:spPr>
        <p:txBody>
          <a:bodyPr/>
          <a:lstStyle/>
          <a:p>
            <a:endParaRPr lang="hu-HU" sz="1200" b="0" strike="noStrike" spc="-1" dirty="0">
              <a:latin typeface="Arial"/>
            </a:endParaRPr>
          </a:p>
        </p:txBody>
      </p:sp>
      <p:sp>
        <p:nvSpPr>
          <p:cNvPr id="253" name="TextShape 2"/>
          <p:cNvSpPr txBox="1"/>
          <p:nvPr/>
        </p:nvSpPr>
        <p:spPr>
          <a:xfrm>
            <a:off x="3884760" y="8685360"/>
            <a:ext cx="2971440" cy="456840"/>
          </a:xfrm>
          <a:prstGeom prst="rect">
            <a:avLst/>
          </a:prstGeom>
          <a:noFill/>
          <a:ln>
            <a:noFill/>
          </a:ln>
        </p:spPr>
        <p:txBody>
          <a:bodyPr anchor="b"/>
          <a:lstStyle/>
          <a:p>
            <a:pPr algn="r">
              <a:lnSpc>
                <a:spcPct val="100000"/>
              </a:lnSpc>
            </a:pPr>
            <a:fld id="{11AF079C-2CAE-4050-A88A-8E17D1651E60}" type="slidenum">
              <a:rPr lang="hu-HU" sz="1200" b="0" strike="noStrike" spc="-1">
                <a:solidFill>
                  <a:srgbClr val="000000"/>
                </a:solidFill>
                <a:latin typeface="+mn-lt"/>
                <a:ea typeface="+mn-ea"/>
              </a:rPr>
              <a:pPr algn="r">
                <a:lnSpc>
                  <a:spcPct val="100000"/>
                </a:lnSpc>
              </a:pPr>
              <a:t>5</a:t>
            </a:fld>
            <a:endParaRPr lang="hu-HU" sz="1200" b="0" strike="noStrike" spc="-1">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55" name="TextShape 2"/>
          <p:cNvSpPr txBox="1"/>
          <p:nvPr/>
        </p:nvSpPr>
        <p:spPr>
          <a:xfrm>
            <a:off x="3884760" y="8685360"/>
            <a:ext cx="2971440" cy="456840"/>
          </a:xfrm>
          <a:prstGeom prst="rect">
            <a:avLst/>
          </a:prstGeom>
          <a:noFill/>
          <a:ln>
            <a:noFill/>
          </a:ln>
        </p:spPr>
        <p:txBody>
          <a:bodyPr anchor="b"/>
          <a:lstStyle/>
          <a:p>
            <a:pPr algn="r">
              <a:lnSpc>
                <a:spcPct val="100000"/>
              </a:lnSpc>
            </a:pPr>
            <a:fld id="{6DB89939-AB34-49D8-B177-A6A58D8A7843}" type="slidenum">
              <a:rPr lang="hu-HU" sz="1200" b="0" strike="noStrike" spc="-1">
                <a:solidFill>
                  <a:srgbClr val="000000"/>
                </a:solidFill>
                <a:latin typeface="+mn-lt"/>
                <a:ea typeface="+mn-ea"/>
              </a:rPr>
              <a:pPr algn="r">
                <a:lnSpc>
                  <a:spcPct val="100000"/>
                </a:lnSpc>
              </a:pPr>
              <a:t>7</a:t>
            </a:fld>
            <a:endParaRPr lang="hu-HU" sz="1200" b="0" strike="noStrike" spc="-1">
              <a:latin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PlaceHolder 1"/>
          <p:cNvSpPr>
            <a:spLocks noGrp="1"/>
          </p:cNvSpPr>
          <p:nvPr>
            <p:ph type="body"/>
          </p:nvPr>
        </p:nvSpPr>
        <p:spPr>
          <a:xfrm>
            <a:off x="685800" y="4343400"/>
            <a:ext cx="5486040" cy="4114440"/>
          </a:xfrm>
          <a:prstGeom prst="rect">
            <a:avLst/>
          </a:prstGeom>
        </p:spPr>
        <p:txBody>
          <a:bodyPr/>
          <a:lstStyle/>
          <a:p>
            <a:r>
              <a:rPr lang="hu-HU" sz="2000" b="0" strike="noStrike" spc="-1" dirty="0">
                <a:latin typeface="Arial"/>
              </a:rPr>
              <a:t> </a:t>
            </a:r>
            <a:endParaRPr lang="hu-HU" sz="1200" b="0" strike="noStrike" spc="-1" dirty="0">
              <a:latin typeface="Arial"/>
            </a:endParaRPr>
          </a:p>
        </p:txBody>
      </p:sp>
      <p:sp>
        <p:nvSpPr>
          <p:cNvPr id="257" name="TextShape 2"/>
          <p:cNvSpPr txBox="1"/>
          <p:nvPr/>
        </p:nvSpPr>
        <p:spPr>
          <a:xfrm>
            <a:off x="3884760" y="8685360"/>
            <a:ext cx="2971440" cy="456840"/>
          </a:xfrm>
          <a:prstGeom prst="rect">
            <a:avLst/>
          </a:prstGeom>
          <a:noFill/>
          <a:ln>
            <a:noFill/>
          </a:ln>
        </p:spPr>
        <p:txBody>
          <a:bodyPr anchor="b"/>
          <a:lstStyle/>
          <a:p>
            <a:pPr algn="r">
              <a:lnSpc>
                <a:spcPct val="100000"/>
              </a:lnSpc>
            </a:pPr>
            <a:fld id="{DFFA7AFD-63B3-4880-AD0A-768F4842F066}" type="slidenum">
              <a:rPr lang="hu-HU" sz="1200" b="0" strike="noStrike" spc="-1">
                <a:solidFill>
                  <a:srgbClr val="000000"/>
                </a:solidFill>
                <a:latin typeface="+mn-lt"/>
                <a:ea typeface="+mn-ea"/>
              </a:rPr>
              <a:pPr algn="r">
                <a:lnSpc>
                  <a:spcPct val="100000"/>
                </a:lnSpc>
              </a:pPr>
              <a:t>8</a:t>
            </a:fld>
            <a:endParaRPr lang="hu-HU" sz="1200" b="0" strike="noStrike" spc="-1">
              <a:latin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PlaceHolder 1"/>
          <p:cNvSpPr>
            <a:spLocks noGrp="1"/>
          </p:cNvSpPr>
          <p:nvPr>
            <p:ph type="body"/>
          </p:nvPr>
        </p:nvSpPr>
        <p:spPr>
          <a:xfrm>
            <a:off x="685800" y="4343400"/>
            <a:ext cx="5486040" cy="4114440"/>
          </a:xfrm>
          <a:prstGeom prst="rect">
            <a:avLst/>
          </a:prstGeom>
        </p:spPr>
        <p:txBody>
          <a:bodyPr/>
          <a:lstStyle/>
          <a:p>
            <a:endParaRPr lang="hu-HU" sz="1200" b="0" strike="noStrike" spc="-1" dirty="0">
              <a:latin typeface="Arial"/>
            </a:endParaRPr>
          </a:p>
        </p:txBody>
      </p:sp>
      <p:sp>
        <p:nvSpPr>
          <p:cNvPr id="259" name="TextShape 2"/>
          <p:cNvSpPr txBox="1"/>
          <p:nvPr/>
        </p:nvSpPr>
        <p:spPr>
          <a:xfrm>
            <a:off x="3884760" y="8685360"/>
            <a:ext cx="2971440" cy="456840"/>
          </a:xfrm>
          <a:prstGeom prst="rect">
            <a:avLst/>
          </a:prstGeom>
          <a:noFill/>
          <a:ln>
            <a:noFill/>
          </a:ln>
        </p:spPr>
        <p:txBody>
          <a:bodyPr anchor="b"/>
          <a:lstStyle/>
          <a:p>
            <a:pPr algn="r">
              <a:lnSpc>
                <a:spcPct val="100000"/>
              </a:lnSpc>
            </a:pPr>
            <a:fld id="{6A36F9A8-3576-46CE-8EBB-6E9FB2F629F9}" type="slidenum">
              <a:rPr lang="hu-HU" sz="1200" b="0" strike="noStrike" spc="-1">
                <a:solidFill>
                  <a:srgbClr val="000000"/>
                </a:solidFill>
                <a:latin typeface="+mn-lt"/>
                <a:ea typeface="+mn-ea"/>
              </a:rPr>
              <a:pPr algn="r">
                <a:lnSpc>
                  <a:spcPct val="100000"/>
                </a:lnSpc>
              </a:pPr>
              <a:t>9</a:t>
            </a:fld>
            <a:endParaRPr lang="hu-HU" sz="1200" b="0" strike="noStrike" spc="-1">
              <a:latin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 name="PlaceHolder 1"/>
          <p:cNvSpPr>
            <a:spLocks noGrp="1"/>
          </p:cNvSpPr>
          <p:nvPr>
            <p:ph type="body"/>
          </p:nvPr>
        </p:nvSpPr>
        <p:spPr>
          <a:xfrm>
            <a:off x="685800" y="4343400"/>
            <a:ext cx="5486040" cy="4114440"/>
          </a:xfrm>
          <a:prstGeom prst="rect">
            <a:avLst/>
          </a:prstGeom>
        </p:spPr>
        <p:txBody>
          <a:bodyPr/>
          <a:lstStyle/>
          <a:p>
            <a:r>
              <a:rPr lang="hu-HU" sz="1200" b="0" strike="noStrike" spc="-1" dirty="0">
                <a:solidFill>
                  <a:srgbClr val="000000"/>
                </a:solidFill>
                <a:latin typeface="+mn-lt"/>
                <a:ea typeface="+mn-ea"/>
              </a:rPr>
              <a:t>1998. január, kiemelt hangsúlyt kap a nyugdíjjárulék-fizetés és a jogosultságszerzés kapcsolata</a:t>
            </a:r>
            <a:endParaRPr lang="hu-HU" sz="1200" b="0" strike="noStrike" spc="-1" dirty="0">
              <a:latin typeface="Arial"/>
            </a:endParaRPr>
          </a:p>
        </p:txBody>
      </p:sp>
      <p:sp>
        <p:nvSpPr>
          <p:cNvPr id="263" name="TextShape 2"/>
          <p:cNvSpPr txBox="1"/>
          <p:nvPr/>
        </p:nvSpPr>
        <p:spPr>
          <a:xfrm>
            <a:off x="3884760" y="8685360"/>
            <a:ext cx="2971440" cy="456840"/>
          </a:xfrm>
          <a:prstGeom prst="rect">
            <a:avLst/>
          </a:prstGeom>
          <a:noFill/>
          <a:ln>
            <a:noFill/>
          </a:ln>
        </p:spPr>
        <p:txBody>
          <a:bodyPr anchor="b"/>
          <a:lstStyle/>
          <a:p>
            <a:pPr algn="r">
              <a:lnSpc>
                <a:spcPct val="100000"/>
              </a:lnSpc>
            </a:pPr>
            <a:fld id="{A6D9A40F-7A8E-4C08-8616-F97727A94E4E}" type="slidenum">
              <a:rPr lang="hu-HU" sz="1200" b="0" strike="noStrike" spc="-1">
                <a:solidFill>
                  <a:srgbClr val="000000"/>
                </a:solidFill>
                <a:latin typeface="+mn-lt"/>
                <a:ea typeface="+mn-ea"/>
              </a:rPr>
              <a:pPr algn="r">
                <a:lnSpc>
                  <a:spcPct val="100000"/>
                </a:lnSpc>
              </a:pPr>
              <a:t>11</a:t>
            </a:fld>
            <a:endParaRPr lang="hu-HU" sz="1200" b="0" strike="noStrike" spc="-1">
              <a:latin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PlaceHolder 1"/>
          <p:cNvSpPr>
            <a:spLocks noGrp="1"/>
          </p:cNvSpPr>
          <p:nvPr>
            <p:ph type="body"/>
          </p:nvPr>
        </p:nvSpPr>
        <p:spPr>
          <a:xfrm>
            <a:off x="685800" y="4343400"/>
            <a:ext cx="5486040" cy="4114440"/>
          </a:xfrm>
          <a:prstGeom prst="rect">
            <a:avLst/>
          </a:prstGeom>
        </p:spPr>
        <p:txBody>
          <a:bodyPr/>
          <a:lstStyle/>
          <a:p>
            <a:endParaRPr lang="hu-HU" sz="2000" b="0" strike="noStrike" spc="-1" dirty="0">
              <a:latin typeface="Arial"/>
            </a:endParaRPr>
          </a:p>
        </p:txBody>
      </p:sp>
      <p:sp>
        <p:nvSpPr>
          <p:cNvPr id="265" name="TextShape 2"/>
          <p:cNvSpPr txBox="1"/>
          <p:nvPr/>
        </p:nvSpPr>
        <p:spPr>
          <a:xfrm>
            <a:off x="3884760" y="8685360"/>
            <a:ext cx="2971440" cy="456840"/>
          </a:xfrm>
          <a:prstGeom prst="rect">
            <a:avLst/>
          </a:prstGeom>
          <a:noFill/>
          <a:ln>
            <a:noFill/>
          </a:ln>
        </p:spPr>
        <p:txBody>
          <a:bodyPr anchor="b"/>
          <a:lstStyle/>
          <a:p>
            <a:pPr algn="r">
              <a:lnSpc>
                <a:spcPct val="100000"/>
              </a:lnSpc>
            </a:pPr>
            <a:fld id="{AB87825C-45C3-479C-8A02-36FC7BFA7A63}" type="slidenum">
              <a:rPr lang="hu-HU" sz="1200" b="0" strike="noStrike" spc="-1">
                <a:solidFill>
                  <a:srgbClr val="000000"/>
                </a:solidFill>
                <a:latin typeface="+mn-lt"/>
                <a:ea typeface="+mn-ea"/>
              </a:rPr>
              <a:pPr algn="r">
                <a:lnSpc>
                  <a:spcPct val="100000"/>
                </a:lnSpc>
              </a:pPr>
              <a:t>12</a:t>
            </a:fld>
            <a:endParaRPr lang="hu-HU"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31"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32"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3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3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3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37"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39"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40"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41"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42"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43"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44"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10"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hu-HU"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12"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1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1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hu-HU"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1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0"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1"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2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5"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endParaRPr lang="hu-HU" sz="1800" b="0" strike="noStrike" spc="-1">
              <a:solidFill>
                <a:srgbClr val="000000"/>
              </a:solidFill>
              <a:latin typeface="Constantia"/>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
        <p:nvSpPr>
          <p:cNvPr id="29"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hu-HU" sz="2600" b="0" strike="noStrike" spc="-1">
              <a:solidFill>
                <a:srgbClr val="000000"/>
              </a:solidFill>
              <a:latin typeface="Constanti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9360" y="-7200"/>
            <a:ext cx="9162720" cy="1041120"/>
          </a:xfrm>
          <a:custGeom>
            <a:avLst/>
            <a:gdLst/>
            <a:ahLst/>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a:gradFill>
          <a:ln w="9360">
            <a:noFill/>
          </a:ln>
        </p:spPr>
        <p:style>
          <a:lnRef idx="0">
            <a:scrgbClr r="0" g="0" b="0"/>
          </a:lnRef>
          <a:fillRef idx="0">
            <a:scrgbClr r="0" g="0" b="0"/>
          </a:fillRef>
          <a:effectRef idx="0">
            <a:scrgbClr r="0" g="0" b="0"/>
          </a:effectRef>
          <a:fontRef idx="minor"/>
        </p:style>
      </p:sp>
      <p:sp>
        <p:nvSpPr>
          <p:cNvPr id="10" name="CustomShape 2"/>
          <p:cNvSpPr/>
          <p:nvPr/>
        </p:nvSpPr>
        <p:spPr>
          <a:xfrm>
            <a:off x="4381560" y="-7200"/>
            <a:ext cx="4762080" cy="637920"/>
          </a:xfrm>
          <a:custGeom>
            <a:avLst/>
            <a:gdLst/>
            <a:ahLst/>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16200000"/>
          </a:gradFill>
          <a:ln w="9360">
            <a:noFill/>
          </a:ln>
        </p:spPr>
        <p:style>
          <a:lnRef idx="0">
            <a:scrgbClr r="0" g="0" b="0"/>
          </a:lnRef>
          <a:fillRef idx="0">
            <a:scrgbClr r="0" g="0" b="0"/>
          </a:fillRef>
          <a:effectRef idx="0">
            <a:scrgbClr r="0" g="0" b="0"/>
          </a:effectRef>
          <a:fontRef idx="minor"/>
        </p:style>
      </p:sp>
      <p:sp>
        <p:nvSpPr>
          <p:cNvPr id="2" name="CustomShape 3"/>
          <p:cNvSpPr/>
          <p:nvPr/>
        </p:nvSpPr>
        <p:spPr>
          <a:xfrm rot="21435600">
            <a:off x="-18720" y="201960"/>
            <a:ext cx="9162720" cy="648720"/>
          </a:xfrm>
          <a:custGeom>
            <a:avLst/>
            <a:gdLst/>
            <a:ahLst/>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scrgbClr r="0" g="0" b="0"/>
          </a:lnRef>
          <a:fillRef idx="0">
            <a:scrgbClr r="0" g="0" b="0"/>
          </a:fillRef>
          <a:effectRef idx="0">
            <a:scrgbClr r="0" g="0" b="0"/>
          </a:effectRef>
          <a:fontRef idx="minor"/>
        </p:style>
      </p:sp>
      <p:sp>
        <p:nvSpPr>
          <p:cNvPr id="3" name="CustomShape 4"/>
          <p:cNvSpPr/>
          <p:nvPr/>
        </p:nvSpPr>
        <p:spPr>
          <a:xfrm rot="21435600">
            <a:off x="-14040" y="275400"/>
            <a:ext cx="9175320" cy="529920"/>
          </a:xfrm>
          <a:custGeom>
            <a:avLst/>
            <a:gdLst/>
            <a:ahLst/>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scrgbClr r="0" g="0" b="0"/>
          </a:lnRef>
          <a:fillRef idx="0">
            <a:scrgbClr r="0" g="0" b="0"/>
          </a:fillRef>
          <a:effectRef idx="0">
            <a:scrgbClr r="0" g="0" b="0"/>
          </a:effectRef>
          <a:fontRef idx="minor"/>
        </p:style>
      </p:sp>
      <p:sp>
        <p:nvSpPr>
          <p:cNvPr id="4" name="PlaceHolder 5"/>
          <p:cNvSpPr>
            <a:spLocks noGrp="1"/>
          </p:cNvSpPr>
          <p:nvPr>
            <p:ph type="dt"/>
          </p:nvPr>
        </p:nvSpPr>
        <p:spPr>
          <a:xfrm>
            <a:off x="457200" y="6356520"/>
            <a:ext cx="2133360" cy="364680"/>
          </a:xfrm>
          <a:prstGeom prst="rect">
            <a:avLst/>
          </a:prstGeom>
        </p:spPr>
        <p:txBody>
          <a:bodyPr lIns="0" tIns="0" rIns="0" bIns="0" anchor="b"/>
          <a:lstStyle/>
          <a:p>
            <a:pPr>
              <a:lnSpc>
                <a:spcPct val="100000"/>
              </a:lnSpc>
            </a:pPr>
            <a:fld id="{C2BCAD08-0FED-42C5-A80B-2D7C93AD8F5D}" type="datetime">
              <a:rPr lang="hu-HU" sz="1200" b="0" strike="noStrike" spc="-1">
                <a:solidFill>
                  <a:srgbClr val="0F555F"/>
                </a:solidFill>
                <a:latin typeface="Constantia"/>
              </a:rPr>
              <a:pPr>
                <a:lnSpc>
                  <a:spcPct val="100000"/>
                </a:lnSpc>
              </a:pPr>
              <a:t>2019. 11. 19.</a:t>
            </a:fld>
            <a:endParaRPr lang="hu-HU" sz="1200" b="0" strike="noStrike" spc="-1">
              <a:latin typeface="Times New Roman"/>
            </a:endParaRPr>
          </a:p>
        </p:txBody>
      </p:sp>
      <p:sp>
        <p:nvSpPr>
          <p:cNvPr id="5" name="PlaceHolder 6"/>
          <p:cNvSpPr>
            <a:spLocks noGrp="1"/>
          </p:cNvSpPr>
          <p:nvPr>
            <p:ph type="ftr"/>
          </p:nvPr>
        </p:nvSpPr>
        <p:spPr>
          <a:xfrm>
            <a:off x="2666880" y="6356520"/>
            <a:ext cx="3352320" cy="364680"/>
          </a:xfrm>
          <a:prstGeom prst="rect">
            <a:avLst/>
          </a:prstGeom>
        </p:spPr>
        <p:txBody>
          <a:bodyPr lIns="0" tIns="0" rIns="0" bIns="0" anchor="b"/>
          <a:lstStyle/>
          <a:p>
            <a:endParaRPr lang="hu-HU" sz="2400" b="0" strike="noStrike" spc="-1">
              <a:latin typeface="Times New Roman"/>
            </a:endParaRPr>
          </a:p>
        </p:txBody>
      </p:sp>
      <p:sp>
        <p:nvSpPr>
          <p:cNvPr id="6" name="PlaceHolder 7"/>
          <p:cNvSpPr>
            <a:spLocks noGrp="1"/>
          </p:cNvSpPr>
          <p:nvPr>
            <p:ph type="sldNum"/>
          </p:nvPr>
        </p:nvSpPr>
        <p:spPr>
          <a:xfrm>
            <a:off x="7924680" y="6356520"/>
            <a:ext cx="761760" cy="364680"/>
          </a:xfrm>
          <a:prstGeom prst="rect">
            <a:avLst/>
          </a:prstGeom>
        </p:spPr>
        <p:txBody>
          <a:bodyPr lIns="0" tIns="0" rIns="0" bIns="0" anchor="b"/>
          <a:lstStyle/>
          <a:p>
            <a:pPr algn="r">
              <a:lnSpc>
                <a:spcPct val="100000"/>
              </a:lnSpc>
            </a:pPr>
            <a:fld id="{B21E2896-0547-4B81-A532-28311ADE2AF5}" type="slidenum">
              <a:rPr lang="hu-HU" sz="1200" b="0" strike="noStrike" spc="-1">
                <a:solidFill>
                  <a:srgbClr val="0F555F"/>
                </a:solidFill>
                <a:latin typeface="Constantia"/>
              </a:rPr>
              <a:pPr algn="r">
                <a:lnSpc>
                  <a:spcPct val="100000"/>
                </a:lnSpc>
              </a:pPr>
              <a:t>‹#›</a:t>
            </a:fld>
            <a:endParaRPr lang="hu-HU" sz="1200" b="0" strike="noStrike" spc="-1">
              <a:latin typeface="Times New Roman"/>
            </a:endParaRPr>
          </a:p>
        </p:txBody>
      </p:sp>
      <p:sp>
        <p:nvSpPr>
          <p:cNvPr id="7" name="PlaceHolder 8"/>
          <p:cNvSpPr>
            <a:spLocks noGrp="1"/>
          </p:cNvSpPr>
          <p:nvPr>
            <p:ph type="title"/>
          </p:nvPr>
        </p:nvSpPr>
        <p:spPr>
          <a:xfrm>
            <a:off x="457200" y="273600"/>
            <a:ext cx="8229240" cy="1144800"/>
          </a:xfrm>
          <a:prstGeom prst="rect">
            <a:avLst/>
          </a:prstGeom>
        </p:spPr>
        <p:txBody>
          <a:bodyPr lIns="0" tIns="0" rIns="0" bIns="0" anchor="ctr"/>
          <a:lstStyle/>
          <a:p>
            <a:r>
              <a:rPr lang="hu-HU" sz="1800" b="0" strike="noStrike" spc="-1">
                <a:solidFill>
                  <a:srgbClr val="000000"/>
                </a:solidFill>
                <a:latin typeface="Constantia"/>
              </a:rPr>
              <a:t>Címszöveg formátumának szerkesztése</a:t>
            </a:r>
          </a:p>
        </p:txBody>
      </p:sp>
      <p:sp>
        <p:nvSpPr>
          <p:cNvPr id="8" name="PlaceHolder 9"/>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hu-HU" sz="2600" b="0" strike="noStrike" spc="-1">
                <a:solidFill>
                  <a:srgbClr val="000000"/>
                </a:solidFill>
                <a:latin typeface="Constantia"/>
              </a:rPr>
              <a:t>Vázlatszöveg formátumának szerkesztése</a:t>
            </a:r>
          </a:p>
          <a:p>
            <a:pPr marL="864000" lvl="1" indent="-324000">
              <a:spcBef>
                <a:spcPts val="1134"/>
              </a:spcBef>
              <a:buClr>
                <a:srgbClr val="000000"/>
              </a:buClr>
              <a:buSzPct val="75000"/>
              <a:buFont typeface="Symbol" charset="2"/>
              <a:buChar char=""/>
            </a:pPr>
            <a:r>
              <a:rPr lang="hu-HU" sz="2100" b="0" strike="noStrike" spc="-1">
                <a:solidFill>
                  <a:srgbClr val="000000"/>
                </a:solidFill>
                <a:latin typeface="Constantia"/>
              </a:rPr>
              <a:t>Második vázlatszint</a:t>
            </a:r>
          </a:p>
          <a:p>
            <a:pPr marL="1296000" lvl="2" indent="-288000">
              <a:spcBef>
                <a:spcPts val="850"/>
              </a:spcBef>
              <a:buClr>
                <a:srgbClr val="000000"/>
              </a:buClr>
              <a:buSzPct val="45000"/>
              <a:buFont typeface="Wingdings" charset="2"/>
              <a:buChar char=""/>
            </a:pPr>
            <a:r>
              <a:rPr lang="hu-HU" sz="2000" b="0" strike="noStrike" spc="-1">
                <a:solidFill>
                  <a:srgbClr val="000000"/>
                </a:solidFill>
                <a:latin typeface="Constantia"/>
              </a:rPr>
              <a:t>Harmadik vázlatszint</a:t>
            </a:r>
          </a:p>
          <a:p>
            <a:pPr marL="1728000" lvl="3" indent="-216000">
              <a:spcBef>
                <a:spcPts val="567"/>
              </a:spcBef>
              <a:buClr>
                <a:srgbClr val="000000"/>
              </a:buClr>
              <a:buSzPct val="75000"/>
              <a:buFont typeface="Symbol" charset="2"/>
              <a:buChar char=""/>
            </a:pPr>
            <a:r>
              <a:rPr lang="hu-HU" sz="2000" b="0" strike="noStrike" spc="-1">
                <a:solidFill>
                  <a:srgbClr val="000000"/>
                </a:solidFill>
                <a:latin typeface="Constantia"/>
              </a:rPr>
              <a:t>Negyedik vázlatszint</a:t>
            </a:r>
          </a:p>
          <a:p>
            <a:pPr marL="2160000" lvl="4" indent="-216000">
              <a:spcBef>
                <a:spcPts val="283"/>
              </a:spcBef>
              <a:buClr>
                <a:srgbClr val="000000"/>
              </a:buClr>
              <a:buSzPct val="45000"/>
              <a:buFont typeface="Wingdings" charset="2"/>
              <a:buChar char=""/>
            </a:pPr>
            <a:r>
              <a:rPr lang="hu-HU" sz="2000" b="0" strike="noStrike" spc="-1">
                <a:solidFill>
                  <a:srgbClr val="000000"/>
                </a:solidFill>
                <a:latin typeface="Constantia"/>
              </a:rPr>
              <a:t>Ötödik vázlatszint</a:t>
            </a:r>
          </a:p>
          <a:p>
            <a:pPr marL="2592000" lvl="5" indent="-216000">
              <a:spcBef>
                <a:spcPts val="283"/>
              </a:spcBef>
              <a:buClr>
                <a:srgbClr val="000000"/>
              </a:buClr>
              <a:buSzPct val="45000"/>
              <a:buFont typeface="Wingdings" charset="2"/>
              <a:buChar char=""/>
            </a:pPr>
            <a:r>
              <a:rPr lang="hu-HU" sz="2000" b="0" strike="noStrike" spc="-1">
                <a:solidFill>
                  <a:srgbClr val="000000"/>
                </a:solidFill>
                <a:latin typeface="Constantia"/>
              </a:rPr>
              <a:t>Hatodik vázlatszint</a:t>
            </a:r>
          </a:p>
          <a:p>
            <a:pPr marL="3024000" lvl="6" indent="-216000">
              <a:spcBef>
                <a:spcPts val="283"/>
              </a:spcBef>
              <a:buClr>
                <a:srgbClr val="000000"/>
              </a:buClr>
              <a:buSzPct val="45000"/>
              <a:buFont typeface="Wingdings" charset="2"/>
              <a:buChar char=""/>
            </a:pPr>
            <a:r>
              <a:rPr lang="hu-HU" sz="2000" b="0" strike="noStrike" spc="-1">
                <a:solidFill>
                  <a:srgbClr val="000000"/>
                </a:solidFill>
                <a:latin typeface="Constantia"/>
              </a:rPr>
              <a:t>Hetedik vázlatszint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extShape 1"/>
          <p:cNvSpPr txBox="1"/>
          <p:nvPr/>
        </p:nvSpPr>
        <p:spPr>
          <a:xfrm>
            <a:off x="467544" y="571680"/>
            <a:ext cx="8208912" cy="2497280"/>
          </a:xfrm>
          <a:prstGeom prst="rect">
            <a:avLst/>
          </a:prstGeom>
          <a:noFill/>
          <a:ln>
            <a:noFill/>
          </a:ln>
        </p:spPr>
        <p:txBody>
          <a:bodyPr lIns="0" tIns="45000" rIns="0" bIns="0" anchor="b">
            <a:normAutofit/>
          </a:bodyPr>
          <a:lstStyle/>
          <a:p>
            <a:pPr algn="ctr">
              <a:lnSpc>
                <a:spcPct val="150000"/>
              </a:lnSpc>
            </a:pPr>
            <a:r>
              <a:rPr lang="hu-HU" sz="2400" b="1" strike="noStrike" spc="-1" dirty="0">
                <a:solidFill>
                  <a:srgbClr val="105964"/>
                </a:solidFill>
                <a:latin typeface="Constantia"/>
              </a:rPr>
              <a:t>Tájékoztató a nyugellátás megállapításának feltételeiről és a nyugdíj melletti munkavégzés szabályairól</a:t>
            </a:r>
            <a:r>
              <a:rPr dirty="0"/>
              <a:t/>
            </a:r>
            <a:br>
              <a:rPr dirty="0"/>
            </a:br>
            <a:r>
              <a:rPr dirty="0"/>
              <a:t/>
            </a:r>
            <a:br>
              <a:rPr dirty="0"/>
            </a:br>
            <a:endParaRPr lang="hu-HU" b="0" strike="noStrike" spc="-1" dirty="0">
              <a:solidFill>
                <a:srgbClr val="000000"/>
              </a:solidFill>
              <a:latin typeface="Constantia"/>
            </a:endParaRPr>
          </a:p>
        </p:txBody>
      </p:sp>
      <p:sp>
        <p:nvSpPr>
          <p:cNvPr id="142" name="TextShape 2"/>
          <p:cNvSpPr txBox="1"/>
          <p:nvPr/>
        </p:nvSpPr>
        <p:spPr>
          <a:xfrm>
            <a:off x="3204000" y="4786200"/>
            <a:ext cx="5939640" cy="1856880"/>
          </a:xfrm>
          <a:prstGeom prst="rect">
            <a:avLst/>
          </a:prstGeom>
          <a:noFill/>
          <a:ln>
            <a:noFill/>
          </a:ln>
        </p:spPr>
        <p:txBody>
          <a:bodyPr lIns="90000" tIns="45000" rIns="90000" bIns="45000">
            <a:normAutofit fontScale="92500" lnSpcReduction="20000"/>
          </a:bodyPr>
          <a:lstStyle/>
          <a:p>
            <a:pPr marL="274320" indent="-273960" algn="ctr">
              <a:lnSpc>
                <a:spcPct val="100000"/>
              </a:lnSpc>
              <a:spcBef>
                <a:spcPts val="400"/>
              </a:spcBef>
            </a:pPr>
            <a:r>
              <a:rPr lang="hu-HU" sz="1700" b="1" strike="noStrike" spc="-1" dirty="0">
                <a:solidFill>
                  <a:srgbClr val="105964"/>
                </a:solidFill>
                <a:latin typeface="Constantia"/>
              </a:rPr>
              <a:t>Borsod-Abaúj-Zemplén Megyei Kormányhivatal </a:t>
            </a:r>
            <a:endParaRPr lang="hu-HU" sz="1700" b="1" strike="noStrike" spc="-1" dirty="0" smtClean="0">
              <a:solidFill>
                <a:srgbClr val="105964"/>
              </a:solidFill>
              <a:latin typeface="Constantia"/>
            </a:endParaRPr>
          </a:p>
          <a:p>
            <a:pPr marL="274320" indent="-273960" algn="ctr">
              <a:lnSpc>
                <a:spcPct val="100000"/>
              </a:lnSpc>
              <a:spcBef>
                <a:spcPts val="400"/>
              </a:spcBef>
            </a:pPr>
            <a:r>
              <a:rPr lang="hu-HU" sz="1700" b="1" strike="noStrike" spc="-1" dirty="0" smtClean="0">
                <a:solidFill>
                  <a:srgbClr val="105964"/>
                </a:solidFill>
                <a:latin typeface="Constantia"/>
              </a:rPr>
              <a:t>Miskolci </a:t>
            </a:r>
            <a:r>
              <a:rPr lang="hu-HU" sz="1700" b="1" strike="noStrike" spc="-1" dirty="0">
                <a:solidFill>
                  <a:srgbClr val="105964"/>
                </a:solidFill>
                <a:latin typeface="Constantia"/>
              </a:rPr>
              <a:t>Járási </a:t>
            </a:r>
            <a:r>
              <a:rPr lang="hu-HU" sz="1700" b="1" strike="noStrike" spc="-1" dirty="0" smtClean="0">
                <a:solidFill>
                  <a:srgbClr val="105964"/>
                </a:solidFill>
                <a:latin typeface="Constantia"/>
              </a:rPr>
              <a:t>Hivatal</a:t>
            </a:r>
          </a:p>
          <a:p>
            <a:pPr marL="274320" indent="-273960" algn="ctr">
              <a:lnSpc>
                <a:spcPct val="100000"/>
              </a:lnSpc>
              <a:spcBef>
                <a:spcPts val="400"/>
              </a:spcBef>
            </a:pPr>
            <a:r>
              <a:rPr lang="hu-HU" sz="1700" b="1" spc="-1" dirty="0" smtClean="0">
                <a:solidFill>
                  <a:srgbClr val="105964"/>
                </a:solidFill>
                <a:latin typeface="Constantia"/>
              </a:rPr>
              <a:t>Családtámogatási és Társadalombiztosítási Főosztály Nyugdíjbiztosítási Osztály</a:t>
            </a:r>
            <a:endParaRPr lang="hu-HU" sz="1700" b="0" strike="noStrike" spc="-1" dirty="0">
              <a:latin typeface="Arial"/>
            </a:endParaRPr>
          </a:p>
          <a:p>
            <a:pPr marL="274320" indent="-273960" algn="ctr">
              <a:lnSpc>
                <a:spcPct val="100000"/>
              </a:lnSpc>
              <a:spcBef>
                <a:spcPts val="400"/>
              </a:spcBef>
            </a:pPr>
            <a:r>
              <a:rPr lang="hu-HU" sz="1700" b="1" strike="noStrike" spc="-1" dirty="0" err="1">
                <a:solidFill>
                  <a:srgbClr val="105964"/>
                </a:solidFill>
                <a:latin typeface="Constantia"/>
              </a:rPr>
              <a:t>Osgyániné</a:t>
            </a:r>
            <a:r>
              <a:rPr lang="hu-HU" sz="1700" b="1" strike="noStrike" spc="-1" dirty="0">
                <a:solidFill>
                  <a:srgbClr val="105964"/>
                </a:solidFill>
                <a:latin typeface="Constantia"/>
              </a:rPr>
              <a:t> Imre Ildikó </a:t>
            </a:r>
            <a:endParaRPr lang="hu-HU" sz="1700" b="1" strike="noStrike" spc="-1" dirty="0" smtClean="0">
              <a:solidFill>
                <a:srgbClr val="105964"/>
              </a:solidFill>
              <a:latin typeface="Constantia"/>
            </a:endParaRPr>
          </a:p>
          <a:p>
            <a:pPr marL="274320" indent="-273960" algn="ctr">
              <a:lnSpc>
                <a:spcPct val="100000"/>
              </a:lnSpc>
              <a:spcBef>
                <a:spcPts val="400"/>
              </a:spcBef>
            </a:pPr>
            <a:r>
              <a:rPr lang="hu-HU" sz="1700" b="1" spc="-1" dirty="0" smtClean="0">
                <a:solidFill>
                  <a:srgbClr val="105964"/>
                </a:solidFill>
                <a:latin typeface="Constantia"/>
              </a:rPr>
              <a:t>osztályvezető</a:t>
            </a:r>
            <a:endParaRPr lang="hu-HU" sz="1700" b="0" strike="noStrike" spc="-1" dirty="0">
              <a:latin typeface="Arial"/>
            </a:endParaRPr>
          </a:p>
          <a:p>
            <a:pPr marL="274320" indent="-273960" algn="ctr">
              <a:lnSpc>
                <a:spcPct val="100000"/>
              </a:lnSpc>
              <a:spcBef>
                <a:spcPts val="400"/>
              </a:spcBef>
            </a:pPr>
            <a:r>
              <a:rPr lang="hu-HU" sz="1700" b="1" strike="noStrike" spc="-1" dirty="0">
                <a:solidFill>
                  <a:srgbClr val="105964"/>
                </a:solidFill>
                <a:latin typeface="Constantia"/>
              </a:rPr>
              <a:t>2019. november 11</a:t>
            </a:r>
            <a:r>
              <a:rPr lang="hu-HU" sz="1900" b="1" strike="noStrike" spc="-1" dirty="0">
                <a:solidFill>
                  <a:srgbClr val="105964"/>
                </a:solidFill>
                <a:latin typeface="Constantia"/>
              </a:rPr>
              <a:t>.</a:t>
            </a:r>
            <a:endParaRPr lang="hu-HU" sz="1900" b="0" strike="noStrike" spc="-1" dirty="0">
              <a:latin typeface="Arial"/>
            </a:endParaRPr>
          </a:p>
          <a:p>
            <a:pPr>
              <a:lnSpc>
                <a:spcPct val="100000"/>
              </a:lnSpc>
              <a:spcBef>
                <a:spcPts val="400"/>
              </a:spcBef>
            </a:pPr>
            <a:endParaRPr lang="hu-HU" sz="2000" b="0" strike="noStrike" spc="-1" dirty="0">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Öregségi nyugdíj megállapítása</a:t>
            </a:r>
            <a:endParaRPr lang="hu-HU" sz="2400" b="0" strike="noStrike" spc="-1" dirty="0">
              <a:solidFill>
                <a:srgbClr val="000000"/>
              </a:solidFill>
              <a:latin typeface="Constantia"/>
            </a:endParaRPr>
          </a:p>
        </p:txBody>
      </p:sp>
      <p:sp>
        <p:nvSpPr>
          <p:cNvPr id="164" name="TextShape 2"/>
          <p:cNvSpPr txBox="1"/>
          <p:nvPr/>
        </p:nvSpPr>
        <p:spPr>
          <a:xfrm>
            <a:off x="457200" y="1935360"/>
            <a:ext cx="8229240" cy="4388760"/>
          </a:xfrm>
          <a:prstGeom prst="rect">
            <a:avLst/>
          </a:prstGeom>
          <a:noFill/>
          <a:ln>
            <a:noFill/>
          </a:ln>
        </p:spPr>
        <p:txBody>
          <a:bodyPr lIns="90000" tIns="45000" rIns="90000" bIns="45000">
            <a:normAutofit/>
          </a:bodyPr>
          <a:lstStyle/>
          <a:p>
            <a:pPr>
              <a:lnSpc>
                <a:spcPct val="100000"/>
              </a:lnSpc>
              <a:spcBef>
                <a:spcPts val="400"/>
              </a:spcBef>
            </a:pPr>
            <a:endParaRPr lang="hu-HU" sz="2600"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öregségi nyugdíj attól a naptól állapítható meg, amelytől valamennyi jogosultsági feltétel teljesül</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amennyiben az igénylő részére álláskeresési támogatást folyósítanak, az öregségi nyugdíjat legkorábban az álláskeresési támogatás folyósításának megszűnését követő naptól lehet megállapítani.</a:t>
            </a:r>
            <a:endParaRPr lang="hu-HU" b="0" strike="noStrike" spc="-1" dirty="0">
              <a:solidFill>
                <a:srgbClr val="000000"/>
              </a:solidFill>
              <a:latin typeface="Constantia"/>
            </a:endParaRPr>
          </a:p>
          <a:p>
            <a:pPr marL="285750" indent="-285750" algn="just">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519"/>
              </a:spcBef>
              <a:buSzPct val="95000"/>
              <a:buFont typeface="Arial" panose="020B0604020202020204" pitchFamily="34" charset="0"/>
              <a:buChar char="•"/>
            </a:pPr>
            <a:r>
              <a:rPr lang="hu-HU" b="0" strike="noStrike" spc="-1" dirty="0">
                <a:solidFill>
                  <a:srgbClr val="000000"/>
                </a:solidFill>
                <a:latin typeface="Arial"/>
              </a:rPr>
              <a:t>összege az elismert </a:t>
            </a:r>
            <a:r>
              <a:rPr lang="hu-HU" b="1" strike="noStrike" spc="-1" dirty="0">
                <a:solidFill>
                  <a:srgbClr val="000000"/>
                </a:solidFill>
                <a:latin typeface="Arial"/>
              </a:rPr>
              <a:t>szolgálati idő </a:t>
            </a:r>
            <a:r>
              <a:rPr lang="hu-HU" b="0" strike="noStrike" spc="-1" dirty="0">
                <a:solidFill>
                  <a:srgbClr val="000000"/>
                </a:solidFill>
                <a:latin typeface="Arial"/>
              </a:rPr>
              <a:t>és a figyelembe vehető </a:t>
            </a:r>
            <a:r>
              <a:rPr lang="hu-HU" b="1" strike="noStrike" spc="-1" dirty="0">
                <a:solidFill>
                  <a:srgbClr val="000000"/>
                </a:solidFill>
                <a:latin typeface="Arial"/>
              </a:rPr>
              <a:t>havi átlagkereset</a:t>
            </a:r>
            <a:r>
              <a:rPr lang="hu-HU" b="0" strike="noStrike" spc="-1" dirty="0">
                <a:solidFill>
                  <a:srgbClr val="000000"/>
                </a:solidFill>
                <a:latin typeface="Arial"/>
              </a:rPr>
              <a:t> alapján kerül megállapításra</a:t>
            </a:r>
            <a:r>
              <a:rPr lang="hu-HU" b="0" strike="noStrike" spc="-1" dirty="0">
                <a:solidFill>
                  <a:srgbClr val="000000"/>
                </a:solidFill>
                <a:latin typeface="Constantia"/>
              </a:rPr>
              <a:t>.</a:t>
            </a: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a:lnSpc>
                <a:spcPct val="100000"/>
              </a:lnSpc>
              <a:spcBef>
                <a:spcPts val="519"/>
              </a:spcBef>
            </a:pPr>
            <a:endParaRPr lang="hu-HU" sz="26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a:t>
            </a:r>
            <a:endParaRPr lang="hu-HU" sz="2400" b="0" strike="noStrike" spc="-1" dirty="0">
              <a:solidFill>
                <a:srgbClr val="000000"/>
              </a:solidFill>
              <a:latin typeface="Constantia"/>
            </a:endParaRPr>
          </a:p>
        </p:txBody>
      </p:sp>
      <p:sp>
        <p:nvSpPr>
          <p:cNvPr id="166" name="TextShape 2"/>
          <p:cNvSpPr txBox="1"/>
          <p:nvPr/>
        </p:nvSpPr>
        <p:spPr>
          <a:xfrm>
            <a:off x="457200" y="1935360"/>
            <a:ext cx="8229240" cy="4388760"/>
          </a:xfrm>
          <a:prstGeom prst="rect">
            <a:avLst/>
          </a:prstGeom>
          <a:noFill/>
          <a:ln>
            <a:noFill/>
          </a:ln>
        </p:spPr>
        <p:txBody>
          <a:bodyPr lIns="90000" tIns="45000" rIns="90000" bIns="45000">
            <a:normAutofit/>
          </a:bodyPr>
          <a:lstStyle/>
          <a:p>
            <a:pPr algn="just">
              <a:lnSpc>
                <a:spcPct val="100000"/>
              </a:lnSpc>
              <a:spcBef>
                <a:spcPts val="439"/>
              </a:spcBef>
              <a:spcAft>
                <a:spcPts val="1199"/>
              </a:spcAft>
            </a:pPr>
            <a:endParaRPr lang="hu-HU" sz="2600" b="0" strike="noStrike" spc="-1" dirty="0">
              <a:solidFill>
                <a:srgbClr val="000000"/>
              </a:solidFill>
              <a:latin typeface="Constantia"/>
            </a:endParaRPr>
          </a:p>
          <a:p>
            <a:pPr algn="just">
              <a:lnSpc>
                <a:spcPct val="100000"/>
              </a:lnSpc>
              <a:spcBef>
                <a:spcPts val="400"/>
              </a:spcBef>
              <a:spcAft>
                <a:spcPts val="1199"/>
              </a:spcAft>
            </a:pPr>
            <a:r>
              <a:rPr lang="hu-HU" b="0" strike="noStrike" spc="-1" dirty="0">
                <a:solidFill>
                  <a:srgbClr val="404040"/>
                </a:solidFill>
                <a:latin typeface="Arial"/>
              </a:rPr>
              <a:t>A szolgálati idő a nyugellátások megállapítása során kettős szerepet tölt be, nyugdíjjogosultságot alapoz meg, továbbá meghatározza a nyugdíj mértékét. </a:t>
            </a:r>
            <a:endParaRPr lang="hu-HU" b="0" strike="noStrike" spc="-1" dirty="0">
              <a:solidFill>
                <a:srgbClr val="000000"/>
              </a:solidFill>
              <a:latin typeface="Constantia"/>
            </a:endParaRPr>
          </a:p>
          <a:p>
            <a:pPr algn="just">
              <a:lnSpc>
                <a:spcPct val="100000"/>
              </a:lnSpc>
              <a:spcBef>
                <a:spcPts val="400"/>
              </a:spcBef>
              <a:spcAft>
                <a:spcPts val="1199"/>
              </a:spcAft>
            </a:pPr>
            <a:endParaRPr lang="hu-HU" b="0" strike="noStrike" spc="-1" dirty="0">
              <a:solidFill>
                <a:srgbClr val="000000"/>
              </a:solidFill>
              <a:latin typeface="Constantia"/>
            </a:endParaRPr>
          </a:p>
          <a:p>
            <a:pPr algn="just">
              <a:lnSpc>
                <a:spcPct val="100000"/>
              </a:lnSpc>
              <a:spcBef>
                <a:spcPts val="400"/>
              </a:spcBef>
              <a:spcAft>
                <a:spcPts val="1199"/>
              </a:spcAft>
            </a:pPr>
            <a:r>
              <a:rPr lang="hu-HU" b="0" strike="noStrike" spc="-1" dirty="0">
                <a:solidFill>
                  <a:srgbClr val="404040"/>
                </a:solidFill>
                <a:latin typeface="Arial"/>
              </a:rPr>
              <a:t>Elismerésének módjait két nagy időszakra oszthatjuk:</a:t>
            </a:r>
            <a:endParaRPr lang="hu-HU" b="0" strike="noStrike" spc="-1" dirty="0">
              <a:solidFill>
                <a:srgbClr val="000000"/>
              </a:solidFill>
              <a:latin typeface="Constantia"/>
            </a:endParaRPr>
          </a:p>
          <a:p>
            <a:pPr marL="457200" indent="-456840">
              <a:lnSpc>
                <a:spcPct val="100000"/>
              </a:lnSpc>
              <a:spcBef>
                <a:spcPts val="400"/>
              </a:spcBef>
              <a:spcAft>
                <a:spcPts val="1199"/>
              </a:spcAft>
              <a:buSzPct val="95000"/>
              <a:buFont typeface="Calibri"/>
              <a:buAutoNum type="arabicPeriod"/>
            </a:pPr>
            <a:r>
              <a:rPr lang="hu-HU" b="0" strike="noStrike" spc="-1" dirty="0">
                <a:solidFill>
                  <a:srgbClr val="404040"/>
                </a:solidFill>
                <a:latin typeface="Arial"/>
              </a:rPr>
              <a:t>az 1998. január 1-je előtti és</a:t>
            </a:r>
            <a:endParaRPr lang="hu-HU" b="0" strike="noStrike" spc="-1" dirty="0">
              <a:solidFill>
                <a:srgbClr val="000000"/>
              </a:solidFill>
              <a:latin typeface="Constantia"/>
            </a:endParaRPr>
          </a:p>
          <a:p>
            <a:pPr marL="457200" indent="-456840">
              <a:lnSpc>
                <a:spcPct val="100000"/>
              </a:lnSpc>
              <a:spcBef>
                <a:spcPts val="400"/>
              </a:spcBef>
              <a:spcAft>
                <a:spcPts val="1199"/>
              </a:spcAft>
              <a:buSzPct val="95000"/>
              <a:buFont typeface="Calibri"/>
              <a:buAutoNum type="arabicPeriod"/>
            </a:pPr>
            <a:r>
              <a:rPr lang="hu-HU" b="0" strike="noStrike" spc="-1" dirty="0">
                <a:solidFill>
                  <a:srgbClr val="404040"/>
                </a:solidFill>
                <a:latin typeface="Arial"/>
              </a:rPr>
              <a:t>az 1997. december 31-e utáni </a:t>
            </a:r>
            <a:r>
              <a:rPr lang="hu-HU" b="0" strike="noStrike" spc="-1" dirty="0" smtClean="0">
                <a:solidFill>
                  <a:srgbClr val="404040"/>
                </a:solidFill>
                <a:latin typeface="Arial"/>
              </a:rPr>
              <a:t>időre</a:t>
            </a:r>
            <a:r>
              <a:rPr lang="hu-HU" spc="-1" dirty="0">
                <a:solidFill>
                  <a:srgbClr val="404040"/>
                </a:solidFill>
                <a:latin typeface="Arial"/>
              </a:rPr>
              <a:t> </a:t>
            </a:r>
            <a:r>
              <a:rPr lang="hu-HU" sz="1600" spc="-1" dirty="0" smtClean="0">
                <a:solidFill>
                  <a:srgbClr val="404040"/>
                </a:solidFill>
                <a:latin typeface="Arial"/>
              </a:rPr>
              <a:t>/járulék fizetés jelentősége/</a:t>
            </a:r>
            <a:endParaRPr lang="hu-HU" sz="1600" b="0" strike="noStrike" spc="-1" dirty="0" smtClean="0">
              <a:solidFill>
                <a:srgbClr val="404040"/>
              </a:solidFill>
              <a:latin typeface="Arial"/>
            </a:endParaRPr>
          </a:p>
          <a:p>
            <a:pPr marL="457200" indent="-456840">
              <a:lnSpc>
                <a:spcPct val="100000"/>
              </a:lnSpc>
              <a:spcBef>
                <a:spcPts val="400"/>
              </a:spcBef>
              <a:spcAft>
                <a:spcPts val="1199"/>
              </a:spcAft>
              <a:buSzPct val="95000"/>
              <a:buFont typeface="Calibri"/>
              <a:buAutoNum type="arabicPeriod"/>
            </a:pP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 1998. január 1-je előtt</a:t>
            </a:r>
            <a:endParaRPr lang="hu-HU" sz="2400" b="0" strike="noStrike" spc="-1" dirty="0">
              <a:solidFill>
                <a:srgbClr val="000000"/>
              </a:solidFill>
              <a:latin typeface="Constantia"/>
            </a:endParaRPr>
          </a:p>
        </p:txBody>
      </p:sp>
      <p:sp>
        <p:nvSpPr>
          <p:cNvPr id="168" name="TextShape 2"/>
          <p:cNvSpPr txBox="1"/>
          <p:nvPr/>
        </p:nvSpPr>
        <p:spPr>
          <a:xfrm>
            <a:off x="457200" y="1935360"/>
            <a:ext cx="8229240" cy="4388760"/>
          </a:xfrm>
          <a:prstGeom prst="rect">
            <a:avLst/>
          </a:prstGeom>
          <a:noFill/>
          <a:ln>
            <a:noFill/>
          </a:ln>
        </p:spPr>
        <p:txBody>
          <a:bodyPr lIns="90000" tIns="45000" rIns="90000" bIns="45000">
            <a:normAutofit/>
          </a:bodyPr>
          <a:lstStyle/>
          <a:p>
            <a:pPr algn="just">
              <a:lnSpc>
                <a:spcPct val="100000"/>
              </a:lnSpc>
              <a:spcBef>
                <a:spcPts val="400"/>
              </a:spcBef>
              <a:spcAft>
                <a:spcPts val="1199"/>
              </a:spcAft>
            </a:pPr>
            <a:endParaRPr lang="hu-HU" sz="2600" b="0" strike="noStrike" spc="-1" dirty="0">
              <a:solidFill>
                <a:srgbClr val="000000"/>
              </a:solidFill>
              <a:latin typeface="Constantia"/>
            </a:endParaRPr>
          </a:p>
          <a:p>
            <a:pPr marL="343260" indent="-342900" algn="just">
              <a:lnSpc>
                <a:spcPct val="100000"/>
              </a:lnSpc>
              <a:spcBef>
                <a:spcPts val="400"/>
              </a:spcBef>
              <a:spcAft>
                <a:spcPts val="1199"/>
              </a:spcAft>
              <a:buSzPct val="95000"/>
              <a:buFont typeface="Arial" panose="020B0604020202020204" pitchFamily="34" charset="0"/>
              <a:buChar char="•"/>
            </a:pPr>
            <a:r>
              <a:rPr lang="hu-HU" sz="2000" b="0" strike="noStrike" spc="-1" dirty="0">
                <a:solidFill>
                  <a:srgbClr val="404040"/>
                </a:solidFill>
                <a:latin typeface="Arial"/>
              </a:rPr>
              <a:t>Az 1998. január 1-jét megelőző szolgálati idők beszámítására az 1997. december 31-én hatályos jogszabályokat kell megfelelően alkalmazni.</a:t>
            </a:r>
            <a:endParaRPr lang="hu-HU" sz="2000" b="0" strike="noStrike" spc="-1" dirty="0">
              <a:solidFill>
                <a:srgbClr val="000000"/>
              </a:solidFill>
              <a:latin typeface="Constantia"/>
            </a:endParaRPr>
          </a:p>
          <a:p>
            <a:pPr marL="342900" indent="-342900" algn="just">
              <a:lnSpc>
                <a:spcPct val="100000"/>
              </a:lnSpc>
              <a:spcBef>
                <a:spcPts val="400"/>
              </a:spcBef>
              <a:spcAft>
                <a:spcPts val="1199"/>
              </a:spcAft>
              <a:buFont typeface="Arial" panose="020B0604020202020204" pitchFamily="34" charset="0"/>
              <a:buChar char="•"/>
            </a:pPr>
            <a:endParaRPr lang="hu-HU" sz="2000" b="0" strike="noStrike" spc="-1" dirty="0">
              <a:solidFill>
                <a:srgbClr val="000000"/>
              </a:solidFill>
              <a:latin typeface="Constantia"/>
            </a:endParaRPr>
          </a:p>
          <a:p>
            <a:pPr marL="343260" indent="-342900" algn="just">
              <a:lnSpc>
                <a:spcPct val="100000"/>
              </a:lnSpc>
              <a:spcBef>
                <a:spcPts val="400"/>
              </a:spcBef>
              <a:spcAft>
                <a:spcPts val="1199"/>
              </a:spcAft>
              <a:buSzPct val="95000"/>
              <a:buFont typeface="Arial" panose="020B0604020202020204" pitchFamily="34" charset="0"/>
              <a:buChar char="•"/>
            </a:pPr>
            <a:r>
              <a:rPr lang="hu-HU" sz="2000" b="0" strike="noStrike" spc="-1" dirty="0">
                <a:solidFill>
                  <a:srgbClr val="404040"/>
                </a:solidFill>
                <a:latin typeface="Arial"/>
              </a:rPr>
              <a:t> Szolgálati időnek számít a keresőtevékenységgel járó biztosítási jogviszony vagy azzal egy tekintet alá eső egyéb jogviszonyok, valamint az az idő, amelyre az igénylő szolgálati idő megszerzésére megállapodást kötött, és az erre előírt mértékű járulékot megfizette</a:t>
            </a: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TextShape 1"/>
          <p:cNvSpPr txBox="1"/>
          <p:nvPr/>
        </p:nvSpPr>
        <p:spPr>
          <a:xfrm>
            <a:off x="457200" y="908640"/>
            <a:ext cx="8229240" cy="936184"/>
          </a:xfrm>
          <a:prstGeom prst="rect">
            <a:avLst/>
          </a:prstGeom>
          <a:noFill/>
          <a:ln>
            <a:noFill/>
          </a:ln>
        </p:spPr>
        <p:txBody>
          <a:bodyPr lIns="0" tIns="45000" rIns="0" bIns="0" anchor="b"/>
          <a:lstStyle/>
          <a:p>
            <a:pPr algn="ctr">
              <a:lnSpc>
                <a:spcPct val="100000"/>
              </a:lnSpc>
            </a:pPr>
            <a:r>
              <a:rPr lang="hu-HU" sz="2400" b="1" strike="noStrike" spc="-1" dirty="0">
                <a:solidFill>
                  <a:srgbClr val="105964"/>
                </a:solidFill>
                <a:latin typeface="Arial"/>
              </a:rPr>
              <a:t>Szolgálati idő 1997. december 31-ét követő időre</a:t>
            </a:r>
            <a:r>
              <a:rPr sz="2400" dirty="0"/>
              <a:t/>
            </a:r>
            <a:br>
              <a:rPr sz="2400" dirty="0"/>
            </a:br>
            <a:endParaRPr lang="hu-HU" sz="2400" b="0" strike="noStrike" spc="-1" dirty="0">
              <a:solidFill>
                <a:srgbClr val="000000"/>
              </a:solidFill>
              <a:latin typeface="Constantia"/>
            </a:endParaRPr>
          </a:p>
        </p:txBody>
      </p:sp>
      <p:sp>
        <p:nvSpPr>
          <p:cNvPr id="170" name="TextShape 2"/>
          <p:cNvSpPr txBox="1"/>
          <p:nvPr/>
        </p:nvSpPr>
        <p:spPr>
          <a:xfrm>
            <a:off x="457200" y="1935360"/>
            <a:ext cx="8229240" cy="4388760"/>
          </a:xfrm>
          <a:prstGeom prst="rect">
            <a:avLst/>
          </a:prstGeom>
          <a:noFill/>
          <a:ln>
            <a:noFill/>
          </a:ln>
        </p:spPr>
        <p:txBody>
          <a:bodyPr lIns="90000" tIns="45000" rIns="90000" bIns="45000">
            <a:normAutofit/>
          </a:bodyPr>
          <a:lstStyle/>
          <a:p>
            <a:pPr algn="just">
              <a:lnSpc>
                <a:spcPct val="100000"/>
              </a:lnSpc>
              <a:spcBef>
                <a:spcPts val="400"/>
              </a:spcBef>
              <a:spcAft>
                <a:spcPts val="1800"/>
              </a:spcAft>
            </a:pPr>
            <a:endParaRPr lang="hu-HU" b="0" strike="noStrike" spc="-1" dirty="0" smtClean="0">
              <a:solidFill>
                <a:srgbClr val="404040"/>
              </a:solidFill>
              <a:latin typeface="Arial"/>
            </a:endParaRPr>
          </a:p>
          <a:p>
            <a:pPr algn="just">
              <a:lnSpc>
                <a:spcPct val="100000"/>
              </a:lnSpc>
              <a:spcBef>
                <a:spcPts val="400"/>
              </a:spcBef>
              <a:spcAft>
                <a:spcPts val="1800"/>
              </a:spcAft>
            </a:pPr>
            <a:r>
              <a:rPr lang="hu-HU" b="0" strike="noStrike" spc="-1" dirty="0" smtClean="0">
                <a:solidFill>
                  <a:srgbClr val="404040"/>
                </a:solidFill>
                <a:latin typeface="Arial"/>
              </a:rPr>
              <a:t>Szolgálati </a:t>
            </a:r>
            <a:r>
              <a:rPr lang="hu-HU" b="0" strike="noStrike" spc="-1" dirty="0">
                <a:solidFill>
                  <a:srgbClr val="404040"/>
                </a:solidFill>
                <a:latin typeface="Arial"/>
              </a:rPr>
              <a:t>idő a biztosításra kötelezett jogviszonyban eltöltött idő, ha erre az időszakra az előírt nyugdíjjárulékot a biztosítottól levonták, illetve egyéni vállalkozó társas vállalkozás tagja, őstermelő esetében megfizették, </a:t>
            </a:r>
            <a:endParaRPr lang="hu-HU" b="0" strike="noStrike" spc="-1" dirty="0">
              <a:solidFill>
                <a:srgbClr val="000000"/>
              </a:solidFill>
              <a:latin typeface="Constantia"/>
            </a:endParaRPr>
          </a:p>
          <a:p>
            <a:pPr algn="just">
              <a:lnSpc>
                <a:spcPct val="100000"/>
              </a:lnSpc>
              <a:spcBef>
                <a:spcPts val="400"/>
              </a:spcBef>
              <a:spcAft>
                <a:spcPts val="1800"/>
              </a:spcAft>
            </a:pPr>
            <a:r>
              <a:rPr lang="hu-HU" b="0" strike="noStrike" spc="-1" dirty="0">
                <a:solidFill>
                  <a:srgbClr val="404040"/>
                </a:solidFill>
                <a:latin typeface="Arial"/>
              </a:rPr>
              <a:t>Ha a nyugdíjjárulék levonásának ténye nem állapítható meg, de a biztosítás ténye a tb. nyilvántartás alapján megállapítható, a nyugdíjjárulék levonását vélelmezni kell.</a:t>
            </a:r>
            <a:endParaRPr lang="hu-HU" b="0" strike="noStrike" spc="-1" dirty="0">
              <a:solidFill>
                <a:srgbClr val="000000"/>
              </a:solidFill>
              <a:latin typeface="Constantia"/>
            </a:endParaRPr>
          </a:p>
          <a:p>
            <a:pPr marL="274320" indent="-273960">
              <a:lnSpc>
                <a:spcPct val="100000"/>
              </a:lnSpc>
              <a:spcBef>
                <a:spcPts val="400"/>
              </a:spcBef>
              <a:buSzPct val="95000"/>
              <a:buFont typeface="Wingdings 2" charset="2"/>
              <a:buChar char=""/>
            </a:pPr>
            <a:r>
              <a:rPr lang="hu-HU" b="0" strike="noStrike" spc="-1" dirty="0">
                <a:solidFill>
                  <a:srgbClr val="000000"/>
                </a:solidFill>
                <a:latin typeface="Arial"/>
              </a:rPr>
              <a:t>Kivételek: nincs járulék fizetés de szolgálati idő a táppénz, felsőfokú tanulmányok</a:t>
            </a: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időnek nem számítható időszakok</a:t>
            </a:r>
            <a:endParaRPr lang="hu-HU" sz="2400" b="0" strike="noStrike" spc="-1" dirty="0">
              <a:solidFill>
                <a:srgbClr val="000000"/>
              </a:solidFill>
              <a:latin typeface="Constantia"/>
            </a:endParaRPr>
          </a:p>
        </p:txBody>
      </p:sp>
      <p:sp>
        <p:nvSpPr>
          <p:cNvPr id="172" name="TextShape 2"/>
          <p:cNvSpPr txBox="1"/>
          <p:nvPr/>
        </p:nvSpPr>
        <p:spPr>
          <a:xfrm>
            <a:off x="457200" y="1935360"/>
            <a:ext cx="8229240" cy="4388760"/>
          </a:xfrm>
          <a:prstGeom prst="rect">
            <a:avLst/>
          </a:prstGeom>
          <a:noFill/>
          <a:ln>
            <a:noFill/>
          </a:ln>
        </p:spPr>
        <p:txBody>
          <a:bodyPr lIns="90000" tIns="45000" rIns="90000" bIns="45000">
            <a:normAutofit/>
          </a:bodyPr>
          <a:lstStyle/>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azt az időszakot, amely alatt a biztosítás szünetelt (ez alatt az időtartam alatt ugyanis nyugdíjjárulék-fizetés nem történik),</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az egyéni vállalkozó jogviszonyának azt az időtartamát, amelyre nyugdíjbiztosítási járulék és/vagy nyugdíjjárulék tartozása van,</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társas vállalkozás tagja esetében azt az időtartamot, amelyre a társas vállalkozásnak a biztosítottnak minősülő akkori tagjai után nyugdíjbiztosítási járulék és/vagy nyugdíjjárulék tartozása van,</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a mezőgazdasági őstermelő biztosítási idejének azt az időtartamát, amelyre vonatkozóan </a:t>
            </a:r>
            <a:r>
              <a:rPr lang="hu-HU" sz="2000" b="0" strike="noStrike" spc="-1" dirty="0">
                <a:solidFill>
                  <a:srgbClr val="000000"/>
                </a:solidFill>
                <a:latin typeface="Arial"/>
              </a:rPr>
              <a:t>nyugdíjjárulék tartozása van.</a:t>
            </a:r>
            <a:endParaRPr lang="hu-HU" sz="2000" b="0" strike="noStrike" spc="-1" dirty="0">
              <a:solidFill>
                <a:srgbClr val="000000"/>
              </a:solidFill>
              <a:latin typeface="Constantia"/>
            </a:endParaRPr>
          </a:p>
          <a:p>
            <a:pPr>
              <a:lnSpc>
                <a:spcPct val="100000"/>
              </a:lnSpc>
              <a:spcBef>
                <a:spcPts val="400"/>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p:cNvSpPr txBox="1"/>
          <p:nvPr/>
        </p:nvSpPr>
        <p:spPr>
          <a:xfrm>
            <a:off x="457200" y="704160"/>
            <a:ext cx="8229240" cy="492480"/>
          </a:xfrm>
          <a:prstGeom prst="rect">
            <a:avLst/>
          </a:prstGeom>
          <a:noFill/>
          <a:ln>
            <a:noFill/>
          </a:ln>
        </p:spPr>
        <p:txBody>
          <a:bodyPr lIns="0" tIns="45000" rIns="0" bIns="0" anchor="b"/>
          <a:lstStyle/>
          <a:p>
            <a:pPr algn="ctr">
              <a:lnSpc>
                <a:spcPct val="100000"/>
              </a:lnSpc>
            </a:pPr>
            <a:r>
              <a:rPr lang="hu-HU" sz="2400" b="1" strike="noStrike" spc="-1" dirty="0">
                <a:solidFill>
                  <a:srgbClr val="105964"/>
                </a:solidFill>
                <a:latin typeface="Arial"/>
              </a:rPr>
              <a:t>Szolgálati idő</a:t>
            </a:r>
            <a:endParaRPr lang="hu-HU" sz="2400" b="0" strike="noStrike" spc="-1" dirty="0">
              <a:solidFill>
                <a:srgbClr val="000000"/>
              </a:solidFill>
              <a:latin typeface="Constantia"/>
            </a:endParaRPr>
          </a:p>
        </p:txBody>
      </p:sp>
      <p:sp>
        <p:nvSpPr>
          <p:cNvPr id="174" name="TextShape 2"/>
          <p:cNvSpPr txBox="1"/>
          <p:nvPr/>
        </p:nvSpPr>
        <p:spPr>
          <a:xfrm>
            <a:off x="457200" y="1935360"/>
            <a:ext cx="8229240" cy="4388760"/>
          </a:xfrm>
          <a:prstGeom prst="rect">
            <a:avLst/>
          </a:prstGeom>
          <a:noFill/>
          <a:ln>
            <a:noFill/>
          </a:ln>
        </p:spPr>
        <p:txBody>
          <a:bodyPr lIns="90000" tIns="45000" rIns="90000" bIns="45000"/>
          <a:lstStyle/>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Befolyásolja a jogosultságot  és a nyugdíj mértékét </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Naptári naponként kell számításba venni, 365 napot kell egy évnek tekinteni pl. 19 év 364 </a:t>
            </a:r>
            <a:r>
              <a:rPr lang="hu-HU" b="0" strike="noStrike" spc="-1" dirty="0" smtClean="0">
                <a:solidFill>
                  <a:srgbClr val="000000"/>
                </a:solidFill>
                <a:latin typeface="Arial"/>
              </a:rPr>
              <a:t>nap megszerzése esetén, </a:t>
            </a:r>
            <a:r>
              <a:rPr lang="hu-HU" b="0" strike="noStrike" spc="-1" dirty="0">
                <a:solidFill>
                  <a:srgbClr val="000000"/>
                </a:solidFill>
                <a:latin typeface="Arial"/>
              </a:rPr>
              <a:t>öregségi teljes nyugdíj nem állapítható meg</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Egyszeresen lehet figyelembe </a:t>
            </a:r>
            <a:r>
              <a:rPr lang="hu-HU" b="0" strike="noStrike" spc="-1" dirty="0" smtClean="0">
                <a:solidFill>
                  <a:srgbClr val="000000"/>
                </a:solidFill>
                <a:latin typeface="Arial"/>
              </a:rPr>
              <a:t>venni (két munkahely ugyanazon a napon)</a:t>
            </a:r>
            <a:endParaRPr lang="hu-HU" b="0" strike="noStrike" spc="-1" dirty="0">
              <a:solidFill>
                <a:srgbClr val="000000"/>
              </a:solidFill>
              <a:latin typeface="Constantia"/>
            </a:endParaRP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Arial"/>
              </a:rPr>
              <a:t>Eltérő szabály vonatkozik az ún. arányos szolgálati idő </a:t>
            </a:r>
            <a:r>
              <a:rPr lang="hu-HU" b="0" strike="noStrike" spc="-1" dirty="0" smtClean="0">
                <a:solidFill>
                  <a:srgbClr val="000000"/>
                </a:solidFill>
                <a:latin typeface="Arial"/>
              </a:rPr>
              <a:t>számítására</a:t>
            </a:r>
            <a:endParaRPr lang="hu-HU" b="0" strike="noStrike" spc="-1" dirty="0">
              <a:solidFill>
                <a:srgbClr val="000000"/>
              </a:solidFill>
              <a:latin typeface="Constantia"/>
            </a:endParaRPr>
          </a:p>
          <a:p>
            <a:pPr marL="285750" indent="-285750">
              <a:lnSpc>
                <a:spcPct val="100000"/>
              </a:lnSpc>
              <a:spcBef>
                <a:spcPts val="519"/>
              </a:spcBef>
              <a:buFont typeface="Arial" panose="020B0604020202020204" pitchFamily="34" charset="0"/>
              <a:buChar char="•"/>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TextShape 1"/>
          <p:cNvSpPr txBox="1"/>
          <p:nvPr/>
        </p:nvSpPr>
        <p:spPr>
          <a:xfrm>
            <a:off x="611560" y="692696"/>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Arányos szolgálati idő</a:t>
            </a:r>
            <a:endParaRPr lang="hu-HU" sz="2400" b="0" strike="noStrike" spc="-1" dirty="0">
              <a:solidFill>
                <a:srgbClr val="000000"/>
              </a:solidFill>
              <a:latin typeface="Constantia"/>
            </a:endParaRPr>
          </a:p>
        </p:txBody>
      </p:sp>
      <p:sp>
        <p:nvSpPr>
          <p:cNvPr id="176" name="TextShape 2"/>
          <p:cNvSpPr txBox="1"/>
          <p:nvPr/>
        </p:nvSpPr>
        <p:spPr>
          <a:xfrm>
            <a:off x="457200" y="1935360"/>
            <a:ext cx="8229240" cy="4388760"/>
          </a:xfrm>
          <a:prstGeom prst="rect">
            <a:avLst/>
          </a:prstGeom>
          <a:noFill/>
          <a:ln>
            <a:noFill/>
          </a:ln>
        </p:spPr>
        <p:txBody>
          <a:bodyPr lIns="90000" tIns="45000" rIns="90000" bIns="45000">
            <a:normAutofit/>
          </a:bodyPr>
          <a:lstStyle/>
          <a:p>
            <a:pPr algn="just">
              <a:lnSpc>
                <a:spcPct val="150000"/>
              </a:lnSpc>
              <a:spcBef>
                <a:spcPts val="439"/>
              </a:spcBef>
            </a:pPr>
            <a:r>
              <a:rPr lang="hu-HU" b="0" strike="noStrike" spc="-1" dirty="0">
                <a:solidFill>
                  <a:srgbClr val="404040"/>
                </a:solidFill>
                <a:latin typeface="Arial"/>
              </a:rPr>
              <a:t>Ha a biztosítottnak a biztosítási jogviszonyában – ide nem értve a Munka Törvénykönyve értelmében teljes munkaidőben, illetőleg az adott munkakörre irányadó jogszabályban meghatározott munkaidőben foglalkoztatottakat – elért nyugdíjjárulék-alapot képező keresete, jövedelme nem éri el a külön jogszabályban meghatározott minimálbér összegét, akkor az </a:t>
            </a:r>
            <a:r>
              <a:rPr lang="hu-HU" b="1" strike="noStrike" spc="-1" dirty="0">
                <a:solidFill>
                  <a:srgbClr val="404040"/>
                </a:solidFill>
                <a:latin typeface="Arial"/>
              </a:rPr>
              <a:t>1996. december 31-ét követően </a:t>
            </a:r>
            <a:r>
              <a:rPr lang="hu-HU" b="0" strike="noStrike" spc="-1" dirty="0">
                <a:solidFill>
                  <a:srgbClr val="404040"/>
                </a:solidFill>
                <a:latin typeface="Arial"/>
              </a:rPr>
              <a:t>szerzett biztosítási időnek csak az arányos időtartama vehető figyelembe a </a:t>
            </a:r>
            <a:r>
              <a:rPr lang="hu-HU" b="1" u="sng" strike="noStrike" spc="-1" dirty="0">
                <a:solidFill>
                  <a:srgbClr val="404040"/>
                </a:solidFill>
                <a:uFillTx/>
                <a:latin typeface="Arial"/>
              </a:rPr>
              <a:t>nyugdíjmértékének megállapítása során</a:t>
            </a:r>
            <a:r>
              <a:rPr lang="hu-HU" b="0" strike="noStrike" spc="-1" dirty="0">
                <a:solidFill>
                  <a:srgbClr val="404040"/>
                </a:solidFill>
                <a:latin typeface="Arial"/>
              </a:rPr>
              <a:t>.</a:t>
            </a: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a:p>
            <a:pPr>
              <a:lnSpc>
                <a:spcPct val="100000"/>
              </a:lnSpc>
              <a:spcBef>
                <a:spcPts val="400"/>
              </a:spcBef>
            </a:pPr>
            <a:r>
              <a:rPr lang="hu-HU" b="0" i="1" strike="noStrike" spc="-1" dirty="0">
                <a:solidFill>
                  <a:srgbClr val="000000"/>
                </a:solidFill>
                <a:latin typeface="Arial"/>
              </a:rPr>
              <a:t>Tbj. 5. § (1)</a:t>
            </a:r>
            <a:r>
              <a:rPr lang="hu-HU" b="0" i="1" strike="noStrike" spc="-1" dirty="0" err="1">
                <a:solidFill>
                  <a:srgbClr val="000000"/>
                </a:solidFill>
                <a:latin typeface="Arial"/>
              </a:rPr>
              <a:t>bek</a:t>
            </a:r>
            <a:r>
              <a:rPr lang="hu-HU" b="0" i="1" strike="noStrike" spc="-1" dirty="0">
                <a:solidFill>
                  <a:srgbClr val="000000"/>
                </a:solidFill>
                <a:latin typeface="Arial"/>
              </a:rPr>
              <a:t>. a)-b), g) pontja és (2)bekezdés szerinti jogviszonyban</a:t>
            </a: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Shape 1"/>
          <p:cNvSpPr txBox="1"/>
          <p:nvPr/>
        </p:nvSpPr>
        <p:spPr>
          <a:xfrm>
            <a:off x="457200" y="704160"/>
            <a:ext cx="8229240" cy="708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 szolgálati idő igazolása</a:t>
            </a:r>
            <a:endParaRPr lang="hu-HU" sz="2400" b="1" strike="noStrike" spc="-1" dirty="0">
              <a:solidFill>
                <a:srgbClr val="000000"/>
              </a:solidFill>
              <a:latin typeface="Constantia"/>
            </a:endParaRPr>
          </a:p>
        </p:txBody>
      </p:sp>
      <p:sp>
        <p:nvSpPr>
          <p:cNvPr id="178" name="TextShape 2"/>
          <p:cNvSpPr txBox="1"/>
          <p:nvPr/>
        </p:nvSpPr>
        <p:spPr>
          <a:xfrm>
            <a:off x="457200" y="1935360"/>
            <a:ext cx="8229240" cy="4388760"/>
          </a:xfrm>
          <a:prstGeom prst="rect">
            <a:avLst/>
          </a:prstGeom>
          <a:noFill/>
          <a:ln>
            <a:noFill/>
          </a:ln>
        </p:spPr>
        <p:txBody>
          <a:bodyPr lIns="90000" tIns="45000" rIns="90000" bIns="45000">
            <a:normAutofit/>
          </a:bodyPr>
          <a:lstStyle/>
          <a:p>
            <a:pPr marL="286110" indent="-285750" algn="just">
              <a:lnSpc>
                <a:spcPct val="100000"/>
              </a:lnSpc>
              <a:spcBef>
                <a:spcPts val="400"/>
              </a:spcBef>
              <a:buSzPct val="95000"/>
              <a:buFont typeface="Arial" panose="020B0604020202020204" pitchFamily="34" charset="0"/>
              <a:buChar char="•"/>
            </a:pPr>
            <a:r>
              <a:rPr lang="hu-HU" sz="1700" b="0" strike="noStrike" spc="-1" dirty="0">
                <a:solidFill>
                  <a:srgbClr val="404040"/>
                </a:solidFill>
                <a:latin typeface="Arial"/>
              </a:rPr>
              <a:t>A szolgálati időt elsődlegesen a társadalombiztosítási szervek nyilvántartásai alapján kell számításba venni. </a:t>
            </a:r>
            <a:endParaRPr lang="hu-HU" sz="1700" b="0" strike="noStrike" spc="-1" dirty="0" smtClean="0">
              <a:solidFill>
                <a:srgbClr val="404040"/>
              </a:solidFill>
              <a:latin typeface="Arial"/>
            </a:endParaRPr>
          </a:p>
          <a:p>
            <a:pPr marL="286110" indent="-285750" algn="just">
              <a:lnSpc>
                <a:spcPct val="100000"/>
              </a:lnSpc>
              <a:spcBef>
                <a:spcPts val="400"/>
              </a:spcBef>
              <a:buSzPct val="95000"/>
              <a:buFont typeface="Arial" panose="020B0604020202020204" pitchFamily="34" charset="0"/>
              <a:buChar char="•"/>
            </a:pPr>
            <a:endParaRPr lang="hu-HU" sz="1700" b="0" strike="noStrike" spc="-1" dirty="0">
              <a:solidFill>
                <a:srgbClr val="000000"/>
              </a:solidFill>
              <a:latin typeface="Constantia"/>
            </a:endParaRPr>
          </a:p>
          <a:p>
            <a:pPr marL="286110" indent="-285750" algn="just">
              <a:lnSpc>
                <a:spcPct val="100000"/>
              </a:lnSpc>
              <a:spcBef>
                <a:spcPts val="400"/>
              </a:spcBef>
              <a:buSzPct val="95000"/>
              <a:buFont typeface="Arial" panose="020B0604020202020204" pitchFamily="34" charset="0"/>
              <a:buChar char="•"/>
            </a:pPr>
            <a:r>
              <a:rPr lang="hu-HU" sz="1700" b="0" strike="noStrike" spc="-1" dirty="0">
                <a:solidFill>
                  <a:srgbClr val="404040"/>
                </a:solidFill>
                <a:latin typeface="Arial"/>
              </a:rPr>
              <a:t>Amennyiben a központi nyilvántartásaiban nem lelhető fel a szükséges dokumentum, úgy a szolgálati idő megléte igazolható, bizonyítható a foglalkoztató által kiállított egykorú eredeti okirattal, vagy a foglalkoztató eredeti nyilvántartásai alapján kiállított igazolással. </a:t>
            </a:r>
            <a:endParaRPr lang="hu-HU" sz="1700" b="0" strike="noStrike" spc="-1" dirty="0" smtClean="0">
              <a:solidFill>
                <a:srgbClr val="404040"/>
              </a:solidFill>
              <a:latin typeface="Arial"/>
            </a:endParaRPr>
          </a:p>
          <a:p>
            <a:pPr marL="286110" indent="-285750" algn="just">
              <a:lnSpc>
                <a:spcPct val="100000"/>
              </a:lnSpc>
              <a:spcBef>
                <a:spcPts val="400"/>
              </a:spcBef>
              <a:buSzPct val="95000"/>
              <a:buFont typeface="Arial" panose="020B0604020202020204" pitchFamily="34" charset="0"/>
              <a:buChar char="•"/>
            </a:pPr>
            <a:endParaRPr lang="hu-HU" sz="1700" b="0" strike="noStrike" spc="-1" dirty="0">
              <a:solidFill>
                <a:srgbClr val="000000"/>
              </a:solidFill>
              <a:latin typeface="Constantia"/>
            </a:endParaRPr>
          </a:p>
          <a:p>
            <a:pPr marL="286110" indent="-285750" algn="just">
              <a:lnSpc>
                <a:spcPct val="100000"/>
              </a:lnSpc>
              <a:spcBef>
                <a:spcPts val="400"/>
              </a:spcBef>
              <a:buSzPct val="95000"/>
              <a:buFont typeface="Arial" panose="020B0604020202020204" pitchFamily="34" charset="0"/>
              <a:buChar char="•"/>
            </a:pPr>
            <a:r>
              <a:rPr lang="hu-HU" sz="1700" b="0" strike="noStrike" spc="-1" dirty="0">
                <a:solidFill>
                  <a:srgbClr val="000000"/>
                </a:solidFill>
                <a:latin typeface="Arial"/>
              </a:rPr>
              <a:t>Egyéb okmányok és igazolások alapján szolgálati időt akkor lehet elismerni, ha azokból egyértelműen megállapítható a biztosítás ténye, a biztosítási jogviszony </a:t>
            </a:r>
            <a:r>
              <a:rPr lang="hu-HU" sz="1700" b="0" strike="noStrike" spc="-1" dirty="0" smtClean="0">
                <a:solidFill>
                  <a:srgbClr val="000000"/>
                </a:solidFill>
                <a:latin typeface="Arial"/>
              </a:rPr>
              <a:t>időtartama</a:t>
            </a:r>
          </a:p>
          <a:p>
            <a:pPr marL="286110" indent="-285750" algn="just">
              <a:lnSpc>
                <a:spcPct val="100000"/>
              </a:lnSpc>
              <a:spcBef>
                <a:spcPts val="400"/>
              </a:spcBef>
              <a:buSzPct val="95000"/>
              <a:buFont typeface="Arial" panose="020B0604020202020204" pitchFamily="34" charset="0"/>
              <a:buChar char="•"/>
            </a:pPr>
            <a:endParaRPr lang="hu-HU" sz="1700" b="0" strike="noStrike" spc="-1" dirty="0">
              <a:solidFill>
                <a:srgbClr val="000000"/>
              </a:solidFill>
              <a:latin typeface="Constantia"/>
            </a:endParaRPr>
          </a:p>
          <a:p>
            <a:pPr marL="286110" indent="-285750" algn="just">
              <a:lnSpc>
                <a:spcPct val="100000"/>
              </a:lnSpc>
              <a:spcBef>
                <a:spcPts val="400"/>
              </a:spcBef>
              <a:buSzPct val="95000"/>
              <a:buFont typeface="Arial" panose="020B0604020202020204" pitchFamily="34" charset="0"/>
              <a:buChar char="•"/>
            </a:pPr>
            <a:r>
              <a:rPr lang="hu-HU" sz="1700" b="0" strike="noStrike" spc="-1" dirty="0">
                <a:latin typeface="Arial"/>
              </a:rPr>
              <a:t>Végső eset: egyéb hitelt érdemlő módon (pl. tanúk nyilatkozata alapján) </a:t>
            </a:r>
            <a:endParaRPr lang="hu-HU" sz="1700" b="0" strike="noStrike" spc="-1" dirty="0">
              <a:latin typeface="Constantia"/>
            </a:endParaRPr>
          </a:p>
          <a:p>
            <a:pPr>
              <a:lnSpc>
                <a:spcPct val="100000"/>
              </a:lnSpc>
              <a:spcBef>
                <a:spcPts val="400"/>
              </a:spcBef>
            </a:pPr>
            <a:endParaRPr lang="hu-HU" sz="17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p:nvPr/>
        </p:nvSpPr>
        <p:spPr>
          <a:xfrm>
            <a:off x="457200" y="54864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 vásárlása</a:t>
            </a:r>
            <a:endParaRPr lang="hu-HU" sz="2400" b="1" strike="noStrike" spc="-1" dirty="0">
              <a:solidFill>
                <a:srgbClr val="000000"/>
              </a:solidFill>
              <a:latin typeface="Constantia"/>
            </a:endParaRPr>
          </a:p>
        </p:txBody>
      </p:sp>
      <p:sp>
        <p:nvSpPr>
          <p:cNvPr id="180" name="TextShape 2"/>
          <p:cNvSpPr txBox="1"/>
          <p:nvPr/>
        </p:nvSpPr>
        <p:spPr>
          <a:xfrm>
            <a:off x="457200" y="1268640"/>
            <a:ext cx="8229240" cy="5055480"/>
          </a:xfrm>
          <a:prstGeom prst="rect">
            <a:avLst/>
          </a:prstGeom>
          <a:noFill/>
          <a:ln>
            <a:noFill/>
          </a:ln>
        </p:spPr>
        <p:txBody>
          <a:bodyPr lIns="90000" tIns="45000" rIns="90000" bIns="45000">
            <a:normAutofit/>
          </a:bodyPr>
          <a:lstStyle/>
          <a:p>
            <a:pPr>
              <a:lnSpc>
                <a:spcPct val="110000"/>
              </a:lnSpc>
              <a:spcBef>
                <a:spcPts val="439"/>
              </a:spcBef>
            </a:pPr>
            <a:r>
              <a:rPr lang="hu-HU" b="1" strike="noStrike" spc="-1" dirty="0" smtClean="0">
                <a:solidFill>
                  <a:srgbClr val="404040"/>
                </a:solidFill>
                <a:latin typeface="Arial"/>
              </a:rPr>
              <a:t>Megállapodás </a:t>
            </a:r>
            <a:r>
              <a:rPr lang="hu-HU" b="1" strike="noStrike" spc="-1" dirty="0" smtClean="0">
                <a:solidFill>
                  <a:srgbClr val="404040"/>
                </a:solidFill>
                <a:latin typeface="Arial"/>
              </a:rPr>
              <a:t>kötés: </a:t>
            </a:r>
            <a:endParaRPr lang="hu-HU" b="1" strike="noStrike" spc="-1" dirty="0">
              <a:solidFill>
                <a:srgbClr val="000000"/>
              </a:solidFill>
              <a:latin typeface="Constantia"/>
            </a:endParaRPr>
          </a:p>
          <a:p>
            <a:pPr marL="285750" indent="-285750">
              <a:lnSpc>
                <a:spcPct val="110000"/>
              </a:lnSpc>
              <a:spcBef>
                <a:spcPts val="400"/>
              </a:spcBef>
              <a:buFont typeface="Arial" panose="020B0604020202020204" pitchFamily="34" charset="0"/>
              <a:buChar char="•"/>
            </a:pPr>
            <a:endParaRPr lang="hu-HU" b="0" strike="noStrike" spc="-1" dirty="0">
              <a:solidFill>
                <a:srgbClr val="000000"/>
              </a:solidFill>
              <a:latin typeface="Constantia"/>
            </a:endParaRPr>
          </a:p>
          <a:p>
            <a:pPr marL="457200" indent="-456840" algn="just">
              <a:lnSpc>
                <a:spcPct val="110000"/>
              </a:lnSpc>
              <a:spcBef>
                <a:spcPts val="439"/>
              </a:spcBef>
              <a:buSzPct val="95000"/>
              <a:buFont typeface="Arial" panose="020B0604020202020204" pitchFamily="34" charset="0"/>
              <a:buChar char="•"/>
            </a:pPr>
            <a:r>
              <a:rPr lang="hu-HU" sz="1700" b="0" strike="noStrike" spc="-1" dirty="0">
                <a:latin typeface="Arial"/>
              </a:rPr>
              <a:t>Kizárólag szolgálati idő szerzése céljából </a:t>
            </a:r>
            <a:r>
              <a:rPr lang="hu-HU" sz="1700" b="0" strike="noStrike" spc="-1" dirty="0" smtClean="0">
                <a:latin typeface="Arial"/>
              </a:rPr>
              <a:t>a </a:t>
            </a:r>
            <a:r>
              <a:rPr lang="hu-HU" sz="1700" b="0" strike="noStrike" spc="-1" dirty="0">
                <a:latin typeface="Arial"/>
              </a:rPr>
              <a:t>jogosultsághoz szükséges 20 vagy 15 év szolgálati idő megszerzése érdekében. </a:t>
            </a:r>
            <a:endParaRPr lang="hu-HU" sz="1700" b="0" strike="noStrike" spc="-1" dirty="0" smtClean="0">
              <a:latin typeface="Arial"/>
            </a:endParaRPr>
          </a:p>
          <a:p>
            <a:pPr marL="457200" indent="-456840" algn="just">
              <a:lnSpc>
                <a:spcPct val="110000"/>
              </a:lnSpc>
              <a:spcBef>
                <a:spcPts val="439"/>
              </a:spcBef>
              <a:buSzPct val="95000"/>
              <a:buFont typeface="Arial" panose="020B0604020202020204" pitchFamily="34" charset="0"/>
              <a:buChar char="•"/>
            </a:pPr>
            <a:endParaRPr lang="hu-HU" sz="1700" b="0" strike="noStrike" spc="-1" dirty="0">
              <a:latin typeface="Constantia"/>
            </a:endParaRPr>
          </a:p>
          <a:p>
            <a:pPr marL="457200" indent="-456840" algn="just">
              <a:lnSpc>
                <a:spcPct val="110000"/>
              </a:lnSpc>
              <a:spcBef>
                <a:spcPts val="439"/>
              </a:spcBef>
              <a:buSzPct val="95000"/>
              <a:buFont typeface="Arial" panose="020B0604020202020204" pitchFamily="34" charset="0"/>
              <a:buChar char="•"/>
            </a:pPr>
            <a:r>
              <a:rPr lang="hu-HU" sz="1700" b="0" strike="noStrike" spc="-1" dirty="0">
                <a:latin typeface="Arial"/>
              </a:rPr>
              <a:t>megállapodást köthető a nyugdíjhoz szükséges szolgálati idő és a figyelembe vehető jövedelem megszerzése céljából</a:t>
            </a:r>
            <a:r>
              <a:rPr lang="hu-HU" sz="1700" b="0" strike="noStrike" spc="-1" dirty="0" smtClean="0">
                <a:latin typeface="Arial"/>
              </a:rPr>
              <a:t>.</a:t>
            </a:r>
          </a:p>
          <a:p>
            <a:pPr marL="457200" indent="-456840" algn="just">
              <a:lnSpc>
                <a:spcPct val="110000"/>
              </a:lnSpc>
              <a:spcBef>
                <a:spcPts val="439"/>
              </a:spcBef>
              <a:buSzPct val="95000"/>
              <a:buFont typeface="Arial" panose="020B0604020202020204" pitchFamily="34" charset="0"/>
              <a:buChar char="•"/>
            </a:pPr>
            <a:endParaRPr lang="hu-HU" sz="1700" b="0" strike="noStrike" spc="-1" dirty="0">
              <a:latin typeface="Constantia"/>
            </a:endParaRPr>
          </a:p>
          <a:p>
            <a:pPr marL="457200" indent="-456840" algn="just">
              <a:lnSpc>
                <a:spcPct val="110000"/>
              </a:lnSpc>
              <a:spcBef>
                <a:spcPts val="439"/>
              </a:spcBef>
              <a:buSzPct val="95000"/>
              <a:buFont typeface="Arial" panose="020B0604020202020204" pitchFamily="34" charset="0"/>
              <a:buChar char="•"/>
            </a:pPr>
            <a:r>
              <a:rPr lang="hu-HU" sz="1700" b="0" strike="noStrike" spc="-1" dirty="0">
                <a:latin typeface="Arial"/>
              </a:rPr>
              <a:t>1998. évre, a gyermekgondozási segély idejével megegyező otthoni gondozás idejének szolgálati időként történő elismerése </a:t>
            </a:r>
            <a:r>
              <a:rPr lang="hu-HU" sz="1700" b="0" strike="noStrike" spc="-1" dirty="0" smtClean="0">
                <a:latin typeface="Arial"/>
              </a:rPr>
              <a:t>végett</a:t>
            </a:r>
          </a:p>
          <a:p>
            <a:pPr marL="457200" indent="-456840" algn="just">
              <a:lnSpc>
                <a:spcPct val="110000"/>
              </a:lnSpc>
              <a:spcBef>
                <a:spcPts val="439"/>
              </a:spcBef>
              <a:buSzPct val="95000"/>
              <a:buFont typeface="Arial" panose="020B0604020202020204" pitchFamily="34" charset="0"/>
              <a:buChar char="•"/>
            </a:pPr>
            <a:endParaRPr lang="hu-HU" sz="1700" b="0" strike="noStrike" spc="-1" dirty="0">
              <a:latin typeface="Constantia"/>
            </a:endParaRPr>
          </a:p>
          <a:p>
            <a:pPr marL="457200" indent="-456840" algn="just">
              <a:lnSpc>
                <a:spcPct val="110000"/>
              </a:lnSpc>
              <a:spcBef>
                <a:spcPts val="439"/>
              </a:spcBef>
              <a:buSzPct val="95000"/>
              <a:buFont typeface="Arial" panose="020B0604020202020204" pitchFamily="34" charset="0"/>
              <a:buChar char="•"/>
            </a:pPr>
            <a:r>
              <a:rPr lang="hu-HU" sz="1700" b="0" strike="noStrike" spc="-1" dirty="0">
                <a:latin typeface="Arial"/>
              </a:rPr>
              <a:t>Felsőoktatási intézményben nappali rendszerű oktatás keretében folytatott tanulmányok idejének szolgálati időként történő elismerése</a:t>
            </a:r>
            <a:endParaRPr lang="hu-HU" sz="1700" b="0" strike="noStrike" spc="-1" dirty="0">
              <a:latin typeface="Constantia"/>
            </a:endParaRPr>
          </a:p>
          <a:p>
            <a:pPr algn="just">
              <a:lnSpc>
                <a:spcPct val="110000"/>
              </a:lnSpc>
              <a:spcBef>
                <a:spcPts val="439"/>
              </a:spcBef>
            </a:pPr>
            <a:endParaRPr lang="hu-HU" sz="1700" b="0" strike="noStrike" spc="-1" dirty="0">
              <a:solidFill>
                <a:srgbClr val="000000"/>
              </a:solidFill>
              <a:latin typeface="Constantia"/>
            </a:endParaRPr>
          </a:p>
          <a:p>
            <a:pPr algn="just">
              <a:lnSpc>
                <a:spcPct val="110000"/>
              </a:lnSpc>
              <a:spcBef>
                <a:spcPts val="400"/>
              </a:spcBef>
            </a:pPr>
            <a:endParaRPr lang="hu-HU" sz="2200" b="0" strike="noStrike" spc="-1" dirty="0">
              <a:solidFill>
                <a:srgbClr val="000000"/>
              </a:solidFill>
              <a:latin typeface="Constantia"/>
            </a:endParaRPr>
          </a:p>
          <a:p>
            <a:pPr algn="just">
              <a:lnSpc>
                <a:spcPct val="110000"/>
              </a:lnSpc>
              <a:spcBef>
                <a:spcPts val="400"/>
              </a:spcBef>
            </a:pPr>
            <a:endParaRPr lang="hu-HU" sz="2200" b="0" strike="noStrike" spc="-1" dirty="0">
              <a:solidFill>
                <a:srgbClr val="000000"/>
              </a:solidFill>
              <a:latin typeface="Constantia"/>
            </a:endParaRPr>
          </a:p>
          <a:p>
            <a:pPr algn="just">
              <a:lnSpc>
                <a:spcPct val="110000"/>
              </a:lnSpc>
              <a:spcBef>
                <a:spcPts val="400"/>
              </a:spcBef>
            </a:pPr>
            <a:endParaRPr lang="hu-HU" sz="2200" b="0" strike="noStrike" spc="-1" dirty="0">
              <a:solidFill>
                <a:srgbClr val="000000"/>
              </a:solidFill>
              <a:latin typeface="Constantia"/>
            </a:endParaRPr>
          </a:p>
          <a:p>
            <a:pPr algn="just">
              <a:lnSpc>
                <a:spcPct val="110000"/>
              </a:lnSpc>
              <a:spcBef>
                <a:spcPts val="400"/>
              </a:spcBef>
            </a:pPr>
            <a:endParaRPr lang="hu-HU" sz="2200" b="0" strike="noStrike" spc="-1" dirty="0">
              <a:solidFill>
                <a:srgbClr val="000000"/>
              </a:solidFill>
              <a:latin typeface="Constantia"/>
            </a:endParaRPr>
          </a:p>
          <a:p>
            <a:pPr algn="just">
              <a:lnSpc>
                <a:spcPct val="170000"/>
              </a:lnSpc>
              <a:spcBef>
                <a:spcPts val="400"/>
              </a:spcBef>
            </a:pPr>
            <a:endParaRPr lang="hu-HU" sz="2200" b="0" strike="noStrike" spc="-1" dirty="0">
              <a:solidFill>
                <a:srgbClr val="000000"/>
              </a:solidFill>
              <a:latin typeface="Constantia"/>
            </a:endParaRPr>
          </a:p>
          <a:p>
            <a:pPr>
              <a:lnSpc>
                <a:spcPct val="100000"/>
              </a:lnSpc>
              <a:spcBef>
                <a:spcPts val="400"/>
              </a:spcBef>
            </a:pPr>
            <a:endParaRPr lang="hu-HU" sz="2200" b="0" strike="noStrike" spc="-1" dirty="0">
              <a:solidFill>
                <a:srgbClr val="000000"/>
              </a:solidFill>
              <a:latin typeface="Constantia"/>
            </a:endParaRPr>
          </a:p>
          <a:p>
            <a:pPr>
              <a:lnSpc>
                <a:spcPct val="100000"/>
              </a:lnSpc>
              <a:spcBef>
                <a:spcPts val="400"/>
              </a:spcBef>
            </a:pPr>
            <a:endParaRPr lang="hu-HU" sz="2200" b="0" strike="noStrike" spc="-1" dirty="0">
              <a:solidFill>
                <a:srgbClr val="000000"/>
              </a:solidFill>
              <a:latin typeface="Constantia"/>
            </a:endParaRPr>
          </a:p>
          <a:p>
            <a:pPr>
              <a:lnSpc>
                <a:spcPct val="100000"/>
              </a:lnSpc>
              <a:spcBef>
                <a:spcPts val="400"/>
              </a:spcBef>
            </a:pPr>
            <a:endParaRPr lang="hu-HU" sz="2200" b="0" strike="noStrike" spc="-1" dirty="0">
              <a:solidFill>
                <a:srgbClr val="000000"/>
              </a:solidFill>
              <a:latin typeface="Constantia"/>
            </a:endParaRPr>
          </a:p>
          <a:p>
            <a:pPr>
              <a:lnSpc>
                <a:spcPct val="100000"/>
              </a:lnSpc>
              <a:spcBef>
                <a:spcPts val="400"/>
              </a:spcBef>
            </a:pPr>
            <a:endParaRPr lang="hu-HU" sz="22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p:nvPr/>
        </p:nvSpPr>
        <p:spPr>
          <a:xfrm>
            <a:off x="457200" y="704160"/>
            <a:ext cx="8229240" cy="852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 vásárlása</a:t>
            </a:r>
            <a:r>
              <a:rPr sz="2400" dirty="0"/>
              <a:t/>
            </a:r>
            <a:br>
              <a:rPr sz="2400" dirty="0"/>
            </a:br>
            <a:endParaRPr lang="hu-HU" sz="2400" b="0" strike="noStrike" spc="-1" dirty="0">
              <a:solidFill>
                <a:srgbClr val="000000"/>
              </a:solidFill>
              <a:latin typeface="Constantia"/>
            </a:endParaRPr>
          </a:p>
        </p:txBody>
      </p:sp>
      <p:sp>
        <p:nvSpPr>
          <p:cNvPr id="182" name="TextShape 2"/>
          <p:cNvSpPr txBox="1"/>
          <p:nvPr/>
        </p:nvSpPr>
        <p:spPr>
          <a:xfrm>
            <a:off x="457200" y="1935360"/>
            <a:ext cx="8229240" cy="4388760"/>
          </a:xfrm>
          <a:prstGeom prst="rect">
            <a:avLst/>
          </a:prstGeom>
          <a:noFill/>
          <a:ln>
            <a:noFill/>
          </a:ln>
        </p:spPr>
        <p:txBody>
          <a:bodyPr lIns="90000" tIns="45000" rIns="90000" bIns="45000">
            <a:normAutofit/>
          </a:bodyPr>
          <a:lstStyle/>
          <a:p>
            <a:pPr marL="514440" indent="-514080">
              <a:lnSpc>
                <a:spcPct val="100000"/>
              </a:lnSpc>
              <a:spcBef>
                <a:spcPts val="400"/>
              </a:spcBef>
              <a:buSzPct val="95000"/>
              <a:buFont typeface="Calibri"/>
              <a:buAutoNum type="arabicPeriod"/>
            </a:pPr>
            <a:r>
              <a:rPr lang="hu-HU" b="1" strike="noStrike" spc="-1" dirty="0">
                <a:solidFill>
                  <a:srgbClr val="404040"/>
                </a:solidFill>
                <a:latin typeface="Arial"/>
              </a:rPr>
              <a:t>Kizárólag szolgálati idő szerzéséhez kötött megállapodás feltételei: </a:t>
            </a:r>
            <a:endParaRPr lang="hu-HU" b="0" strike="noStrike" spc="-1" dirty="0">
              <a:solidFill>
                <a:srgbClr val="000000"/>
              </a:solidFill>
              <a:latin typeface="Constantia"/>
            </a:endParaRPr>
          </a:p>
          <a:p>
            <a:pPr>
              <a:lnSpc>
                <a:spcPct val="100000"/>
              </a:lnSpc>
              <a:spcBef>
                <a:spcPts val="400"/>
              </a:spcBef>
            </a:pPr>
            <a:endParaRPr lang="hu-HU" b="0" strike="noStrike" spc="-1" dirty="0">
              <a:solidFill>
                <a:srgbClr val="000000"/>
              </a:solidFill>
              <a:latin typeface="Constantia"/>
            </a:endParaRPr>
          </a:p>
          <a:p>
            <a:pPr marL="274320" indent="-273960">
              <a:lnSpc>
                <a:spcPct val="100000"/>
              </a:lnSpc>
              <a:spcBef>
                <a:spcPts val="400"/>
              </a:spcBef>
              <a:buSzPct val="95000"/>
              <a:buFont typeface="Wingdings 2" charset="2"/>
              <a:buChar char=""/>
            </a:pPr>
            <a:r>
              <a:rPr lang="hu-HU" sz="1700" b="0" strike="noStrike" spc="-1" dirty="0">
                <a:latin typeface="Arial"/>
              </a:rPr>
              <a:t>elutasító határozat</a:t>
            </a:r>
            <a:endParaRPr lang="hu-HU" sz="1700" b="0" strike="noStrike" spc="-1" dirty="0">
              <a:latin typeface="Constantia"/>
            </a:endParaRPr>
          </a:p>
          <a:p>
            <a:pPr marL="274320" indent="-273960">
              <a:lnSpc>
                <a:spcPct val="100000"/>
              </a:lnSpc>
              <a:spcBef>
                <a:spcPts val="400"/>
              </a:spcBef>
              <a:buSzPct val="95000"/>
              <a:buFont typeface="Wingdings 2" charset="2"/>
              <a:buChar char=""/>
            </a:pPr>
            <a:r>
              <a:rPr lang="hu-HU" sz="1700" b="0" strike="noStrike" spc="-1" dirty="0">
                <a:solidFill>
                  <a:srgbClr val="000000"/>
                </a:solidFill>
                <a:latin typeface="Arial"/>
              </a:rPr>
              <a:t>jogerőn belül kell kezdeményezni </a:t>
            </a:r>
            <a:endParaRPr lang="hu-HU" sz="1700" b="0" strike="noStrike" spc="-1" dirty="0">
              <a:solidFill>
                <a:srgbClr val="000000"/>
              </a:solidFill>
              <a:latin typeface="Constantia"/>
            </a:endParaRPr>
          </a:p>
          <a:p>
            <a:pPr marL="274320" indent="-273960" algn="just">
              <a:lnSpc>
                <a:spcPct val="100000"/>
              </a:lnSpc>
              <a:spcBef>
                <a:spcPts val="400"/>
              </a:spcBef>
              <a:buSzPct val="95000"/>
              <a:buFont typeface="Wingdings 2" charset="2"/>
              <a:buChar char=""/>
            </a:pPr>
            <a:r>
              <a:rPr lang="hu-HU" sz="1700" b="0" strike="noStrike" spc="-1" dirty="0">
                <a:latin typeface="Arial"/>
              </a:rPr>
              <a:t>megkötést követő 15 napon belül egy összegben kell megfizetni (egyszer 30 nappal hosszabbítható)</a:t>
            </a:r>
            <a:endParaRPr lang="hu-HU" sz="1700" b="0" strike="noStrike" spc="-1" dirty="0">
              <a:latin typeface="Constantia"/>
            </a:endParaRPr>
          </a:p>
          <a:p>
            <a:pPr>
              <a:lnSpc>
                <a:spcPct val="100000"/>
              </a:lnSpc>
              <a:spcBef>
                <a:spcPts val="439"/>
              </a:spcBef>
            </a:pPr>
            <a:endParaRPr lang="hu-HU" sz="1700" b="0" strike="noStrike" spc="-1" dirty="0">
              <a:latin typeface="Constantia"/>
            </a:endParaRPr>
          </a:p>
          <a:p>
            <a:pPr algn="just">
              <a:lnSpc>
                <a:spcPct val="100000"/>
              </a:lnSpc>
              <a:spcBef>
                <a:spcPts val="400"/>
              </a:spcBef>
            </a:pPr>
            <a:r>
              <a:rPr lang="hu-HU" sz="1700" b="0" i="1" strike="noStrike" spc="-1" dirty="0">
                <a:latin typeface="Arial"/>
              </a:rPr>
              <a:t>Fizetendő összeg: szolgálati időként elismerhető napok és a megállapodás napján érvényes </a:t>
            </a:r>
            <a:r>
              <a:rPr lang="hu-HU" sz="1700" b="0" i="1" strike="noStrike" spc="-1" dirty="0" smtClean="0">
                <a:latin typeface="Arial"/>
              </a:rPr>
              <a:t>minimálbér </a:t>
            </a:r>
            <a:r>
              <a:rPr lang="hu-HU" sz="1700" b="0" i="1" strike="noStrike" spc="-1" dirty="0">
                <a:latin typeface="Arial"/>
              </a:rPr>
              <a:t>harmincad részének szorzata, a fizetendő nyugdíjjárulék mértéke 24 %</a:t>
            </a:r>
            <a:endParaRPr lang="hu-HU" sz="1700" b="0" strike="noStrike" spc="-1" dirty="0">
              <a:latin typeface="Constantia"/>
            </a:endParaRPr>
          </a:p>
          <a:p>
            <a:pPr algn="just">
              <a:lnSpc>
                <a:spcPct val="100000"/>
              </a:lnSpc>
              <a:spcBef>
                <a:spcPts val="400"/>
              </a:spcBef>
            </a:pPr>
            <a:endParaRPr lang="hu-HU" b="0" strike="noStrike" spc="-1" dirty="0">
              <a:latin typeface="Constantia"/>
            </a:endParaRPr>
          </a:p>
          <a:p>
            <a:pPr>
              <a:lnSpc>
                <a:spcPct val="100000"/>
              </a:lnSpc>
              <a:spcBef>
                <a:spcPts val="519"/>
              </a:spcBef>
            </a:pPr>
            <a:endParaRPr lang="hu-HU" sz="2000"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1"/>
          <p:cNvSpPr/>
          <p:nvPr/>
        </p:nvSpPr>
        <p:spPr>
          <a:xfrm>
            <a:off x="428760" y="785880"/>
            <a:ext cx="7500600" cy="8319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marL="343080" indent="-342720" algn="ct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a:p>
            <a:pPr>
              <a:lnSpc>
                <a:spcPct val="100000"/>
              </a:lnSpc>
            </a:pPr>
            <a:endParaRPr lang="hu-HU" sz="1800" b="0" strike="noStrike" spc="-1" dirty="0">
              <a:latin typeface="Arial"/>
            </a:endParaRPr>
          </a:p>
        </p:txBody>
      </p:sp>
      <p:sp>
        <p:nvSpPr>
          <p:cNvPr id="144" name="CustomShape 2"/>
          <p:cNvSpPr/>
          <p:nvPr/>
        </p:nvSpPr>
        <p:spPr>
          <a:xfrm>
            <a:off x="310320" y="824040"/>
            <a:ext cx="8295480" cy="487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hu-HU" sz="2800" b="1" strike="noStrike" spc="-1" dirty="0">
                <a:solidFill>
                  <a:srgbClr val="105964"/>
                </a:solidFill>
                <a:latin typeface="Arial"/>
              </a:rPr>
              <a:t>Jogszabályi háttér</a:t>
            </a:r>
            <a:endParaRPr lang="hu-HU" sz="2800" b="0" strike="noStrike" spc="-1" dirty="0">
              <a:latin typeface="Arial"/>
            </a:endParaRPr>
          </a:p>
          <a:p>
            <a:pPr algn="ctr">
              <a:lnSpc>
                <a:spcPct val="100000"/>
              </a:lnSpc>
            </a:pPr>
            <a:endParaRPr lang="hu-HU" sz="2800" b="0" strike="noStrike" spc="-1" dirty="0">
              <a:latin typeface="Arial"/>
            </a:endParaRPr>
          </a:p>
          <a:p>
            <a:pPr>
              <a:lnSpc>
                <a:spcPct val="100000"/>
              </a:lnSpc>
            </a:pPr>
            <a:endParaRPr lang="hu-HU" sz="2800" b="0" strike="noStrike" spc="-1" dirty="0">
              <a:latin typeface="Arial"/>
            </a:endParaRPr>
          </a:p>
          <a:p>
            <a:pPr>
              <a:lnSpc>
                <a:spcPct val="100000"/>
              </a:lnSpc>
            </a:pPr>
            <a:endParaRPr lang="hu-HU" sz="2800" b="0" strike="noStrike" spc="-1" dirty="0">
              <a:latin typeface="Arial"/>
            </a:endParaRPr>
          </a:p>
          <a:p>
            <a:pPr>
              <a:lnSpc>
                <a:spcPct val="100000"/>
              </a:lnSpc>
            </a:pPr>
            <a:endParaRPr lang="hu-HU" sz="2800" b="0" strike="noStrike" spc="-1" dirty="0">
              <a:latin typeface="Arial"/>
            </a:endParaRPr>
          </a:p>
          <a:p>
            <a:pPr marL="126900" indent="-342900" algn="just">
              <a:buFont typeface="Arial" panose="020B0604020202020204" pitchFamily="34" charset="0"/>
              <a:buChar char="•"/>
            </a:pPr>
            <a:r>
              <a:rPr lang="hu-HU" sz="2000" b="0" strike="noStrike" spc="-1" dirty="0">
                <a:solidFill>
                  <a:srgbClr val="000000"/>
                </a:solidFill>
                <a:latin typeface="Arial"/>
              </a:rPr>
              <a:t> 1997. évi LXXXI. törvény a társadalombiztosítási nyugellátásról (Tny</a:t>
            </a:r>
            <a:r>
              <a:rPr lang="hu-HU" sz="2000" b="0" strike="noStrike" spc="-1" dirty="0" smtClean="0">
                <a:solidFill>
                  <a:srgbClr val="000000"/>
                </a:solidFill>
                <a:latin typeface="Arial"/>
              </a:rPr>
              <a:t>.)</a:t>
            </a:r>
          </a:p>
          <a:p>
            <a:pPr marL="342900" indent="-342900" algn="just">
              <a:buFont typeface="Arial" panose="020B0604020202020204" pitchFamily="34" charset="0"/>
              <a:buChar char="•"/>
            </a:pPr>
            <a:endParaRPr lang="hu-HU" sz="2000" b="0" strike="noStrike" spc="-1" dirty="0">
              <a:latin typeface="Arial"/>
            </a:endParaRPr>
          </a:p>
          <a:p>
            <a:pPr marL="342900" indent="-342900" algn="just">
              <a:buFont typeface="Arial" panose="020B0604020202020204" pitchFamily="34" charset="0"/>
              <a:buChar char="•"/>
            </a:pPr>
            <a:endParaRPr lang="hu-HU" sz="2000" b="0" strike="noStrike" spc="-1" dirty="0">
              <a:latin typeface="Arial"/>
            </a:endParaRPr>
          </a:p>
          <a:p>
            <a:pPr marL="126900" indent="-342900" algn="just">
              <a:buFont typeface="Arial" panose="020B0604020202020204" pitchFamily="34" charset="0"/>
              <a:buChar char="•"/>
            </a:pPr>
            <a:r>
              <a:rPr lang="hu-HU" sz="2000" b="0" strike="noStrike" spc="-1" dirty="0">
                <a:solidFill>
                  <a:srgbClr val="000000"/>
                </a:solidFill>
                <a:latin typeface="Arial"/>
              </a:rPr>
              <a:t>168/1997. (X. 6.) kormányrendelet a társadalombiztosítási nyugellátásról szóló  1997.évi LXXXI. törvény</a:t>
            </a:r>
            <a:r>
              <a:rPr lang="hu-HU" sz="2000" b="0" strike="noStrike" spc="-1" dirty="0">
                <a:solidFill>
                  <a:srgbClr val="0D0D0D"/>
                </a:solidFill>
                <a:latin typeface="Arial"/>
              </a:rPr>
              <a:t> </a:t>
            </a:r>
            <a:r>
              <a:rPr lang="hu-HU" sz="2000" b="0" strike="noStrike" spc="-1" dirty="0">
                <a:solidFill>
                  <a:srgbClr val="000000"/>
                </a:solidFill>
                <a:latin typeface="Arial"/>
              </a:rPr>
              <a:t>végrehajtásáról (</a:t>
            </a:r>
            <a:r>
              <a:rPr lang="hu-HU" sz="2000" b="0" strike="noStrike" spc="-1" dirty="0" err="1">
                <a:solidFill>
                  <a:srgbClr val="000000"/>
                </a:solidFill>
                <a:latin typeface="Arial"/>
              </a:rPr>
              <a:t>TnyR</a:t>
            </a:r>
            <a:r>
              <a:rPr lang="hu-HU" sz="2000" b="0" strike="noStrike" spc="-1" dirty="0">
                <a:solidFill>
                  <a:srgbClr val="000000"/>
                </a:solidFill>
                <a:latin typeface="Arial"/>
              </a:rPr>
              <a:t>.)</a:t>
            </a:r>
            <a:endParaRPr lang="hu-HU" sz="2000" b="0" strike="noStrike" spc="-1" dirty="0">
              <a:latin typeface="Arial"/>
            </a:endParaRPr>
          </a:p>
          <a:p>
            <a:pPr algn="just">
              <a:lnSpc>
                <a:spcPct val="150000"/>
              </a:lnSpc>
            </a:pPr>
            <a:endParaRPr lang="hu-HU" sz="2000" b="0" strike="noStrike" spc="-1" dirty="0">
              <a:latin typeface="Arial"/>
            </a:endParaRPr>
          </a:p>
          <a:p>
            <a:pPr>
              <a:lnSpc>
                <a:spcPct val="100000"/>
              </a:lnSpc>
            </a:pPr>
            <a:endParaRPr lang="hu-HU" sz="2000" b="0" strike="noStrike" spc="-1" dirty="0">
              <a:latin typeface="Arial"/>
            </a:endParaRPr>
          </a:p>
          <a:p>
            <a:pPr>
              <a:lnSpc>
                <a:spcPct val="100000"/>
              </a:lnSpc>
            </a:pPr>
            <a:endParaRPr lang="hu-HU" sz="2000" b="0" strike="noStrike" spc="-1" dirty="0">
              <a:latin typeface="Arial"/>
            </a:endParaRPr>
          </a:p>
        </p:txBody>
      </p:sp>
      <p:pic>
        <p:nvPicPr>
          <p:cNvPr id="145" name="Picture 2"/>
          <p:cNvPicPr/>
          <p:nvPr/>
        </p:nvPicPr>
        <p:blipFill>
          <a:blip r:embed="rId3" cstate="print"/>
          <a:stretch/>
        </p:blipFill>
        <p:spPr>
          <a:xfrm>
            <a:off x="611640" y="980640"/>
            <a:ext cx="1583640" cy="14432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Szolgálati idő vásárlása</a:t>
            </a:r>
            <a:r>
              <a:rPr sz="2400" b="1" dirty="0"/>
              <a:t/>
            </a:r>
            <a:br>
              <a:rPr sz="2400" b="1" dirty="0"/>
            </a:br>
            <a:endParaRPr lang="hu-HU" sz="2400" b="1" strike="noStrike" spc="-1" dirty="0">
              <a:solidFill>
                <a:srgbClr val="000000"/>
              </a:solidFill>
              <a:latin typeface="Constantia"/>
            </a:endParaRPr>
          </a:p>
        </p:txBody>
      </p:sp>
      <p:sp>
        <p:nvSpPr>
          <p:cNvPr id="184" name="TextShape 2"/>
          <p:cNvSpPr txBox="1"/>
          <p:nvPr/>
        </p:nvSpPr>
        <p:spPr>
          <a:xfrm>
            <a:off x="457200" y="1484640"/>
            <a:ext cx="8229240" cy="4839480"/>
          </a:xfrm>
          <a:prstGeom prst="rect">
            <a:avLst/>
          </a:prstGeom>
          <a:noFill/>
          <a:ln>
            <a:noFill/>
          </a:ln>
        </p:spPr>
        <p:txBody>
          <a:bodyPr lIns="90000" tIns="45000" rIns="90000" bIns="45000"/>
          <a:lstStyle/>
          <a:p>
            <a:pPr algn="just">
              <a:lnSpc>
                <a:spcPct val="100000"/>
              </a:lnSpc>
              <a:spcBef>
                <a:spcPts val="561"/>
              </a:spcBef>
            </a:pPr>
            <a:r>
              <a:rPr lang="hu-HU" sz="2800" b="0" strike="noStrike" spc="-1" dirty="0">
                <a:solidFill>
                  <a:srgbClr val="000000"/>
                </a:solidFill>
                <a:latin typeface="Arial"/>
              </a:rPr>
              <a:t> </a:t>
            </a:r>
            <a:r>
              <a:rPr lang="hu-HU" sz="2000" b="1" strike="noStrike" spc="-1" dirty="0">
                <a:latin typeface="Arial"/>
              </a:rPr>
              <a:t>2.</a:t>
            </a:r>
            <a:r>
              <a:rPr lang="hu-HU" sz="2000" b="1" strike="noStrike" spc="-1" dirty="0">
                <a:solidFill>
                  <a:srgbClr val="000000"/>
                </a:solidFill>
                <a:latin typeface="Arial"/>
              </a:rPr>
              <a:t> </a:t>
            </a:r>
            <a:r>
              <a:rPr lang="hu-HU" b="1" strike="noStrike" spc="-1" dirty="0">
                <a:solidFill>
                  <a:srgbClr val="000000"/>
                </a:solidFill>
                <a:latin typeface="+mj-lt"/>
              </a:rPr>
              <a:t>Szolgálati idő, és a figyelembe vehető jövedelem megszerzése céljából</a:t>
            </a:r>
            <a:endParaRPr lang="hu-HU" b="0" strike="noStrike" spc="-1" dirty="0">
              <a:solidFill>
                <a:srgbClr val="000000"/>
              </a:solidFill>
              <a:latin typeface="+mj-lt"/>
            </a:endParaRPr>
          </a:p>
          <a:p>
            <a:pPr>
              <a:lnSpc>
                <a:spcPct val="100000"/>
              </a:lnSpc>
              <a:spcBef>
                <a:spcPts val="519"/>
              </a:spcBef>
            </a:pPr>
            <a:endParaRPr lang="hu-HU" b="0" strike="noStrike" spc="-1" dirty="0">
              <a:solidFill>
                <a:srgbClr val="000000"/>
              </a:solidFill>
              <a:latin typeface="+mj-lt"/>
            </a:endParaRPr>
          </a:p>
          <a:p>
            <a:pPr marL="286110" indent="-285750" algn="just">
              <a:lnSpc>
                <a:spcPct val="100000"/>
              </a:lnSpc>
              <a:spcBef>
                <a:spcPts val="400"/>
              </a:spcBef>
              <a:buSzPct val="95000"/>
              <a:buFont typeface="Arial" panose="020B0604020202020204" pitchFamily="34" charset="0"/>
              <a:buChar char="•"/>
            </a:pPr>
            <a:r>
              <a:rPr lang="hu-HU" b="0" strike="noStrike" spc="-1" dirty="0">
                <a:solidFill>
                  <a:srgbClr val="000000"/>
                </a:solidFill>
              </a:rPr>
              <a:t>Belföldi nagykorú, nem nyugdíjas személy köthet aki nem áll biztosítási kötelezettséggel járó jogviszonyban sem belföldön sem külföldön, vagy rá a biztosítás nem terjed ki, illetve, ha a biztosítása szünetel</a:t>
            </a:r>
          </a:p>
          <a:p>
            <a:pPr marL="285750" indent="-285750" algn="just">
              <a:lnSpc>
                <a:spcPct val="100000"/>
              </a:lnSpc>
              <a:spcBef>
                <a:spcPts val="400"/>
              </a:spcBef>
              <a:buFont typeface="Arial" panose="020B0604020202020204" pitchFamily="34" charset="0"/>
              <a:buChar char="•"/>
            </a:pPr>
            <a:endParaRPr lang="hu-HU" b="0" strike="noStrike" spc="-1" dirty="0">
              <a:solidFill>
                <a:srgbClr val="000000"/>
              </a:solidFill>
            </a:endParaRPr>
          </a:p>
          <a:p>
            <a:pPr marL="286110" indent="-285750" algn="just">
              <a:lnSpc>
                <a:spcPct val="100000"/>
              </a:lnSpc>
              <a:spcBef>
                <a:spcPts val="400"/>
              </a:spcBef>
              <a:buSzPct val="95000"/>
              <a:buFont typeface="Arial" panose="020B0604020202020204" pitchFamily="34" charset="0"/>
              <a:buChar char="•"/>
            </a:pPr>
            <a:r>
              <a:rPr lang="hu-HU" b="0" strike="noStrike" spc="-1" dirty="0">
                <a:solidFill>
                  <a:srgbClr val="000000"/>
                </a:solidFill>
              </a:rPr>
              <a:t>Megkötést követően a nyugdíjjárulék megfizetését havonta - a tárgyhónapot követő hó 12. napjáig - kell teljesíteni</a:t>
            </a:r>
            <a:r>
              <a:rPr lang="hu-HU" b="0" strike="noStrike" spc="-1" dirty="0" smtClean="0">
                <a:solidFill>
                  <a:srgbClr val="000000"/>
                </a:solidFill>
              </a:rPr>
              <a:t>.</a:t>
            </a:r>
          </a:p>
          <a:p>
            <a:pPr marL="360" algn="just">
              <a:lnSpc>
                <a:spcPct val="100000"/>
              </a:lnSpc>
              <a:spcBef>
                <a:spcPts val="400"/>
              </a:spcBef>
              <a:buSzPct val="95000"/>
            </a:pPr>
            <a:endParaRPr lang="hu-HU" b="0" strike="noStrike" spc="-1" dirty="0">
              <a:solidFill>
                <a:srgbClr val="000000"/>
              </a:solidFill>
            </a:endParaRPr>
          </a:p>
          <a:p>
            <a:pPr marL="286110" indent="-285750" algn="just">
              <a:lnSpc>
                <a:spcPct val="100000"/>
              </a:lnSpc>
              <a:spcBef>
                <a:spcPts val="400"/>
              </a:spcBef>
              <a:buSzPct val="95000"/>
              <a:buFont typeface="Arial" panose="020B0604020202020204" pitchFamily="34" charset="0"/>
              <a:buChar char="•"/>
            </a:pPr>
            <a:r>
              <a:rPr lang="hu-HU" b="0" i="1" strike="noStrike" spc="-1" dirty="0">
                <a:solidFill>
                  <a:srgbClr val="000000"/>
                </a:solidFill>
              </a:rPr>
              <a:t>Nyugdíjjárulék mértéke 24 %, a megállapodást kötő személy által meghatározott összeg, de legalább a minimálbér után 24 %</a:t>
            </a: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p:nvPr/>
        </p:nvSpPr>
        <p:spPr>
          <a:xfrm>
            <a:off x="457200" y="704160"/>
            <a:ext cx="8229240" cy="852480"/>
          </a:xfrm>
          <a:prstGeom prst="rect">
            <a:avLst/>
          </a:prstGeom>
          <a:noFill/>
          <a:ln>
            <a:noFill/>
          </a:ln>
        </p:spPr>
        <p:txBody>
          <a:bodyPr lIns="0" tIns="45000" rIns="0" bIns="0" anchor="b">
            <a:normAutofit fontScale="92500" lnSpcReduction="10000"/>
          </a:bodyPr>
          <a:lstStyle/>
          <a:p>
            <a:pPr algn="ctr">
              <a:lnSpc>
                <a:spcPct val="100000"/>
              </a:lnSpc>
            </a:pPr>
            <a:r>
              <a:rPr lang="hu-HU" sz="2600" b="1" strike="noStrike" spc="-1" dirty="0">
                <a:solidFill>
                  <a:srgbClr val="105964"/>
                </a:solidFill>
                <a:latin typeface="Arial"/>
              </a:rPr>
              <a:t>Az öregségi nyugdíj összegének kiszámítása</a:t>
            </a:r>
            <a:r>
              <a:rPr dirty="0"/>
              <a:t/>
            </a:r>
            <a:br>
              <a:rPr dirty="0"/>
            </a:br>
            <a:endParaRPr lang="hu-HU" sz="3200" b="0" strike="noStrike" spc="-1" dirty="0">
              <a:solidFill>
                <a:srgbClr val="000000"/>
              </a:solidFill>
              <a:latin typeface="Constantia"/>
            </a:endParaRPr>
          </a:p>
        </p:txBody>
      </p:sp>
      <p:sp>
        <p:nvSpPr>
          <p:cNvPr id="186" name="TextShape 2"/>
          <p:cNvSpPr txBox="1"/>
          <p:nvPr/>
        </p:nvSpPr>
        <p:spPr>
          <a:xfrm>
            <a:off x="457200" y="1412640"/>
            <a:ext cx="8229240" cy="4911480"/>
          </a:xfrm>
          <a:prstGeom prst="rect">
            <a:avLst/>
          </a:prstGeom>
          <a:noFill/>
          <a:ln>
            <a:noFill/>
          </a:ln>
        </p:spPr>
        <p:txBody>
          <a:bodyPr lIns="90000" tIns="45000" rIns="90000" bIns="45000">
            <a:normAutofit/>
          </a:bodyPr>
          <a:lstStyle/>
          <a:p>
            <a:pPr algn="ctr">
              <a:lnSpc>
                <a:spcPct val="100000"/>
              </a:lnSpc>
              <a:spcBef>
                <a:spcPts val="519"/>
              </a:spcBef>
            </a:pPr>
            <a:r>
              <a:rPr lang="hu-HU" b="0" strike="noStrike" spc="-1" dirty="0">
                <a:solidFill>
                  <a:srgbClr val="000000"/>
                </a:solidFill>
                <a:latin typeface="Arial"/>
              </a:rPr>
              <a:t>Az öregségi nyugdíj összege az elismert </a:t>
            </a:r>
            <a:r>
              <a:rPr lang="hu-HU" b="1" strike="noStrike" spc="-1" dirty="0">
                <a:solidFill>
                  <a:srgbClr val="000000"/>
                </a:solidFill>
                <a:latin typeface="Arial"/>
              </a:rPr>
              <a:t>szolgálati idő </a:t>
            </a:r>
            <a:r>
              <a:rPr lang="hu-HU" b="0" strike="noStrike" spc="-1" dirty="0">
                <a:solidFill>
                  <a:srgbClr val="000000"/>
                </a:solidFill>
                <a:latin typeface="Arial"/>
              </a:rPr>
              <a:t>és a figyelembe vehető </a:t>
            </a:r>
            <a:r>
              <a:rPr lang="hu-HU" b="1" strike="noStrike" spc="-1" dirty="0">
                <a:solidFill>
                  <a:srgbClr val="000000"/>
                </a:solidFill>
                <a:latin typeface="Arial"/>
              </a:rPr>
              <a:t>havi átlagkereset </a:t>
            </a:r>
            <a:r>
              <a:rPr lang="hu-HU" b="0" strike="noStrike" spc="-1" dirty="0">
                <a:solidFill>
                  <a:srgbClr val="000000"/>
                </a:solidFill>
                <a:latin typeface="Arial"/>
              </a:rPr>
              <a:t>alapján kerül megállapításra</a:t>
            </a:r>
            <a:r>
              <a:rPr lang="hu-HU" b="0" strike="noStrike" spc="-1" dirty="0">
                <a:solidFill>
                  <a:srgbClr val="000000"/>
                </a:solidFill>
                <a:latin typeface="Constantia"/>
              </a:rPr>
              <a:t>.</a:t>
            </a:r>
          </a:p>
          <a:p>
            <a:pPr>
              <a:lnSpc>
                <a:spcPct val="100000"/>
              </a:lnSpc>
              <a:spcBef>
                <a:spcPts val="400"/>
              </a:spcBef>
            </a:pPr>
            <a:endParaRPr lang="hu-HU" b="0" strike="noStrike" spc="-1" dirty="0">
              <a:solidFill>
                <a:srgbClr val="000000"/>
              </a:solidFill>
              <a:latin typeface="Constantia"/>
            </a:endParaRPr>
          </a:p>
          <a:p>
            <a:pPr>
              <a:lnSpc>
                <a:spcPct val="100000"/>
              </a:lnSpc>
              <a:spcBef>
                <a:spcPts val="400"/>
              </a:spcBef>
            </a:pPr>
            <a:r>
              <a:rPr lang="hu-HU" b="1" strike="noStrike" spc="-1" dirty="0">
                <a:solidFill>
                  <a:srgbClr val="105964"/>
                </a:solidFill>
                <a:latin typeface="Arial"/>
              </a:rPr>
              <a:t>A havi átlagkereset meghatározása</a:t>
            </a:r>
            <a:endParaRPr lang="hu-HU" b="0" strike="noStrike" spc="-1" dirty="0">
              <a:solidFill>
                <a:srgbClr val="000000"/>
              </a:solidFill>
              <a:latin typeface="Constantia"/>
            </a:endParaRPr>
          </a:p>
          <a:p>
            <a:pPr>
              <a:lnSpc>
                <a:spcPct val="100000"/>
              </a:lnSpc>
              <a:spcBef>
                <a:spcPts val="400"/>
              </a:spcBef>
            </a:pPr>
            <a:endParaRPr lang="hu-HU" b="0" strike="noStrike" spc="-1" dirty="0">
              <a:solidFill>
                <a:srgbClr val="000000"/>
              </a:solidFill>
              <a:latin typeface="Constantia"/>
            </a:endParaRPr>
          </a:p>
          <a:p>
            <a:pPr>
              <a:lnSpc>
                <a:spcPct val="100000"/>
              </a:lnSpc>
              <a:spcBef>
                <a:spcPts val="400"/>
              </a:spcBef>
            </a:pPr>
            <a:r>
              <a:rPr lang="hu-HU" b="1" strike="noStrike" spc="-1" dirty="0">
                <a:solidFill>
                  <a:srgbClr val="105964"/>
                </a:solidFill>
                <a:latin typeface="Arial"/>
              </a:rPr>
              <a:t>1. Az átlagszámítási időszak meghatározása</a:t>
            </a:r>
            <a:endParaRPr lang="hu-HU" b="0" strike="noStrike" spc="-1" dirty="0">
              <a:solidFill>
                <a:srgbClr val="000000"/>
              </a:solidFill>
              <a:latin typeface="Constantia"/>
            </a:endParaRPr>
          </a:p>
          <a:p>
            <a:pPr algn="just">
              <a:spcBef>
                <a:spcPts val="400"/>
              </a:spcBef>
            </a:pPr>
            <a:r>
              <a:rPr lang="hu-HU" b="0" strike="noStrike" spc="-1" dirty="0">
                <a:solidFill>
                  <a:srgbClr val="404040"/>
                </a:solidFill>
                <a:latin typeface="Arial"/>
              </a:rPr>
              <a:t>Az öregségi nyugdíj alapját képező havi átlagkereset összegét az 1988. január 1-jétől a nyugdíj megállapításának kezdő napjáig elért (kifizetett), a kifizetés idején érvényes szabályok szerint nyugdíjjárulék alapjául szolgáló kereset, jövedelem havi átlaga alapján kell meghatározni.</a:t>
            </a:r>
            <a:endParaRPr lang="hu-HU" b="0" strike="noStrike" spc="-1" dirty="0">
              <a:solidFill>
                <a:srgbClr val="000000"/>
              </a:solidFill>
              <a:latin typeface="Constantia"/>
            </a:endParaRPr>
          </a:p>
          <a:p>
            <a:pPr algn="just">
              <a:spcBef>
                <a:spcPts val="400"/>
              </a:spcBef>
            </a:pPr>
            <a:endParaRPr lang="hu-HU" b="0" strike="noStrike" spc="-1" dirty="0">
              <a:solidFill>
                <a:srgbClr val="000000"/>
              </a:solidFill>
              <a:latin typeface="Constantia"/>
            </a:endParaRPr>
          </a:p>
          <a:p>
            <a:pPr algn="just">
              <a:spcBef>
                <a:spcPts val="420"/>
              </a:spcBef>
            </a:pPr>
            <a:r>
              <a:rPr lang="hu-HU" b="1" strike="noStrike" spc="-1" dirty="0">
                <a:solidFill>
                  <a:srgbClr val="105964"/>
                </a:solidFill>
                <a:latin typeface="Arial"/>
              </a:rPr>
              <a:t>2. Az átlagszámítási időszak érvényességének vizsgálata </a:t>
            </a:r>
            <a:endParaRPr lang="hu-HU" b="0" strike="noStrike" spc="-1" dirty="0">
              <a:solidFill>
                <a:srgbClr val="000000"/>
              </a:solidFill>
              <a:latin typeface="Constantia"/>
            </a:endParaRPr>
          </a:p>
          <a:p>
            <a:pPr algn="just">
              <a:spcBef>
                <a:spcPts val="420"/>
              </a:spcBef>
            </a:pPr>
            <a:r>
              <a:rPr lang="hu-HU" b="0" strike="noStrike" spc="-1" dirty="0">
                <a:solidFill>
                  <a:srgbClr val="404040"/>
                </a:solidFill>
                <a:latin typeface="Arial"/>
              </a:rPr>
              <a:t>Az átlagszámítási időszak csak akkor érvényes, ha naptári napokban kifejezett hosszának legalább a fele osztószám, azaz az átlagszámítási időszak legalább felében van figyelembe vehető kereset. </a:t>
            </a:r>
            <a:endParaRPr lang="hu-HU" b="0" strike="noStrike" spc="-1" dirty="0">
              <a:solidFill>
                <a:srgbClr val="000000"/>
              </a:solidFill>
              <a:latin typeface="Constantia"/>
            </a:endParaRPr>
          </a:p>
          <a:p>
            <a:pPr algn="just">
              <a:spcBef>
                <a:spcPts val="439"/>
              </a:spcBef>
            </a:pPr>
            <a:endParaRPr lang="hu-HU" b="0" strike="noStrike" spc="-1" dirty="0">
              <a:solidFill>
                <a:srgbClr val="000000"/>
              </a:solidFill>
              <a:latin typeface="Constantia"/>
            </a:endParaRPr>
          </a:p>
          <a:p>
            <a:pPr>
              <a:lnSpc>
                <a:spcPct val="100000"/>
              </a:lnSpc>
              <a:spcBef>
                <a:spcPts val="400"/>
              </a:spcBef>
            </a:pPr>
            <a:endParaRPr lang="hu-HU" sz="2100" b="0" strike="noStrike" spc="-1" dirty="0">
              <a:solidFill>
                <a:srgbClr val="000000"/>
              </a:solidFill>
              <a:latin typeface="Constantia"/>
            </a:endParaRPr>
          </a:p>
          <a:p>
            <a:pPr marL="457200" algn="just">
              <a:spcBef>
                <a:spcPts val="400"/>
              </a:spcBef>
            </a:pPr>
            <a:endParaRPr lang="hu-HU" sz="2100" b="0" strike="noStrike" spc="-1" dirty="0">
              <a:solidFill>
                <a:srgbClr val="000000"/>
              </a:solidFill>
              <a:latin typeface="Constantia"/>
            </a:endParaRPr>
          </a:p>
          <a:p>
            <a:pPr>
              <a:lnSpc>
                <a:spcPct val="100000"/>
              </a:lnSpc>
              <a:spcBef>
                <a:spcPts val="519"/>
              </a:spcBef>
            </a:pPr>
            <a:endParaRPr lang="hu-HU" sz="21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extShape 1"/>
          <p:cNvSpPr txBox="1"/>
          <p:nvPr/>
        </p:nvSpPr>
        <p:spPr>
          <a:xfrm>
            <a:off x="611560" y="548680"/>
            <a:ext cx="8229240" cy="79164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188" name="TextShape 2"/>
          <p:cNvSpPr txBox="1"/>
          <p:nvPr/>
        </p:nvSpPr>
        <p:spPr>
          <a:xfrm>
            <a:off x="457200" y="1935360"/>
            <a:ext cx="8229240" cy="4388760"/>
          </a:xfrm>
          <a:prstGeom prst="rect">
            <a:avLst/>
          </a:prstGeom>
          <a:noFill/>
          <a:ln>
            <a:noFill/>
          </a:ln>
        </p:spPr>
        <p:txBody>
          <a:bodyPr lIns="90000" tIns="45000" rIns="90000" bIns="45000">
            <a:normAutofit/>
          </a:bodyPr>
          <a:lstStyle/>
          <a:p>
            <a:pPr marL="91440" algn="just">
              <a:lnSpc>
                <a:spcPct val="100000"/>
              </a:lnSpc>
              <a:spcBef>
                <a:spcPts val="439"/>
              </a:spcBef>
            </a:pPr>
            <a:r>
              <a:rPr lang="hu-HU" b="1" strike="noStrike" spc="-1" dirty="0">
                <a:solidFill>
                  <a:srgbClr val="105964"/>
                </a:solidFill>
                <a:latin typeface="Arial"/>
              </a:rPr>
              <a:t>3. Ha az átlagszámítási időszak </a:t>
            </a:r>
            <a:r>
              <a:rPr lang="hu-HU" b="1" strike="noStrike" spc="-1" dirty="0" smtClean="0">
                <a:solidFill>
                  <a:srgbClr val="105964"/>
                </a:solidFill>
                <a:latin typeface="Arial"/>
              </a:rPr>
              <a:t>érvényessége</a:t>
            </a:r>
            <a:endParaRPr lang="hu-HU" b="0" strike="noStrike" spc="-1" dirty="0">
              <a:solidFill>
                <a:srgbClr val="000000"/>
              </a:solidFill>
              <a:latin typeface="Constantia"/>
            </a:endParaRPr>
          </a:p>
          <a:p>
            <a:pPr marL="457200" algn="just">
              <a:spcBef>
                <a:spcPts val="400"/>
              </a:spcBef>
            </a:pPr>
            <a:endParaRPr lang="hu-HU" b="0" strike="noStrike" spc="-1" dirty="0">
              <a:solidFill>
                <a:srgbClr val="000000"/>
              </a:solidFill>
              <a:latin typeface="Constantia"/>
            </a:endParaRPr>
          </a:p>
          <a:p>
            <a:pPr marL="91440" algn="just">
              <a:lnSpc>
                <a:spcPct val="100000"/>
              </a:lnSpc>
              <a:spcBef>
                <a:spcPts val="439"/>
              </a:spcBef>
            </a:pPr>
            <a:r>
              <a:rPr lang="hu-HU" b="0" strike="noStrike" spc="-1" dirty="0">
                <a:solidFill>
                  <a:srgbClr val="404040"/>
                </a:solidFill>
                <a:latin typeface="Arial"/>
              </a:rPr>
              <a:t>Ha az átlagszámítási időnek legalább a fele részére a nyugdíjat igénylőnek nincs keresete, jövedelme, a hiányzó időre eső napokra a keresetet, jövedelmet az 1988. január 1-je előtti legközelebbi időszak keresete, jövedelme alapján kell figyelembe venni. </a:t>
            </a:r>
            <a:endParaRPr lang="hu-HU" b="0" strike="noStrike" spc="-1" dirty="0">
              <a:solidFill>
                <a:srgbClr val="000000"/>
              </a:solidFill>
              <a:latin typeface="Constantia"/>
            </a:endParaRPr>
          </a:p>
          <a:p>
            <a:pPr marL="457200" algn="just">
              <a:spcBef>
                <a:spcPts val="400"/>
              </a:spcBef>
            </a:pPr>
            <a:endParaRPr lang="hu-HU" b="0" strike="noStrike" spc="-1" dirty="0">
              <a:solidFill>
                <a:srgbClr val="000000"/>
              </a:solidFill>
              <a:latin typeface="Constantia"/>
            </a:endParaRPr>
          </a:p>
          <a:p>
            <a:pPr marL="91440" algn="just">
              <a:lnSpc>
                <a:spcPct val="100000"/>
              </a:lnSpc>
              <a:spcBef>
                <a:spcPts val="439"/>
              </a:spcBef>
            </a:pPr>
            <a:r>
              <a:rPr lang="hu-HU" b="0" strike="noStrike" spc="-1" dirty="0">
                <a:solidFill>
                  <a:srgbClr val="404040"/>
                </a:solidFill>
                <a:latin typeface="Arial"/>
              </a:rPr>
              <a:t>Ha ez sem áll rendelkezésre, keresetként – a nyugellátás megállapításának kezdő napjától folyamatosan visszaszámítva – a hiányzó időre érvényes, minimálbér harmincad részét kell figyelembe venni azokra a naptári napokra, amelyekre nyugdíjalapot képező kereset, jövedelem nem volt és e naptári napok is osztószámot képeznek. </a:t>
            </a:r>
            <a:endParaRPr lang="hu-HU" b="0" strike="noStrike" spc="-1" dirty="0">
              <a:solidFill>
                <a:srgbClr val="000000"/>
              </a:solidFill>
              <a:latin typeface="Constantia"/>
            </a:endParaRPr>
          </a:p>
          <a:p>
            <a:pPr marL="91440" algn="just">
              <a:lnSpc>
                <a:spcPct val="100000"/>
              </a:lnSpc>
              <a:spcBef>
                <a:spcPts val="439"/>
              </a:spcBef>
            </a:pPr>
            <a:endParaRPr lang="hu-HU" b="0" strike="noStrike" spc="-1" dirty="0">
              <a:solidFill>
                <a:srgbClr val="000000"/>
              </a:solidFill>
              <a:latin typeface="Constantia"/>
            </a:endParaRPr>
          </a:p>
          <a:p>
            <a:pPr marL="457200" algn="just">
              <a:spcBef>
                <a:spcPts val="400"/>
              </a:spcBef>
            </a:pPr>
            <a:endParaRPr lang="hu-HU" sz="22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TextShape 1"/>
          <p:cNvSpPr txBox="1"/>
          <p:nvPr/>
        </p:nvSpPr>
        <p:spPr>
          <a:xfrm>
            <a:off x="457200" y="70416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190" name="TextShape 2"/>
          <p:cNvSpPr txBox="1"/>
          <p:nvPr/>
        </p:nvSpPr>
        <p:spPr>
          <a:xfrm>
            <a:off x="457200" y="1844824"/>
            <a:ext cx="8229240" cy="4388760"/>
          </a:xfrm>
          <a:prstGeom prst="rect">
            <a:avLst/>
          </a:prstGeom>
          <a:noFill/>
          <a:ln>
            <a:noFill/>
          </a:ln>
        </p:spPr>
        <p:txBody>
          <a:bodyPr lIns="90000" tIns="45000" rIns="90000" bIns="45000">
            <a:normAutofit/>
          </a:bodyPr>
          <a:lstStyle/>
          <a:p>
            <a:pPr marL="91440" algn="just">
              <a:lnSpc>
                <a:spcPct val="100000"/>
              </a:lnSpc>
              <a:spcBef>
                <a:spcPts val="400"/>
              </a:spcBef>
              <a:spcAft>
                <a:spcPts val="601"/>
              </a:spcAft>
            </a:pPr>
            <a:r>
              <a:rPr lang="hu-HU" b="1" strike="noStrike" spc="-1" dirty="0">
                <a:solidFill>
                  <a:srgbClr val="105964"/>
                </a:solidFill>
                <a:latin typeface="Arial"/>
              </a:rPr>
              <a:t>4. Más(</a:t>
            </a:r>
            <a:r>
              <a:rPr lang="hu-HU" b="1" strike="noStrike" spc="-1" dirty="0" err="1">
                <a:solidFill>
                  <a:srgbClr val="105964"/>
                </a:solidFill>
                <a:latin typeface="Arial"/>
              </a:rPr>
              <a:t>od</a:t>
            </a:r>
            <a:r>
              <a:rPr lang="hu-HU" b="1" strike="noStrike" spc="-1" dirty="0">
                <a:solidFill>
                  <a:srgbClr val="105964"/>
                </a:solidFill>
                <a:latin typeface="Arial"/>
              </a:rPr>
              <a:t>)ik, kiegészítő átlagszámítási időszak.</a:t>
            </a:r>
            <a:endParaRPr lang="hu-HU" b="0" strike="noStrike" spc="-1" dirty="0">
              <a:solidFill>
                <a:srgbClr val="000000"/>
              </a:solidFill>
              <a:latin typeface="Constantia"/>
            </a:endParaRPr>
          </a:p>
          <a:p>
            <a:pPr marL="91440" algn="just">
              <a:lnSpc>
                <a:spcPct val="100000"/>
              </a:lnSpc>
              <a:spcBef>
                <a:spcPts val="400"/>
              </a:spcBef>
              <a:spcAft>
                <a:spcPts val="601"/>
              </a:spcAft>
            </a:pPr>
            <a:endParaRPr lang="hu-HU" b="0" strike="noStrike" spc="-1" dirty="0">
              <a:solidFill>
                <a:srgbClr val="000000"/>
              </a:solidFill>
              <a:latin typeface="Constantia"/>
            </a:endParaRPr>
          </a:p>
          <a:p>
            <a:pPr marL="91440" algn="just">
              <a:lnSpc>
                <a:spcPct val="100000"/>
              </a:lnSpc>
              <a:spcBef>
                <a:spcPts val="400"/>
              </a:spcBef>
              <a:spcAft>
                <a:spcPts val="601"/>
              </a:spcAft>
            </a:pPr>
            <a:r>
              <a:rPr lang="hu-HU" b="0" strike="noStrike" spc="-1" dirty="0">
                <a:solidFill>
                  <a:srgbClr val="404040"/>
                </a:solidFill>
                <a:latin typeface="Arial"/>
              </a:rPr>
              <a:t>Egy kiegészítő rendelkezéssel, miszerint bizonyos ellátásokat (pl. ápolási díj, álláskeresési járadék)  figyelmen kívül kell hagyni annak érdekében, hogy ezek az ellátások ne „</a:t>
            </a:r>
            <a:r>
              <a:rPr lang="hu-HU" b="0" strike="noStrike" spc="-1" dirty="0" err="1">
                <a:solidFill>
                  <a:srgbClr val="404040"/>
                </a:solidFill>
                <a:latin typeface="Arial"/>
              </a:rPr>
              <a:t>rontsák</a:t>
            </a:r>
            <a:r>
              <a:rPr lang="hu-HU" b="0" strike="noStrike" spc="-1" dirty="0">
                <a:solidFill>
                  <a:srgbClr val="404040"/>
                </a:solidFill>
                <a:latin typeface="Arial"/>
              </a:rPr>
              <a:t> le” a nyugdíj alapját képező havi átlagkereset összegét. </a:t>
            </a:r>
            <a:endParaRPr lang="hu-HU" b="0" strike="noStrike" spc="-1" dirty="0">
              <a:solidFill>
                <a:srgbClr val="000000"/>
              </a:solidFill>
              <a:latin typeface="Constantia"/>
            </a:endParaRPr>
          </a:p>
          <a:p>
            <a:pPr marL="91440" algn="just">
              <a:lnSpc>
                <a:spcPct val="100000"/>
              </a:lnSpc>
              <a:spcBef>
                <a:spcPts val="400"/>
              </a:spcBef>
              <a:spcAft>
                <a:spcPts val="601"/>
              </a:spcAft>
            </a:pPr>
            <a:endParaRPr lang="hu-HU" b="0" strike="noStrike" spc="-1" dirty="0">
              <a:solidFill>
                <a:srgbClr val="000000"/>
              </a:solidFill>
              <a:latin typeface="Constantia"/>
            </a:endParaRPr>
          </a:p>
          <a:p>
            <a:pPr marL="91440" algn="just">
              <a:lnSpc>
                <a:spcPct val="100000"/>
              </a:lnSpc>
              <a:spcBef>
                <a:spcPts val="400"/>
              </a:spcBef>
              <a:spcAft>
                <a:spcPts val="601"/>
              </a:spcAft>
            </a:pPr>
            <a:r>
              <a:rPr lang="hu-HU" b="0" strike="noStrike" spc="-1" dirty="0">
                <a:solidFill>
                  <a:srgbClr val="404040"/>
                </a:solidFill>
                <a:latin typeface="Arial"/>
              </a:rPr>
              <a:t>Azonban a törvény lehetővé teszi ezen ellátások </a:t>
            </a:r>
            <a:r>
              <a:rPr lang="hu-HU" b="0" strike="noStrike" spc="-1" dirty="0" err="1">
                <a:solidFill>
                  <a:srgbClr val="404040"/>
                </a:solidFill>
                <a:latin typeface="Arial"/>
              </a:rPr>
              <a:t>keresetkénti</a:t>
            </a:r>
            <a:r>
              <a:rPr lang="hu-HU" b="0" strike="noStrike" spc="-1" dirty="0">
                <a:solidFill>
                  <a:srgbClr val="404040"/>
                </a:solidFill>
                <a:latin typeface="Arial"/>
              </a:rPr>
              <a:t> figyelembevétele kedvezőbb összeget eredményez, akkor az említett ellátások összege a havi átlagkereset számításánál beszámításra kerüljön.</a:t>
            </a:r>
            <a:endParaRPr lang="hu-HU"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TextShape 1"/>
          <p:cNvSpPr txBox="1"/>
          <p:nvPr/>
        </p:nvSpPr>
        <p:spPr>
          <a:xfrm>
            <a:off x="457200" y="704160"/>
            <a:ext cx="8229240" cy="708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192" name="TextShape 2"/>
          <p:cNvSpPr txBox="1"/>
          <p:nvPr/>
        </p:nvSpPr>
        <p:spPr>
          <a:xfrm>
            <a:off x="457200" y="1935360"/>
            <a:ext cx="8229240" cy="4388760"/>
          </a:xfrm>
          <a:prstGeom prst="rect">
            <a:avLst/>
          </a:prstGeom>
          <a:noFill/>
          <a:ln>
            <a:noFill/>
          </a:ln>
        </p:spPr>
        <p:txBody>
          <a:bodyPr lIns="90000" tIns="45000" rIns="90000" bIns="45000"/>
          <a:lstStyle/>
          <a:p>
            <a:pPr marL="91440" algn="just">
              <a:lnSpc>
                <a:spcPct val="100000"/>
              </a:lnSpc>
              <a:spcBef>
                <a:spcPts val="400"/>
              </a:spcBef>
              <a:spcAft>
                <a:spcPts val="1199"/>
              </a:spcAft>
            </a:pPr>
            <a:r>
              <a:rPr lang="hu-HU" b="1" strike="noStrike" spc="-1" dirty="0">
                <a:solidFill>
                  <a:srgbClr val="105964"/>
                </a:solidFill>
                <a:latin typeface="Arial"/>
              </a:rPr>
              <a:t>5. Az egyes naptári évek kereseteinek befogadási korlátja. Az egyéni nyugdíjjárulék fizetési felső határ.</a:t>
            </a:r>
            <a:endParaRPr lang="hu-HU" b="0" strike="noStrike" spc="-1" dirty="0">
              <a:solidFill>
                <a:srgbClr val="000000"/>
              </a:solidFill>
              <a:latin typeface="Constantia"/>
            </a:endParaRPr>
          </a:p>
          <a:p>
            <a:pPr marL="91440" algn="just">
              <a:lnSpc>
                <a:spcPct val="100000"/>
              </a:lnSpc>
              <a:spcBef>
                <a:spcPts val="400"/>
              </a:spcBef>
              <a:spcAft>
                <a:spcPts val="1199"/>
              </a:spcAft>
            </a:pPr>
            <a:endParaRPr lang="hu-HU" b="0" strike="noStrike" spc="-1" dirty="0">
              <a:solidFill>
                <a:srgbClr val="000000"/>
              </a:solidFill>
              <a:latin typeface="Constantia"/>
            </a:endParaRPr>
          </a:p>
          <a:p>
            <a:pPr marL="91440" algn="just">
              <a:lnSpc>
                <a:spcPct val="100000"/>
              </a:lnSpc>
              <a:spcBef>
                <a:spcPts val="400"/>
              </a:spcBef>
              <a:spcAft>
                <a:spcPts val="1199"/>
              </a:spcAft>
            </a:pPr>
            <a:r>
              <a:rPr lang="hu-HU" b="0" strike="noStrike" spc="-1" dirty="0">
                <a:solidFill>
                  <a:srgbClr val="404040"/>
                </a:solidFill>
                <a:latin typeface="Arial"/>
              </a:rPr>
              <a:t>1992. március 1-től 2012. december 31-ig az évente meghatározott összeg feletti keresetrész nem képezhet egyéni járulékalapot, és ezért nem képezhet a nyugdíj megállapításának alapját sem. </a:t>
            </a:r>
            <a:endParaRPr lang="hu-HU" b="0" strike="noStrike" spc="-1" dirty="0">
              <a:solidFill>
                <a:srgbClr val="000000"/>
              </a:solidFill>
              <a:latin typeface="Constantia"/>
            </a:endParaRPr>
          </a:p>
          <a:p>
            <a:pPr marL="91440" algn="just">
              <a:lnSpc>
                <a:spcPct val="100000"/>
              </a:lnSpc>
              <a:spcBef>
                <a:spcPts val="400"/>
              </a:spcBef>
              <a:spcAft>
                <a:spcPts val="1199"/>
              </a:spcAft>
            </a:pPr>
            <a:r>
              <a:rPr lang="hu-HU" b="0" strike="noStrike" spc="-1" dirty="0">
                <a:solidFill>
                  <a:srgbClr val="404040"/>
                </a:solidFill>
                <a:latin typeface="Arial"/>
              </a:rPr>
              <a:t>2013. január 1-től nincs járulék plafon</a:t>
            </a:r>
            <a:endParaRPr lang="hu-HU" b="0" strike="noStrike" spc="-1" dirty="0">
              <a:solidFill>
                <a:srgbClr val="000000"/>
              </a:solidFill>
              <a:latin typeface="Constantia"/>
            </a:endParaRPr>
          </a:p>
          <a:p>
            <a:pPr marL="91440" algn="just">
              <a:lnSpc>
                <a:spcPct val="100000"/>
              </a:lnSpc>
              <a:spcBef>
                <a:spcPts val="400"/>
              </a:spcBef>
              <a:spcAft>
                <a:spcPts val="1199"/>
              </a:spcAft>
            </a:pPr>
            <a:endParaRPr lang="hu-HU"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p:nvPr/>
        </p:nvSpPr>
        <p:spPr>
          <a:xfrm>
            <a:off x="457200" y="704160"/>
            <a:ext cx="8229240" cy="708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194" name="TextShape 2"/>
          <p:cNvSpPr txBox="1"/>
          <p:nvPr/>
        </p:nvSpPr>
        <p:spPr>
          <a:xfrm>
            <a:off x="323640" y="2277000"/>
            <a:ext cx="8568720" cy="4388760"/>
          </a:xfrm>
          <a:prstGeom prst="rect">
            <a:avLst/>
          </a:prstGeom>
          <a:noFill/>
          <a:ln>
            <a:noFill/>
          </a:ln>
        </p:spPr>
        <p:txBody>
          <a:bodyPr lIns="90000" tIns="45000" rIns="90000" bIns="45000"/>
          <a:lstStyle/>
          <a:p>
            <a:pPr marL="457200" algn="just">
              <a:spcBef>
                <a:spcPts val="400"/>
              </a:spcBef>
              <a:spcAft>
                <a:spcPts val="1199"/>
              </a:spcAft>
            </a:pPr>
            <a:r>
              <a:rPr lang="hu-HU" b="1" strike="noStrike" spc="-1" dirty="0">
                <a:solidFill>
                  <a:srgbClr val="105964"/>
                </a:solidFill>
                <a:latin typeface="Arial"/>
              </a:rPr>
              <a:t>6. Az egyes naptári évek kereseteinek </a:t>
            </a:r>
            <a:r>
              <a:rPr lang="hu-HU" b="1" strike="noStrike" spc="-1" dirty="0" err="1">
                <a:solidFill>
                  <a:srgbClr val="105964"/>
                </a:solidFill>
                <a:latin typeface="Arial"/>
              </a:rPr>
              <a:t>járuléktalanítása</a:t>
            </a:r>
            <a:r>
              <a:rPr lang="hu-HU" b="1" strike="noStrike" spc="-1" dirty="0">
                <a:solidFill>
                  <a:srgbClr val="0070C0"/>
                </a:solidFill>
                <a:latin typeface="Arial"/>
              </a:rPr>
              <a:t>. </a:t>
            </a:r>
            <a:endParaRPr lang="hu-HU" b="0" strike="noStrike" spc="-1" dirty="0">
              <a:solidFill>
                <a:srgbClr val="000000"/>
              </a:solidFill>
              <a:latin typeface="Constantia"/>
            </a:endParaRPr>
          </a:p>
          <a:p>
            <a:pPr marL="457200" algn="just">
              <a:spcBef>
                <a:spcPts val="400"/>
              </a:spcBef>
              <a:spcAft>
                <a:spcPts val="1199"/>
              </a:spcAft>
            </a:pPr>
            <a:r>
              <a:rPr lang="hu-HU" b="0" strike="noStrike" spc="-1" dirty="0">
                <a:solidFill>
                  <a:srgbClr val="404040"/>
                </a:solidFill>
                <a:latin typeface="Arial"/>
              </a:rPr>
              <a:t>A naptári években elért bruttó </a:t>
            </a:r>
            <a:r>
              <a:rPr lang="hu-HU" b="0" strike="noStrike" spc="-1" dirty="0" err="1">
                <a:solidFill>
                  <a:srgbClr val="404040"/>
                </a:solidFill>
                <a:latin typeface="Arial"/>
              </a:rPr>
              <a:t>kereseteket</a:t>
            </a:r>
            <a:r>
              <a:rPr lang="hu-HU" b="0" strike="noStrike" spc="-1" dirty="0">
                <a:solidFill>
                  <a:srgbClr val="404040"/>
                </a:solidFill>
                <a:latin typeface="Arial"/>
              </a:rPr>
              <a:t>, jövedelmeket – ideértve a minimálbér összegét is – naptári évenként csökkenteni kell:</a:t>
            </a:r>
            <a:endParaRPr lang="hu-HU" b="0" strike="noStrike" spc="-1" dirty="0">
              <a:solidFill>
                <a:srgbClr val="000000"/>
              </a:solidFill>
              <a:latin typeface="Constantia"/>
            </a:endParaRPr>
          </a:p>
          <a:p>
            <a:pPr marL="457200" algn="just">
              <a:spcBef>
                <a:spcPts val="400"/>
              </a:spcBef>
              <a:spcAft>
                <a:spcPts val="1199"/>
              </a:spcAft>
            </a:pPr>
            <a:r>
              <a:rPr lang="hu-HU" b="0" strike="noStrike" spc="-1" dirty="0">
                <a:solidFill>
                  <a:srgbClr val="404040"/>
                </a:solidFill>
                <a:latin typeface="Arial"/>
              </a:rPr>
              <a:t>a kifizetés időpontjában hatályos jogszabályokban meghatározott járulékmértékek figyelembevételével számított természetbeni és pénzbeli egészségbiztosítási járulék, nyugdíjjárulék, magánnyugdíj-pénztári tagdíj, munkavállalói járulék, vállalkozói járulék, valamint egészségbiztosítási és munkaerő-piaci járulék összegével („</a:t>
            </a:r>
            <a:r>
              <a:rPr lang="hu-HU" b="0" strike="noStrike" spc="-1" dirty="0" err="1">
                <a:solidFill>
                  <a:srgbClr val="404040"/>
                </a:solidFill>
                <a:latin typeface="Arial"/>
              </a:rPr>
              <a:t>járuléktalanítás</a:t>
            </a:r>
            <a:r>
              <a:rPr lang="hu-HU" b="0" strike="noStrike" spc="-1" dirty="0">
                <a:solidFill>
                  <a:srgbClr val="404040"/>
                </a:solidFill>
                <a:latin typeface="Constantia"/>
              </a:rPr>
              <a:t>”).</a:t>
            </a: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TextShape 1"/>
          <p:cNvSpPr txBox="1"/>
          <p:nvPr/>
        </p:nvSpPr>
        <p:spPr>
          <a:xfrm>
            <a:off x="457200" y="70416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0" strike="noStrike" spc="-1" dirty="0">
              <a:solidFill>
                <a:srgbClr val="000000"/>
              </a:solidFill>
              <a:latin typeface="Constantia"/>
            </a:endParaRPr>
          </a:p>
        </p:txBody>
      </p:sp>
      <p:sp>
        <p:nvSpPr>
          <p:cNvPr id="196" name="TextShape 2"/>
          <p:cNvSpPr txBox="1"/>
          <p:nvPr/>
        </p:nvSpPr>
        <p:spPr>
          <a:xfrm>
            <a:off x="457200" y="1935360"/>
            <a:ext cx="8229240" cy="4388760"/>
          </a:xfrm>
          <a:prstGeom prst="rect">
            <a:avLst/>
          </a:prstGeom>
          <a:noFill/>
          <a:ln>
            <a:noFill/>
          </a:ln>
        </p:spPr>
        <p:txBody>
          <a:bodyPr lIns="90000" tIns="45000" rIns="90000" bIns="45000">
            <a:normAutofit/>
          </a:bodyPr>
          <a:lstStyle/>
          <a:p>
            <a:pPr marL="91440" algn="just">
              <a:lnSpc>
                <a:spcPct val="100000"/>
              </a:lnSpc>
              <a:spcBef>
                <a:spcPts val="439"/>
              </a:spcBef>
              <a:spcAft>
                <a:spcPts val="1199"/>
              </a:spcAft>
            </a:pPr>
            <a:r>
              <a:rPr lang="hu-HU" sz="2000" b="1" strike="noStrike" spc="-1" dirty="0">
                <a:solidFill>
                  <a:srgbClr val="105964"/>
                </a:solidFill>
                <a:latin typeface="Arial"/>
              </a:rPr>
              <a:t>7. Az egyes naptári évek </a:t>
            </a:r>
            <a:r>
              <a:rPr lang="hu-HU" sz="2000" b="1" strike="noStrike" spc="-1" dirty="0" err="1">
                <a:solidFill>
                  <a:srgbClr val="105964"/>
                </a:solidFill>
                <a:latin typeface="Arial"/>
              </a:rPr>
              <a:t>járuléktalanított</a:t>
            </a:r>
            <a:r>
              <a:rPr lang="hu-HU" sz="2000" b="1" strike="noStrike" spc="-1" dirty="0">
                <a:solidFill>
                  <a:srgbClr val="105964"/>
                </a:solidFill>
                <a:latin typeface="Arial"/>
              </a:rPr>
              <a:t> kereseteinek </a:t>
            </a:r>
            <a:r>
              <a:rPr lang="hu-HU" sz="2000" b="1" strike="noStrike" spc="-1" dirty="0" err="1">
                <a:solidFill>
                  <a:srgbClr val="105964"/>
                </a:solidFill>
                <a:latin typeface="Arial"/>
              </a:rPr>
              <a:t>nettósítása</a:t>
            </a:r>
            <a:r>
              <a:rPr lang="hu-HU" sz="2000" b="1" strike="noStrike" spc="-1" dirty="0">
                <a:solidFill>
                  <a:srgbClr val="105964"/>
                </a:solidFill>
                <a:latin typeface="Arial"/>
              </a:rPr>
              <a:t>.</a:t>
            </a:r>
            <a:endParaRPr lang="hu-HU" sz="2000" b="1" strike="noStrike" spc="-1" dirty="0">
              <a:solidFill>
                <a:srgbClr val="000000"/>
              </a:solidFill>
              <a:latin typeface="Constantia"/>
            </a:endParaRPr>
          </a:p>
          <a:p>
            <a:pPr marL="91440" algn="just">
              <a:lnSpc>
                <a:spcPct val="100000"/>
              </a:lnSpc>
              <a:spcBef>
                <a:spcPts val="439"/>
              </a:spcBef>
              <a:spcAft>
                <a:spcPts val="1199"/>
              </a:spcAft>
            </a:pPr>
            <a:endParaRPr lang="hu-HU" sz="2000" b="0" strike="noStrike" spc="-1" dirty="0">
              <a:solidFill>
                <a:srgbClr val="000000"/>
              </a:solidFill>
              <a:latin typeface="Constantia"/>
            </a:endParaRPr>
          </a:p>
          <a:p>
            <a:pPr marL="91440" algn="just">
              <a:lnSpc>
                <a:spcPct val="100000"/>
              </a:lnSpc>
              <a:spcBef>
                <a:spcPts val="400"/>
              </a:spcBef>
              <a:spcAft>
                <a:spcPts val="1199"/>
              </a:spcAft>
            </a:pPr>
            <a:r>
              <a:rPr lang="hu-HU" sz="2000" b="0" strike="noStrike" spc="-1" dirty="0">
                <a:solidFill>
                  <a:srgbClr val="404040"/>
                </a:solidFill>
                <a:latin typeface="Arial"/>
              </a:rPr>
              <a:t>A „</a:t>
            </a:r>
            <a:r>
              <a:rPr lang="hu-HU" sz="2000" b="0" strike="noStrike" spc="-1" dirty="0" err="1">
                <a:solidFill>
                  <a:srgbClr val="404040"/>
                </a:solidFill>
                <a:latin typeface="Arial"/>
              </a:rPr>
              <a:t>járuléktalanítást</a:t>
            </a:r>
            <a:r>
              <a:rPr lang="hu-HU" sz="2000" b="0" strike="noStrike" spc="-1" dirty="0">
                <a:solidFill>
                  <a:srgbClr val="404040"/>
                </a:solidFill>
                <a:latin typeface="Arial"/>
              </a:rPr>
              <a:t>” követően </a:t>
            </a:r>
            <a:r>
              <a:rPr lang="hu-HU" sz="2000" b="0" strike="noStrike" spc="-1" dirty="0" smtClean="0">
                <a:solidFill>
                  <a:srgbClr val="404040"/>
                </a:solidFill>
                <a:latin typeface="Arial"/>
              </a:rPr>
              <a:t>évenként</a:t>
            </a:r>
            <a:r>
              <a:rPr lang="hu-HU" sz="2000" b="0" strike="noStrike" spc="-1" dirty="0">
                <a:solidFill>
                  <a:srgbClr val="404040"/>
                </a:solidFill>
                <a:latin typeface="Arial"/>
              </a:rPr>
              <a:t>, – az adott naptári évi adószabályok szerint </a:t>
            </a:r>
            <a:r>
              <a:rPr lang="hu-HU" sz="2000" b="0" strike="noStrike" spc="-1" dirty="0" smtClean="0">
                <a:solidFill>
                  <a:srgbClr val="404040"/>
                </a:solidFill>
                <a:latin typeface="Arial"/>
              </a:rPr>
              <a:t>ki </a:t>
            </a:r>
            <a:r>
              <a:rPr lang="hu-HU" sz="2000" b="0" strike="noStrike" spc="-1" dirty="0">
                <a:solidFill>
                  <a:srgbClr val="404040"/>
                </a:solidFill>
                <a:latin typeface="Arial"/>
              </a:rPr>
              <a:t>kell számítani a figyelembe vehető </a:t>
            </a:r>
            <a:r>
              <a:rPr lang="hu-HU" sz="2000" b="0" strike="noStrike" spc="-1" dirty="0" err="1">
                <a:solidFill>
                  <a:srgbClr val="404040"/>
                </a:solidFill>
                <a:latin typeface="Arial"/>
              </a:rPr>
              <a:t>keresetekre</a:t>
            </a:r>
            <a:r>
              <a:rPr lang="hu-HU" sz="2000" b="0" strike="noStrike" spc="-1" dirty="0">
                <a:solidFill>
                  <a:srgbClr val="404040"/>
                </a:solidFill>
                <a:latin typeface="Arial"/>
              </a:rPr>
              <a:t> képzett személyi jövedelemadót és ezzel az összeggel a figyelembe vehető </a:t>
            </a:r>
            <a:r>
              <a:rPr lang="hu-HU" sz="2000" b="0" strike="noStrike" spc="-1" dirty="0" err="1" smtClean="0">
                <a:solidFill>
                  <a:srgbClr val="404040"/>
                </a:solidFill>
                <a:latin typeface="Arial"/>
              </a:rPr>
              <a:t>kereseteket</a:t>
            </a:r>
            <a:r>
              <a:rPr lang="hu-HU" sz="2000" b="0" strike="noStrike" spc="-1" dirty="0" smtClean="0">
                <a:solidFill>
                  <a:srgbClr val="404040"/>
                </a:solidFill>
                <a:latin typeface="Arial"/>
              </a:rPr>
              <a:t> csökkenten kell.</a:t>
            </a:r>
            <a:endParaRPr lang="hu-HU" sz="2000" b="0" strike="noStrike" spc="-1" dirty="0">
              <a:solidFill>
                <a:srgbClr val="000000"/>
              </a:solidFill>
              <a:latin typeface="Constantia"/>
            </a:endParaRPr>
          </a:p>
          <a:p>
            <a:pPr marL="91440" algn="just">
              <a:lnSpc>
                <a:spcPct val="100000"/>
              </a:lnSpc>
              <a:spcBef>
                <a:spcPts val="439"/>
              </a:spcBef>
              <a:spcAft>
                <a:spcPts val="1199"/>
              </a:spcAft>
            </a:pPr>
            <a:r>
              <a:rPr lang="hu-HU" sz="2000" b="0" strike="noStrike" spc="-1" dirty="0">
                <a:solidFill>
                  <a:srgbClr val="404040"/>
                </a:solidFill>
                <a:latin typeface="Arial"/>
              </a:rPr>
              <a:t>Elméleti nettó jövedelem meghatározása képzett adóval. </a:t>
            </a:r>
            <a:endParaRPr lang="hu-HU" sz="2000" b="0" strike="noStrike" spc="-1" dirty="0">
              <a:solidFill>
                <a:srgbClr val="000000"/>
              </a:solidFill>
              <a:latin typeface="Constantia"/>
            </a:endParaRPr>
          </a:p>
          <a:p>
            <a:pPr marL="91440" algn="just">
              <a:lnSpc>
                <a:spcPct val="100000"/>
              </a:lnSpc>
              <a:spcBef>
                <a:spcPts val="439"/>
              </a:spcBef>
              <a:spcAft>
                <a:spcPts val="1199"/>
              </a:spcAft>
            </a:pPr>
            <a:endParaRPr lang="hu-HU" sz="2200" b="0" strike="noStrike" spc="-1" dirty="0">
              <a:solidFill>
                <a:srgbClr val="000000"/>
              </a:solidFill>
              <a:latin typeface="Constantia"/>
            </a:endParaRPr>
          </a:p>
        </p:txBody>
      </p:sp>
      <p:sp>
        <p:nvSpPr>
          <p:cNvPr id="197" name="CustomShape 3"/>
          <p:cNvSpPr/>
          <p:nvPr/>
        </p:nvSpPr>
        <p:spPr>
          <a:xfrm>
            <a:off x="2286000" y="3105720"/>
            <a:ext cx="4571640" cy="369000"/>
          </a:xfrm>
          <a:prstGeom prst="rect">
            <a:avLst/>
          </a:prstGeom>
          <a:noFill/>
          <a:ln>
            <a:noFill/>
          </a:ln>
        </p:spPr>
        <p:style>
          <a:lnRef idx="0">
            <a:scrgbClr r="0" g="0" b="0"/>
          </a:lnRef>
          <a:fillRef idx="0">
            <a:scrgbClr r="0" g="0" b="0"/>
          </a:fillRef>
          <a:effectRef idx="0">
            <a:scrgbClr r="0" g="0" b="0"/>
          </a:effectRef>
          <a:fontRef idx="minor"/>
        </p:style>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extShape 1"/>
          <p:cNvSpPr txBox="1"/>
          <p:nvPr/>
        </p:nvSpPr>
        <p:spPr>
          <a:xfrm>
            <a:off x="457200" y="704160"/>
            <a:ext cx="8229240" cy="92464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199" name="TextShape 2"/>
          <p:cNvSpPr txBox="1"/>
          <p:nvPr/>
        </p:nvSpPr>
        <p:spPr>
          <a:xfrm>
            <a:off x="457200" y="1935360"/>
            <a:ext cx="8229240" cy="4388760"/>
          </a:xfrm>
          <a:prstGeom prst="rect">
            <a:avLst/>
          </a:prstGeom>
          <a:noFill/>
          <a:ln>
            <a:noFill/>
          </a:ln>
        </p:spPr>
        <p:txBody>
          <a:bodyPr lIns="90000" tIns="45000" rIns="90000" bIns="45000"/>
          <a:lstStyle/>
          <a:p>
            <a:pPr marL="91440" algn="just">
              <a:lnSpc>
                <a:spcPct val="100000"/>
              </a:lnSpc>
              <a:spcBef>
                <a:spcPts val="400"/>
              </a:spcBef>
              <a:spcAft>
                <a:spcPts val="1199"/>
              </a:spcAft>
            </a:pPr>
            <a:endParaRPr lang="hu-HU" b="1" strike="noStrike" spc="-1" dirty="0" smtClean="0">
              <a:solidFill>
                <a:srgbClr val="105964"/>
              </a:solidFill>
              <a:latin typeface="Arial"/>
            </a:endParaRPr>
          </a:p>
          <a:p>
            <a:pPr marL="91440" algn="just">
              <a:lnSpc>
                <a:spcPct val="100000"/>
              </a:lnSpc>
              <a:spcBef>
                <a:spcPts val="400"/>
              </a:spcBef>
              <a:spcAft>
                <a:spcPts val="1199"/>
              </a:spcAft>
            </a:pPr>
            <a:r>
              <a:rPr lang="hu-HU" b="1" strike="noStrike" spc="-1" dirty="0" smtClean="0">
                <a:solidFill>
                  <a:srgbClr val="105964"/>
                </a:solidFill>
                <a:latin typeface="Arial"/>
              </a:rPr>
              <a:t>8</a:t>
            </a:r>
            <a:r>
              <a:rPr lang="hu-HU" b="1" strike="noStrike" spc="-1" dirty="0">
                <a:solidFill>
                  <a:srgbClr val="105964"/>
                </a:solidFill>
                <a:latin typeface="Arial"/>
              </a:rPr>
              <a:t>. Az egyes naptári évek </a:t>
            </a:r>
            <a:r>
              <a:rPr lang="hu-HU" b="1" strike="noStrike" spc="-1" dirty="0" err="1">
                <a:solidFill>
                  <a:srgbClr val="105964"/>
                </a:solidFill>
                <a:latin typeface="Arial"/>
              </a:rPr>
              <a:t>járuléktalanított</a:t>
            </a:r>
            <a:r>
              <a:rPr lang="hu-HU" b="1" strike="noStrike" spc="-1" dirty="0">
                <a:solidFill>
                  <a:srgbClr val="105964"/>
                </a:solidFill>
                <a:latin typeface="Arial"/>
              </a:rPr>
              <a:t>, nettósított éves keresetek valorizációja.</a:t>
            </a:r>
            <a:endParaRPr lang="hu-HU" b="0" strike="noStrike" spc="-1" dirty="0">
              <a:solidFill>
                <a:srgbClr val="000000"/>
              </a:solidFill>
              <a:latin typeface="Constantia"/>
            </a:endParaRPr>
          </a:p>
          <a:p>
            <a:pPr marL="91440" algn="just">
              <a:lnSpc>
                <a:spcPct val="100000"/>
              </a:lnSpc>
              <a:spcBef>
                <a:spcPts val="400"/>
              </a:spcBef>
              <a:spcAft>
                <a:spcPts val="1199"/>
              </a:spcAft>
            </a:pPr>
            <a:r>
              <a:rPr lang="hu-HU" b="0" strike="noStrike" spc="-1" dirty="0">
                <a:solidFill>
                  <a:srgbClr val="404040"/>
                </a:solidFill>
                <a:latin typeface="Arial"/>
              </a:rPr>
              <a:t>A  nyugdíjazást megelőző naptári év előtt elért keresetet, jövedelmet az országos nettó átlagkereset egyes években történő növekedését alapul véve a nyugdíjazást megelőző naptári év kereseti szintjéhez kell igazítani.</a:t>
            </a:r>
            <a:endParaRPr lang="hu-HU" b="0" strike="noStrike" spc="-1" dirty="0">
              <a:solidFill>
                <a:srgbClr val="000000"/>
              </a:solidFill>
              <a:latin typeface="Constantia"/>
            </a:endParaRPr>
          </a:p>
          <a:p>
            <a:pPr marL="91440" algn="just">
              <a:lnSpc>
                <a:spcPct val="100000"/>
              </a:lnSpc>
              <a:spcBef>
                <a:spcPts val="400"/>
              </a:spcBef>
              <a:spcAft>
                <a:spcPts val="1199"/>
              </a:spcAft>
            </a:pPr>
            <a:r>
              <a:rPr lang="hu-HU" b="0" strike="noStrike" spc="-1" dirty="0">
                <a:solidFill>
                  <a:srgbClr val="404040"/>
                </a:solidFill>
                <a:latin typeface="Arial"/>
              </a:rPr>
              <a:t>2019-ben 1988-2017 évi </a:t>
            </a:r>
            <a:r>
              <a:rPr lang="hu-HU" b="0" strike="noStrike" spc="-1" dirty="0" err="1">
                <a:solidFill>
                  <a:srgbClr val="404040"/>
                </a:solidFill>
                <a:latin typeface="Arial"/>
              </a:rPr>
              <a:t>kereseteket</a:t>
            </a:r>
            <a:r>
              <a:rPr lang="hu-HU" b="0" strike="noStrike" spc="-1" dirty="0">
                <a:solidFill>
                  <a:srgbClr val="404040"/>
                </a:solidFill>
                <a:latin typeface="Arial"/>
              </a:rPr>
              <a:t> a 2018.évi kereseti szinthez kell igazítani</a:t>
            </a:r>
            <a:endParaRPr lang="hu-HU"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extShape 1"/>
          <p:cNvSpPr txBox="1"/>
          <p:nvPr/>
        </p:nvSpPr>
        <p:spPr>
          <a:xfrm>
            <a:off x="457200" y="332656"/>
            <a:ext cx="8229240" cy="431624"/>
          </a:xfrm>
          <a:prstGeom prst="rect">
            <a:avLst/>
          </a:prstGeom>
          <a:noFill/>
          <a:ln>
            <a:noFill/>
          </a:ln>
        </p:spPr>
        <p:txBody>
          <a:bodyPr lIns="0" tIns="45000" rIns="0" bIns="0" anchor="b">
            <a:normAutofit/>
          </a:bodyPr>
          <a:lstStyle/>
          <a:p>
            <a:pPr algn="ctr">
              <a:lnSpc>
                <a:spcPct val="100000"/>
              </a:lnSpc>
            </a:pPr>
            <a:r>
              <a:rPr lang="hu-HU" sz="2400" b="1" strike="noStrike" spc="-1">
                <a:solidFill>
                  <a:srgbClr val="105964"/>
                </a:solidFill>
                <a:latin typeface="Arial"/>
              </a:rPr>
              <a:t>2019. évi szorzószámok</a:t>
            </a:r>
            <a:endParaRPr lang="hu-HU" sz="2400" b="0" strike="noStrike" spc="-1">
              <a:solidFill>
                <a:srgbClr val="000000"/>
              </a:solidFill>
              <a:latin typeface="Constantia"/>
            </a:endParaRPr>
          </a:p>
        </p:txBody>
      </p:sp>
      <p:graphicFrame>
        <p:nvGraphicFramePr>
          <p:cNvPr id="201" name="Table 2"/>
          <p:cNvGraphicFramePr/>
          <p:nvPr>
            <p:extLst>
              <p:ext uri="{D42A27DB-BD31-4B8C-83A1-F6EECF244321}">
                <p14:modId xmlns:p14="http://schemas.microsoft.com/office/powerpoint/2010/main" val="3903849531"/>
              </p:ext>
            </p:extLst>
          </p:nvPr>
        </p:nvGraphicFramePr>
        <p:xfrm>
          <a:off x="2051640" y="836712"/>
          <a:ext cx="5410080" cy="590168"/>
        </p:xfrm>
        <a:graphic>
          <a:graphicData uri="http://schemas.openxmlformats.org/drawingml/2006/table">
            <a:tbl>
              <a:tblPr/>
              <a:tblGrid>
                <a:gridCol w="1352520">
                  <a:extLst>
                    <a:ext uri="{9D8B030D-6E8A-4147-A177-3AD203B41FA5}">
                      <a16:colId xmlns:a16="http://schemas.microsoft.com/office/drawing/2014/main" val="20000"/>
                    </a:ext>
                  </a:extLst>
                </a:gridCol>
                <a:gridCol w="1352520">
                  <a:extLst>
                    <a:ext uri="{9D8B030D-6E8A-4147-A177-3AD203B41FA5}">
                      <a16:colId xmlns:a16="http://schemas.microsoft.com/office/drawing/2014/main" val="20001"/>
                    </a:ext>
                  </a:extLst>
                </a:gridCol>
                <a:gridCol w="1352520">
                  <a:extLst>
                    <a:ext uri="{9D8B030D-6E8A-4147-A177-3AD203B41FA5}">
                      <a16:colId xmlns:a16="http://schemas.microsoft.com/office/drawing/2014/main" val="20002"/>
                    </a:ext>
                  </a:extLst>
                </a:gridCol>
                <a:gridCol w="1352520">
                  <a:extLst>
                    <a:ext uri="{9D8B030D-6E8A-4147-A177-3AD203B41FA5}">
                      <a16:colId xmlns:a16="http://schemas.microsoft.com/office/drawing/2014/main" val="20003"/>
                    </a:ext>
                  </a:extLst>
                </a:gridCol>
              </a:tblGrid>
              <a:tr h="590168">
                <a:tc>
                  <a:txBody>
                    <a:bodyPr/>
                    <a:lstStyle/>
                    <a:p>
                      <a:pPr>
                        <a:lnSpc>
                          <a:spcPct val="100000"/>
                        </a:lnSpc>
                      </a:pPr>
                      <a:r>
                        <a:rPr lang="hu-HU" sz="1600" b="1" strike="noStrike" spc="-1" dirty="0">
                          <a:solidFill>
                            <a:srgbClr val="58595B"/>
                          </a:solidFill>
                          <a:latin typeface="+mj-lt"/>
                        </a:rPr>
                        <a:t>Év</a:t>
                      </a:r>
                      <a:endParaRPr lang="hu-HU" sz="1600" b="0" strike="noStrike" spc="-1" dirty="0">
                        <a:latin typeface="+mj-lt"/>
                      </a:endParaRPr>
                    </a:p>
                  </a:txBody>
                  <a:tcPr marL="47520" marR="47520">
                    <a:solidFill>
                      <a:srgbClr val="F6F8FC"/>
                    </a:solidFill>
                  </a:tcPr>
                </a:tc>
                <a:tc>
                  <a:txBody>
                    <a:bodyPr/>
                    <a:lstStyle/>
                    <a:p>
                      <a:pPr>
                        <a:lnSpc>
                          <a:spcPct val="100000"/>
                        </a:lnSpc>
                      </a:pPr>
                      <a:r>
                        <a:rPr lang="hu-HU" sz="1600" b="1" strike="noStrike" spc="-1" dirty="0" smtClean="0">
                          <a:solidFill>
                            <a:srgbClr val="58595B"/>
                          </a:solidFill>
                          <a:latin typeface="+mj-lt"/>
                        </a:rPr>
                        <a:t>2017</a:t>
                      </a:r>
                      <a:endParaRPr lang="hu-HU" sz="1600" b="0" strike="noStrike" spc="-1" dirty="0">
                        <a:latin typeface="+mj-lt"/>
                      </a:endParaRPr>
                    </a:p>
                  </a:txBody>
                  <a:tcPr marL="47520" marR="47520">
                    <a:solidFill>
                      <a:srgbClr val="F6F8FC"/>
                    </a:solidFill>
                  </a:tcPr>
                </a:tc>
                <a:tc>
                  <a:txBody>
                    <a:bodyPr/>
                    <a:lstStyle/>
                    <a:p>
                      <a:pPr>
                        <a:lnSpc>
                          <a:spcPct val="100000"/>
                        </a:lnSpc>
                      </a:pPr>
                      <a:r>
                        <a:rPr lang="hu-HU" sz="1600" b="1" strike="noStrike" spc="-1" dirty="0" smtClean="0">
                          <a:solidFill>
                            <a:srgbClr val="58595B"/>
                          </a:solidFill>
                          <a:latin typeface="+mj-lt"/>
                        </a:rPr>
                        <a:t>2018</a:t>
                      </a:r>
                    </a:p>
                    <a:p>
                      <a:pPr>
                        <a:lnSpc>
                          <a:spcPct val="100000"/>
                        </a:lnSpc>
                      </a:pPr>
                      <a:endParaRPr lang="hu-HU" sz="1600" b="0" strike="noStrike" spc="-1" dirty="0">
                        <a:latin typeface="+mj-lt"/>
                      </a:endParaRPr>
                    </a:p>
                  </a:txBody>
                  <a:tcPr marL="47520" marR="47520">
                    <a:solidFill>
                      <a:srgbClr val="F6F8FC"/>
                    </a:solidFill>
                  </a:tcPr>
                </a:tc>
                <a:tc>
                  <a:txBody>
                    <a:bodyPr/>
                    <a:lstStyle/>
                    <a:p>
                      <a:pPr>
                        <a:lnSpc>
                          <a:spcPct val="100000"/>
                        </a:lnSpc>
                      </a:pPr>
                      <a:r>
                        <a:rPr lang="hu-HU" sz="1600" b="1" strike="noStrike" spc="-1" dirty="0">
                          <a:solidFill>
                            <a:srgbClr val="58595B"/>
                          </a:solidFill>
                          <a:latin typeface="+mj-lt"/>
                        </a:rPr>
                        <a:t>2019</a:t>
                      </a:r>
                      <a:endParaRPr lang="hu-HU" sz="1600" b="0" strike="noStrike" spc="-1" dirty="0">
                        <a:latin typeface="+mj-lt"/>
                      </a:endParaRPr>
                    </a:p>
                  </a:txBody>
                  <a:tcPr marL="47520" marR="47520">
                    <a:solidFill>
                      <a:srgbClr val="F6F8FC"/>
                    </a:solidFill>
                  </a:tcPr>
                </a:tc>
                <a:extLst>
                  <a:ext uri="{0D108BD9-81ED-4DB2-BD59-A6C34878D82A}">
                    <a16:rowId xmlns:a16="http://schemas.microsoft.com/office/drawing/2014/main" val="10000"/>
                  </a:ext>
                </a:extLst>
              </a:tr>
            </a:tbl>
          </a:graphicData>
        </a:graphic>
      </p:graphicFrame>
      <p:graphicFrame>
        <p:nvGraphicFramePr>
          <p:cNvPr id="202" name="Table 3"/>
          <p:cNvGraphicFramePr/>
          <p:nvPr>
            <p:extLst>
              <p:ext uri="{D42A27DB-BD31-4B8C-83A1-F6EECF244321}">
                <p14:modId xmlns:p14="http://schemas.microsoft.com/office/powerpoint/2010/main" val="1920618274"/>
              </p:ext>
            </p:extLst>
          </p:nvPr>
        </p:nvGraphicFramePr>
        <p:xfrm>
          <a:off x="2052320" y="1196752"/>
          <a:ext cx="5409400" cy="3036167"/>
        </p:xfrm>
        <a:graphic>
          <a:graphicData uri="http://schemas.openxmlformats.org/drawingml/2006/table">
            <a:tbl>
              <a:tblPr/>
              <a:tblGrid>
                <a:gridCol w="1352350">
                  <a:extLst>
                    <a:ext uri="{9D8B030D-6E8A-4147-A177-3AD203B41FA5}">
                      <a16:colId xmlns:a16="http://schemas.microsoft.com/office/drawing/2014/main" val="20000"/>
                    </a:ext>
                  </a:extLst>
                </a:gridCol>
                <a:gridCol w="1352350">
                  <a:extLst>
                    <a:ext uri="{9D8B030D-6E8A-4147-A177-3AD203B41FA5}">
                      <a16:colId xmlns:a16="http://schemas.microsoft.com/office/drawing/2014/main" val="20001"/>
                    </a:ext>
                  </a:extLst>
                </a:gridCol>
                <a:gridCol w="1352350">
                  <a:extLst>
                    <a:ext uri="{9D8B030D-6E8A-4147-A177-3AD203B41FA5}">
                      <a16:colId xmlns:a16="http://schemas.microsoft.com/office/drawing/2014/main" val="20002"/>
                    </a:ext>
                  </a:extLst>
                </a:gridCol>
                <a:gridCol w="1352350">
                  <a:extLst>
                    <a:ext uri="{9D8B030D-6E8A-4147-A177-3AD203B41FA5}">
                      <a16:colId xmlns:a16="http://schemas.microsoft.com/office/drawing/2014/main" val="20003"/>
                    </a:ext>
                  </a:extLst>
                </a:gridCol>
              </a:tblGrid>
              <a:tr h="323449">
                <a:tc>
                  <a:txBody>
                    <a:bodyPr/>
                    <a:lstStyle/>
                    <a:p>
                      <a:pPr algn="just">
                        <a:lnSpc>
                          <a:spcPct val="100000"/>
                        </a:lnSpc>
                      </a:pPr>
                      <a:r>
                        <a:rPr lang="hu-HU" sz="1600" b="0" strike="noStrike" spc="-1" dirty="0">
                          <a:solidFill>
                            <a:srgbClr val="58595B"/>
                          </a:solidFill>
                          <a:latin typeface="+mn-lt"/>
                        </a:rPr>
                        <a:t>1988</a:t>
                      </a:r>
                      <a:endParaRPr lang="hu-HU" sz="1600" b="0" strike="noStrike" spc="-1" dirty="0">
                        <a:latin typeface="+mn-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n-lt"/>
                        </a:rPr>
                        <a:t>24,870</a:t>
                      </a:r>
                      <a:endParaRPr lang="hu-HU" sz="1600" b="0" strike="noStrike" spc="-1" dirty="0">
                        <a:latin typeface="+mn-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n-lt"/>
                        </a:rPr>
                        <a:t>28,078</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1" strike="noStrike" spc="-1" dirty="0">
                          <a:solidFill>
                            <a:srgbClr val="58595B"/>
                          </a:solidFill>
                          <a:latin typeface="+mn-lt"/>
                        </a:rPr>
                        <a:t>31,251</a:t>
                      </a:r>
                      <a:endParaRPr lang="hu-HU" sz="1600" b="0" strike="noStrike" spc="-1" dirty="0">
                        <a:latin typeface="+mn-lt"/>
                      </a:endParaRPr>
                    </a:p>
                  </a:txBody>
                  <a:tcPr marL="47520" marR="47520">
                    <a:solidFill>
                      <a:srgbClr val="CFDAF0"/>
                    </a:solidFill>
                  </a:tcPr>
                </a:tc>
                <a:extLst>
                  <a:ext uri="{0D108BD9-81ED-4DB2-BD59-A6C34878D82A}">
                    <a16:rowId xmlns:a16="http://schemas.microsoft.com/office/drawing/2014/main" val="10000"/>
                  </a:ext>
                </a:extLst>
              </a:tr>
              <a:tr h="385841">
                <a:tc>
                  <a:txBody>
                    <a:bodyPr/>
                    <a:lstStyle/>
                    <a:p>
                      <a:pPr algn="just">
                        <a:lnSpc>
                          <a:spcPct val="100000"/>
                        </a:lnSpc>
                      </a:pPr>
                      <a:r>
                        <a:rPr lang="hu-HU" sz="1600" b="0" strike="noStrike" spc="-1" dirty="0">
                          <a:solidFill>
                            <a:srgbClr val="58595B"/>
                          </a:solidFill>
                          <a:latin typeface="+mn-lt"/>
                        </a:rPr>
                        <a:t>1989</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21,275</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a:solidFill>
                            <a:srgbClr val="58595B"/>
                          </a:solidFill>
                          <a:latin typeface="+mn-lt"/>
                        </a:rPr>
                        <a:t>24,019</a:t>
                      </a:r>
                      <a:endParaRPr lang="hu-HU" sz="1600" b="0" strike="noStrike" spc="-1">
                        <a:latin typeface="+mn-lt"/>
                      </a:endParaRPr>
                    </a:p>
                  </a:txBody>
                  <a:tcPr marL="47520" marR="47520">
                    <a:solidFill>
                      <a:srgbClr val="F6F8FC"/>
                    </a:solidFill>
                  </a:tcPr>
                </a:tc>
                <a:tc>
                  <a:txBody>
                    <a:bodyPr/>
                    <a:lstStyle/>
                    <a:p>
                      <a:pPr algn="just">
                        <a:lnSpc>
                          <a:spcPct val="100000"/>
                        </a:lnSpc>
                      </a:pPr>
                      <a:r>
                        <a:rPr lang="hu-HU" sz="1600" b="1" strike="noStrike" spc="-1" dirty="0">
                          <a:solidFill>
                            <a:srgbClr val="58595B"/>
                          </a:solidFill>
                          <a:latin typeface="+mn-lt"/>
                        </a:rPr>
                        <a:t>26,733</a:t>
                      </a:r>
                      <a:endParaRPr lang="hu-HU" sz="1600" b="0" strike="noStrike" spc="-1" dirty="0">
                        <a:latin typeface="+mn-lt"/>
                      </a:endParaRPr>
                    </a:p>
                  </a:txBody>
                  <a:tcPr marL="47520" marR="47520">
                    <a:solidFill>
                      <a:srgbClr val="F6F8FC"/>
                    </a:solidFill>
                  </a:tcPr>
                </a:tc>
                <a:extLst>
                  <a:ext uri="{0D108BD9-81ED-4DB2-BD59-A6C34878D82A}">
                    <a16:rowId xmlns:a16="http://schemas.microsoft.com/office/drawing/2014/main" val="10001"/>
                  </a:ext>
                </a:extLst>
              </a:tr>
              <a:tr h="385841">
                <a:tc>
                  <a:txBody>
                    <a:bodyPr/>
                    <a:lstStyle/>
                    <a:p>
                      <a:pPr algn="just">
                        <a:lnSpc>
                          <a:spcPct val="100000"/>
                        </a:lnSpc>
                      </a:pPr>
                      <a:r>
                        <a:rPr lang="hu-HU" sz="1600" b="0" strike="noStrike" spc="-1">
                          <a:solidFill>
                            <a:srgbClr val="58595B"/>
                          </a:solidFill>
                          <a:latin typeface="+mn-lt"/>
                        </a:rPr>
                        <a:t>1990</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n-lt"/>
                        </a:rPr>
                        <a:t>17,496</a:t>
                      </a:r>
                      <a:endParaRPr lang="hu-HU" sz="1600" b="0" strike="noStrike" spc="-1" dirty="0">
                        <a:latin typeface="+mn-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n-lt"/>
                        </a:rPr>
                        <a:t>19,753</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1" strike="noStrike" spc="-1" dirty="0">
                          <a:solidFill>
                            <a:srgbClr val="58595B"/>
                          </a:solidFill>
                          <a:latin typeface="+mn-lt"/>
                        </a:rPr>
                        <a:t>21,985</a:t>
                      </a:r>
                      <a:endParaRPr lang="hu-HU" sz="1600" b="0" strike="noStrike" spc="-1" dirty="0">
                        <a:latin typeface="+mn-lt"/>
                      </a:endParaRPr>
                    </a:p>
                  </a:txBody>
                  <a:tcPr marL="47520" marR="47520">
                    <a:solidFill>
                      <a:srgbClr val="CFDAF0"/>
                    </a:solidFill>
                  </a:tcPr>
                </a:tc>
                <a:extLst>
                  <a:ext uri="{0D108BD9-81ED-4DB2-BD59-A6C34878D82A}">
                    <a16:rowId xmlns:a16="http://schemas.microsoft.com/office/drawing/2014/main" val="10002"/>
                  </a:ext>
                </a:extLst>
              </a:tr>
              <a:tr h="385841">
                <a:tc>
                  <a:txBody>
                    <a:bodyPr/>
                    <a:lstStyle/>
                    <a:p>
                      <a:pPr algn="just">
                        <a:lnSpc>
                          <a:spcPct val="100000"/>
                        </a:lnSpc>
                      </a:pPr>
                      <a:r>
                        <a:rPr lang="hu-HU" sz="1600" b="0" strike="noStrike" spc="-1" dirty="0">
                          <a:solidFill>
                            <a:srgbClr val="58595B"/>
                          </a:solidFill>
                          <a:latin typeface="+mn-lt"/>
                        </a:rPr>
                        <a:t>1991</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13,941</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a:solidFill>
                            <a:srgbClr val="58595B"/>
                          </a:solidFill>
                          <a:latin typeface="+mn-lt"/>
                        </a:rPr>
                        <a:t>15,739</a:t>
                      </a:r>
                      <a:endParaRPr lang="hu-HU" sz="1600" b="0" strike="noStrike" spc="-1">
                        <a:latin typeface="+mn-lt"/>
                      </a:endParaRPr>
                    </a:p>
                  </a:txBody>
                  <a:tcPr marL="47520" marR="47520">
                    <a:solidFill>
                      <a:srgbClr val="F6F8FC"/>
                    </a:solidFill>
                  </a:tcPr>
                </a:tc>
                <a:tc>
                  <a:txBody>
                    <a:bodyPr/>
                    <a:lstStyle/>
                    <a:p>
                      <a:pPr algn="just">
                        <a:lnSpc>
                          <a:spcPct val="100000"/>
                        </a:lnSpc>
                      </a:pPr>
                      <a:r>
                        <a:rPr lang="hu-HU" sz="1600" b="1" strike="noStrike" spc="-1" dirty="0">
                          <a:solidFill>
                            <a:srgbClr val="58595B"/>
                          </a:solidFill>
                          <a:latin typeface="+mn-lt"/>
                        </a:rPr>
                        <a:t>17,518</a:t>
                      </a:r>
                      <a:endParaRPr lang="hu-HU" sz="1600" b="0" strike="noStrike" spc="-1" dirty="0">
                        <a:latin typeface="+mn-lt"/>
                      </a:endParaRPr>
                    </a:p>
                  </a:txBody>
                  <a:tcPr marL="47520" marR="47520">
                    <a:solidFill>
                      <a:srgbClr val="F6F8FC"/>
                    </a:solidFill>
                  </a:tcPr>
                </a:tc>
                <a:extLst>
                  <a:ext uri="{0D108BD9-81ED-4DB2-BD59-A6C34878D82A}">
                    <a16:rowId xmlns:a16="http://schemas.microsoft.com/office/drawing/2014/main" val="10003"/>
                  </a:ext>
                </a:extLst>
              </a:tr>
              <a:tr h="385841">
                <a:tc>
                  <a:txBody>
                    <a:bodyPr/>
                    <a:lstStyle/>
                    <a:p>
                      <a:pPr algn="just">
                        <a:lnSpc>
                          <a:spcPct val="100000"/>
                        </a:lnSpc>
                      </a:pPr>
                      <a:r>
                        <a:rPr lang="hu-HU" sz="1600" b="0" strike="noStrike" spc="-1">
                          <a:solidFill>
                            <a:srgbClr val="58595B"/>
                          </a:solidFill>
                          <a:latin typeface="+mn-lt"/>
                        </a:rPr>
                        <a:t>1992</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n-lt"/>
                        </a:rPr>
                        <a:t>11,493</a:t>
                      </a:r>
                      <a:endParaRPr lang="hu-HU" sz="1600" b="0" strike="noStrike" spc="-1" dirty="0">
                        <a:latin typeface="+mn-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n-lt"/>
                        </a:rPr>
                        <a:t>12,975</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1" strike="noStrike" spc="-1" dirty="0">
                          <a:solidFill>
                            <a:srgbClr val="58595B"/>
                          </a:solidFill>
                          <a:latin typeface="+mn-lt"/>
                        </a:rPr>
                        <a:t>14,441</a:t>
                      </a:r>
                      <a:endParaRPr lang="hu-HU" sz="1600" b="0" strike="noStrike" spc="-1" dirty="0">
                        <a:latin typeface="+mn-lt"/>
                      </a:endParaRPr>
                    </a:p>
                  </a:txBody>
                  <a:tcPr marL="47520" marR="47520">
                    <a:solidFill>
                      <a:srgbClr val="CFDAF0"/>
                    </a:solidFill>
                  </a:tcPr>
                </a:tc>
                <a:extLst>
                  <a:ext uri="{0D108BD9-81ED-4DB2-BD59-A6C34878D82A}">
                    <a16:rowId xmlns:a16="http://schemas.microsoft.com/office/drawing/2014/main" val="10004"/>
                  </a:ext>
                </a:extLst>
              </a:tr>
              <a:tr h="385841">
                <a:tc>
                  <a:txBody>
                    <a:bodyPr/>
                    <a:lstStyle/>
                    <a:p>
                      <a:pPr algn="just">
                        <a:lnSpc>
                          <a:spcPct val="100000"/>
                        </a:lnSpc>
                      </a:pPr>
                      <a:r>
                        <a:rPr lang="hu-HU" sz="1600" b="0" strike="noStrike" spc="-1">
                          <a:solidFill>
                            <a:srgbClr val="58595B"/>
                          </a:solidFill>
                          <a:latin typeface="+mn-lt"/>
                        </a:rPr>
                        <a:t>1993</a:t>
                      </a:r>
                      <a:endParaRPr lang="hu-HU" sz="1600" b="0" strike="noStrike" spc="-1">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9,764</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11,024</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1" strike="noStrike" spc="-1" dirty="0">
                          <a:solidFill>
                            <a:srgbClr val="58595B"/>
                          </a:solidFill>
                          <a:latin typeface="+mn-lt"/>
                        </a:rPr>
                        <a:t>12,170</a:t>
                      </a:r>
                      <a:endParaRPr lang="hu-HU" sz="1600" b="0" strike="noStrike" spc="-1" dirty="0">
                        <a:latin typeface="+mn-lt"/>
                      </a:endParaRPr>
                    </a:p>
                  </a:txBody>
                  <a:tcPr marL="47520" marR="47520">
                    <a:solidFill>
                      <a:srgbClr val="F6F8FC"/>
                    </a:solidFill>
                  </a:tcPr>
                </a:tc>
                <a:extLst>
                  <a:ext uri="{0D108BD9-81ED-4DB2-BD59-A6C34878D82A}">
                    <a16:rowId xmlns:a16="http://schemas.microsoft.com/office/drawing/2014/main" val="10005"/>
                  </a:ext>
                </a:extLst>
              </a:tr>
              <a:tr h="385841">
                <a:tc>
                  <a:txBody>
                    <a:bodyPr/>
                    <a:lstStyle/>
                    <a:p>
                      <a:pPr algn="just">
                        <a:lnSpc>
                          <a:spcPct val="100000"/>
                        </a:lnSpc>
                      </a:pPr>
                      <a:r>
                        <a:rPr lang="hu-HU" sz="1600" b="0" strike="noStrike" spc="-1">
                          <a:solidFill>
                            <a:srgbClr val="58595B"/>
                          </a:solidFill>
                          <a:latin typeface="+mn-lt"/>
                        </a:rPr>
                        <a:t>1994</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n-lt"/>
                        </a:rPr>
                        <a:t>7,670</a:t>
                      </a:r>
                      <a:endParaRPr lang="hu-HU" sz="1600" b="0" strike="noStrike" spc="-1">
                        <a:latin typeface="+mn-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n-lt"/>
                        </a:rPr>
                        <a:t>8,660</a:t>
                      </a:r>
                      <a:endParaRPr lang="hu-HU" sz="1600" b="0" strike="noStrike" spc="-1" dirty="0">
                        <a:latin typeface="+mn-lt"/>
                      </a:endParaRPr>
                    </a:p>
                  </a:txBody>
                  <a:tcPr marL="47520" marR="47520">
                    <a:solidFill>
                      <a:srgbClr val="CFDAF0"/>
                    </a:solidFill>
                  </a:tcPr>
                </a:tc>
                <a:tc>
                  <a:txBody>
                    <a:bodyPr/>
                    <a:lstStyle/>
                    <a:p>
                      <a:pPr algn="just">
                        <a:lnSpc>
                          <a:spcPct val="100000"/>
                        </a:lnSpc>
                      </a:pPr>
                      <a:r>
                        <a:rPr lang="hu-HU" sz="1600" b="1" strike="noStrike" spc="-1" dirty="0">
                          <a:solidFill>
                            <a:srgbClr val="58595B"/>
                          </a:solidFill>
                          <a:latin typeface="+mn-lt"/>
                        </a:rPr>
                        <a:t>9,639</a:t>
                      </a:r>
                      <a:endParaRPr lang="hu-HU" sz="1600" b="0" strike="noStrike" spc="-1" dirty="0">
                        <a:latin typeface="+mn-lt"/>
                      </a:endParaRPr>
                    </a:p>
                  </a:txBody>
                  <a:tcPr marL="47520" marR="47520">
                    <a:solidFill>
                      <a:srgbClr val="CFDAF0"/>
                    </a:solidFill>
                  </a:tcPr>
                </a:tc>
                <a:extLst>
                  <a:ext uri="{0D108BD9-81ED-4DB2-BD59-A6C34878D82A}">
                    <a16:rowId xmlns:a16="http://schemas.microsoft.com/office/drawing/2014/main" val="10006"/>
                  </a:ext>
                </a:extLst>
              </a:tr>
              <a:tr h="385841">
                <a:tc>
                  <a:txBody>
                    <a:bodyPr/>
                    <a:lstStyle/>
                    <a:p>
                      <a:pPr algn="just">
                        <a:lnSpc>
                          <a:spcPct val="100000"/>
                        </a:lnSpc>
                      </a:pPr>
                      <a:r>
                        <a:rPr lang="hu-HU" sz="1600" b="0" strike="noStrike" spc="-1">
                          <a:solidFill>
                            <a:srgbClr val="58595B"/>
                          </a:solidFill>
                          <a:latin typeface="+mn-lt"/>
                        </a:rPr>
                        <a:t>1995</a:t>
                      </a:r>
                      <a:endParaRPr lang="hu-HU" sz="1600" b="0" strike="noStrike" spc="-1">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6,812</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n-lt"/>
                        </a:rPr>
                        <a:t>7,691</a:t>
                      </a:r>
                      <a:endParaRPr lang="hu-HU" sz="1600" b="0" strike="noStrike" spc="-1" dirty="0">
                        <a:latin typeface="+mn-lt"/>
                      </a:endParaRPr>
                    </a:p>
                  </a:txBody>
                  <a:tcPr marL="47520" marR="47520">
                    <a:solidFill>
                      <a:srgbClr val="F6F8FC"/>
                    </a:solidFill>
                  </a:tcPr>
                </a:tc>
                <a:tc>
                  <a:txBody>
                    <a:bodyPr/>
                    <a:lstStyle/>
                    <a:p>
                      <a:pPr algn="just">
                        <a:lnSpc>
                          <a:spcPct val="100000"/>
                        </a:lnSpc>
                      </a:pPr>
                      <a:r>
                        <a:rPr lang="hu-HU" sz="1600" b="1" strike="noStrike" spc="-1" dirty="0">
                          <a:solidFill>
                            <a:srgbClr val="58595B"/>
                          </a:solidFill>
                          <a:latin typeface="+mn-lt"/>
                        </a:rPr>
                        <a:t>8,560</a:t>
                      </a:r>
                      <a:endParaRPr lang="hu-HU" sz="1600" b="0" strike="noStrike" spc="-1" dirty="0">
                        <a:latin typeface="+mn-lt"/>
                      </a:endParaRPr>
                    </a:p>
                  </a:txBody>
                  <a:tcPr marL="47520" marR="47520">
                    <a:solidFill>
                      <a:srgbClr val="F6F8FC"/>
                    </a:solidFill>
                  </a:tcPr>
                </a:tc>
                <a:extLst>
                  <a:ext uri="{0D108BD9-81ED-4DB2-BD59-A6C34878D82A}">
                    <a16:rowId xmlns:a16="http://schemas.microsoft.com/office/drawing/2014/main" val="10007"/>
                  </a:ext>
                </a:extLst>
              </a:tr>
            </a:tbl>
          </a:graphicData>
        </a:graphic>
      </p:graphicFrame>
      <p:graphicFrame>
        <p:nvGraphicFramePr>
          <p:cNvPr id="203" name="Table 4"/>
          <p:cNvGraphicFramePr/>
          <p:nvPr>
            <p:extLst>
              <p:ext uri="{D42A27DB-BD31-4B8C-83A1-F6EECF244321}">
                <p14:modId xmlns:p14="http://schemas.microsoft.com/office/powerpoint/2010/main" val="1409926174"/>
              </p:ext>
            </p:extLst>
          </p:nvPr>
        </p:nvGraphicFramePr>
        <p:xfrm>
          <a:off x="2051640" y="4437112"/>
          <a:ext cx="5410080" cy="1938848"/>
        </p:xfrm>
        <a:graphic>
          <a:graphicData uri="http://schemas.openxmlformats.org/drawingml/2006/table">
            <a:tbl>
              <a:tblPr/>
              <a:tblGrid>
                <a:gridCol w="1352520">
                  <a:extLst>
                    <a:ext uri="{9D8B030D-6E8A-4147-A177-3AD203B41FA5}">
                      <a16:colId xmlns:a16="http://schemas.microsoft.com/office/drawing/2014/main" val="20000"/>
                    </a:ext>
                  </a:extLst>
                </a:gridCol>
                <a:gridCol w="1352520">
                  <a:extLst>
                    <a:ext uri="{9D8B030D-6E8A-4147-A177-3AD203B41FA5}">
                      <a16:colId xmlns:a16="http://schemas.microsoft.com/office/drawing/2014/main" val="20001"/>
                    </a:ext>
                  </a:extLst>
                </a:gridCol>
                <a:gridCol w="1352520">
                  <a:extLst>
                    <a:ext uri="{9D8B030D-6E8A-4147-A177-3AD203B41FA5}">
                      <a16:colId xmlns:a16="http://schemas.microsoft.com/office/drawing/2014/main" val="20002"/>
                    </a:ext>
                  </a:extLst>
                </a:gridCol>
                <a:gridCol w="1352520">
                  <a:extLst>
                    <a:ext uri="{9D8B030D-6E8A-4147-A177-3AD203B41FA5}">
                      <a16:colId xmlns:a16="http://schemas.microsoft.com/office/drawing/2014/main" val="20003"/>
                    </a:ext>
                  </a:extLst>
                </a:gridCol>
              </a:tblGrid>
              <a:tr h="404800">
                <a:tc>
                  <a:txBody>
                    <a:bodyPr/>
                    <a:lstStyle/>
                    <a:p>
                      <a:pPr algn="just">
                        <a:lnSpc>
                          <a:spcPct val="100000"/>
                        </a:lnSpc>
                      </a:pPr>
                      <a:r>
                        <a:rPr lang="hu-HU" sz="1600" b="0" strike="noStrike" spc="-1" dirty="0">
                          <a:solidFill>
                            <a:srgbClr val="58595B"/>
                          </a:solidFill>
                          <a:latin typeface="+mj-lt"/>
                        </a:rPr>
                        <a:t>2014</a:t>
                      </a:r>
                      <a:endParaRPr lang="hu-HU" sz="1600" b="0" strike="noStrike" spc="-1" dirty="0">
                        <a:latin typeface="+mj-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j-lt"/>
                        </a:rPr>
                        <a:t>1,124</a:t>
                      </a:r>
                      <a:endParaRPr lang="hu-HU" sz="1600" b="0" strike="noStrike" spc="-1">
                        <a:latin typeface="+mj-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j-lt"/>
                        </a:rPr>
                        <a:t>1,269</a:t>
                      </a:r>
                      <a:endParaRPr lang="hu-HU" sz="1600" b="0" strike="noStrike" spc="-1">
                        <a:latin typeface="+mj-lt"/>
                      </a:endParaRPr>
                    </a:p>
                  </a:txBody>
                  <a:tcPr marL="47520" marR="47520">
                    <a:solidFill>
                      <a:srgbClr val="CFDAF0"/>
                    </a:solidFill>
                  </a:tcPr>
                </a:tc>
                <a:tc>
                  <a:txBody>
                    <a:bodyPr/>
                    <a:lstStyle/>
                    <a:p>
                      <a:pPr algn="just">
                        <a:lnSpc>
                          <a:spcPct val="100000"/>
                        </a:lnSpc>
                      </a:pPr>
                      <a:r>
                        <a:rPr lang="hu-HU" sz="1600" b="1" strike="noStrike" spc="-1">
                          <a:solidFill>
                            <a:srgbClr val="58595B"/>
                          </a:solidFill>
                          <a:latin typeface="+mj-lt"/>
                        </a:rPr>
                        <a:t>1,412</a:t>
                      </a:r>
                      <a:endParaRPr lang="hu-HU" sz="1600" b="0" strike="noStrike" spc="-1">
                        <a:latin typeface="+mj-lt"/>
                      </a:endParaRPr>
                    </a:p>
                  </a:txBody>
                  <a:tcPr marL="47520" marR="47520">
                    <a:solidFill>
                      <a:srgbClr val="CFDAF0"/>
                    </a:solidFill>
                  </a:tcPr>
                </a:tc>
                <a:extLst>
                  <a:ext uri="{0D108BD9-81ED-4DB2-BD59-A6C34878D82A}">
                    <a16:rowId xmlns:a16="http://schemas.microsoft.com/office/drawing/2014/main" val="10000"/>
                  </a:ext>
                </a:extLst>
              </a:tr>
              <a:tr h="360040">
                <a:tc>
                  <a:txBody>
                    <a:bodyPr/>
                    <a:lstStyle/>
                    <a:p>
                      <a:pPr algn="just">
                        <a:lnSpc>
                          <a:spcPct val="100000"/>
                        </a:lnSpc>
                      </a:pPr>
                      <a:r>
                        <a:rPr lang="hu-HU" sz="1600" b="0" strike="noStrike" spc="-1" dirty="0">
                          <a:solidFill>
                            <a:srgbClr val="58595B"/>
                          </a:solidFill>
                          <a:latin typeface="+mj-lt"/>
                        </a:rPr>
                        <a:t>2015</a:t>
                      </a:r>
                      <a:endParaRPr lang="hu-HU" sz="1600" b="0" strike="noStrike" spc="-1" dirty="0">
                        <a:latin typeface="+mj-lt"/>
                      </a:endParaRPr>
                    </a:p>
                  </a:txBody>
                  <a:tcPr marL="47520" marR="47520">
                    <a:solidFill>
                      <a:srgbClr val="F6F8FC"/>
                    </a:solidFill>
                  </a:tcPr>
                </a:tc>
                <a:tc>
                  <a:txBody>
                    <a:bodyPr/>
                    <a:lstStyle/>
                    <a:p>
                      <a:pPr algn="just">
                        <a:lnSpc>
                          <a:spcPct val="100000"/>
                        </a:lnSpc>
                      </a:pPr>
                      <a:r>
                        <a:rPr lang="hu-HU" sz="1600" b="0" strike="noStrike" spc="-1">
                          <a:solidFill>
                            <a:srgbClr val="58595B"/>
                          </a:solidFill>
                          <a:latin typeface="+mj-lt"/>
                        </a:rPr>
                        <a:t>1,078</a:t>
                      </a:r>
                      <a:endParaRPr lang="hu-HU" sz="1600" b="0" strike="noStrike" spc="-1">
                        <a:latin typeface="+mj-lt"/>
                      </a:endParaRPr>
                    </a:p>
                  </a:txBody>
                  <a:tcPr marL="47520" marR="47520">
                    <a:solidFill>
                      <a:srgbClr val="F6F8FC"/>
                    </a:solidFill>
                  </a:tcPr>
                </a:tc>
                <a:tc>
                  <a:txBody>
                    <a:bodyPr/>
                    <a:lstStyle/>
                    <a:p>
                      <a:pPr algn="just">
                        <a:lnSpc>
                          <a:spcPct val="100000"/>
                        </a:lnSpc>
                      </a:pPr>
                      <a:r>
                        <a:rPr lang="hu-HU" sz="1600" b="0" strike="noStrike" spc="-1">
                          <a:solidFill>
                            <a:srgbClr val="58595B"/>
                          </a:solidFill>
                          <a:latin typeface="+mj-lt"/>
                        </a:rPr>
                        <a:t>1,217</a:t>
                      </a:r>
                      <a:endParaRPr lang="hu-HU" sz="1600" b="0" strike="noStrike" spc="-1">
                        <a:latin typeface="+mj-lt"/>
                      </a:endParaRPr>
                    </a:p>
                  </a:txBody>
                  <a:tcPr marL="47520" marR="47520">
                    <a:solidFill>
                      <a:srgbClr val="F6F8FC"/>
                    </a:solidFill>
                  </a:tcPr>
                </a:tc>
                <a:tc>
                  <a:txBody>
                    <a:bodyPr/>
                    <a:lstStyle/>
                    <a:p>
                      <a:pPr algn="just">
                        <a:lnSpc>
                          <a:spcPct val="100000"/>
                        </a:lnSpc>
                      </a:pPr>
                      <a:r>
                        <a:rPr lang="hu-HU" sz="1600" b="1" strike="noStrike" spc="-1">
                          <a:solidFill>
                            <a:srgbClr val="58595B"/>
                          </a:solidFill>
                          <a:latin typeface="+mj-lt"/>
                        </a:rPr>
                        <a:t>1,355</a:t>
                      </a:r>
                      <a:endParaRPr lang="hu-HU" sz="1600" b="0" strike="noStrike" spc="-1">
                        <a:latin typeface="+mj-lt"/>
                      </a:endParaRPr>
                    </a:p>
                  </a:txBody>
                  <a:tcPr marL="47520" marR="47520">
                    <a:solidFill>
                      <a:srgbClr val="F6F8FC"/>
                    </a:solidFill>
                  </a:tcPr>
                </a:tc>
                <a:extLst>
                  <a:ext uri="{0D108BD9-81ED-4DB2-BD59-A6C34878D82A}">
                    <a16:rowId xmlns:a16="http://schemas.microsoft.com/office/drawing/2014/main" val="10001"/>
                  </a:ext>
                </a:extLst>
              </a:tr>
              <a:tr h="360040">
                <a:tc>
                  <a:txBody>
                    <a:bodyPr/>
                    <a:lstStyle/>
                    <a:p>
                      <a:pPr algn="just">
                        <a:lnSpc>
                          <a:spcPct val="100000"/>
                        </a:lnSpc>
                      </a:pPr>
                      <a:r>
                        <a:rPr lang="hu-HU" sz="1600" b="0" strike="noStrike" spc="-1" dirty="0">
                          <a:solidFill>
                            <a:srgbClr val="58595B"/>
                          </a:solidFill>
                          <a:latin typeface="+mj-lt"/>
                        </a:rPr>
                        <a:t>2016</a:t>
                      </a:r>
                      <a:endParaRPr lang="hu-HU" sz="1600" b="0" strike="noStrike" spc="-1" dirty="0">
                        <a:latin typeface="+mj-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j-lt"/>
                        </a:rPr>
                        <a:t>1,000</a:t>
                      </a:r>
                      <a:endParaRPr lang="hu-HU" sz="1600" b="0" strike="noStrike" spc="-1" dirty="0">
                        <a:latin typeface="+mj-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j-lt"/>
                        </a:rPr>
                        <a:t>1,129</a:t>
                      </a:r>
                      <a:endParaRPr lang="hu-HU" sz="1600" b="0" strike="noStrike" spc="-1">
                        <a:latin typeface="+mj-lt"/>
                      </a:endParaRPr>
                    </a:p>
                  </a:txBody>
                  <a:tcPr marL="47520" marR="47520">
                    <a:solidFill>
                      <a:srgbClr val="CFDAF0"/>
                    </a:solidFill>
                  </a:tcPr>
                </a:tc>
                <a:tc>
                  <a:txBody>
                    <a:bodyPr/>
                    <a:lstStyle/>
                    <a:p>
                      <a:pPr algn="just">
                        <a:lnSpc>
                          <a:spcPct val="100000"/>
                        </a:lnSpc>
                      </a:pPr>
                      <a:r>
                        <a:rPr lang="hu-HU" sz="1600" b="1" strike="noStrike" spc="-1">
                          <a:solidFill>
                            <a:srgbClr val="58595B"/>
                          </a:solidFill>
                          <a:latin typeface="+mj-lt"/>
                        </a:rPr>
                        <a:t>1,257</a:t>
                      </a:r>
                      <a:endParaRPr lang="hu-HU" sz="1600" b="0" strike="noStrike" spc="-1">
                        <a:latin typeface="+mj-lt"/>
                      </a:endParaRPr>
                    </a:p>
                  </a:txBody>
                  <a:tcPr marL="47520" marR="47520">
                    <a:solidFill>
                      <a:srgbClr val="CFDAF0"/>
                    </a:solidFill>
                  </a:tcPr>
                </a:tc>
                <a:extLst>
                  <a:ext uri="{0D108BD9-81ED-4DB2-BD59-A6C34878D82A}">
                    <a16:rowId xmlns:a16="http://schemas.microsoft.com/office/drawing/2014/main" val="10002"/>
                  </a:ext>
                </a:extLst>
              </a:tr>
              <a:tr h="360040">
                <a:tc>
                  <a:txBody>
                    <a:bodyPr/>
                    <a:lstStyle/>
                    <a:p>
                      <a:pPr algn="just">
                        <a:lnSpc>
                          <a:spcPct val="100000"/>
                        </a:lnSpc>
                      </a:pPr>
                      <a:r>
                        <a:rPr lang="hu-HU" sz="1600" b="0" strike="noStrike" spc="-1">
                          <a:solidFill>
                            <a:srgbClr val="58595B"/>
                          </a:solidFill>
                          <a:latin typeface="+mj-lt"/>
                        </a:rPr>
                        <a:t>2017</a:t>
                      </a:r>
                      <a:endParaRPr lang="hu-HU" sz="1600" b="0" strike="noStrike" spc="-1">
                        <a:latin typeface="+mj-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j-lt"/>
                        </a:rPr>
                        <a:t>xxx</a:t>
                      </a:r>
                      <a:endParaRPr lang="hu-HU" sz="1600" b="0" strike="noStrike" spc="-1" dirty="0">
                        <a:latin typeface="+mj-lt"/>
                      </a:endParaRPr>
                    </a:p>
                  </a:txBody>
                  <a:tcPr marL="47520" marR="47520">
                    <a:solidFill>
                      <a:srgbClr val="F6F8FC"/>
                    </a:solidFill>
                  </a:tcPr>
                </a:tc>
                <a:tc>
                  <a:txBody>
                    <a:bodyPr/>
                    <a:lstStyle/>
                    <a:p>
                      <a:pPr algn="just">
                        <a:lnSpc>
                          <a:spcPct val="100000"/>
                        </a:lnSpc>
                      </a:pPr>
                      <a:r>
                        <a:rPr lang="hu-HU" sz="1600" b="0" strike="noStrike" spc="-1" dirty="0">
                          <a:solidFill>
                            <a:srgbClr val="58595B"/>
                          </a:solidFill>
                          <a:latin typeface="+mj-lt"/>
                        </a:rPr>
                        <a:t>1,000</a:t>
                      </a:r>
                      <a:endParaRPr lang="hu-HU" sz="1600" b="0" strike="noStrike" spc="-1" dirty="0">
                        <a:latin typeface="+mj-lt"/>
                      </a:endParaRPr>
                    </a:p>
                  </a:txBody>
                  <a:tcPr marL="47520" marR="47520">
                    <a:solidFill>
                      <a:srgbClr val="F6F8FC"/>
                    </a:solidFill>
                  </a:tcPr>
                </a:tc>
                <a:tc>
                  <a:txBody>
                    <a:bodyPr/>
                    <a:lstStyle/>
                    <a:p>
                      <a:pPr algn="just">
                        <a:lnSpc>
                          <a:spcPct val="100000"/>
                        </a:lnSpc>
                      </a:pPr>
                      <a:r>
                        <a:rPr lang="hu-HU" sz="1600" b="1" strike="noStrike" spc="-1" dirty="0">
                          <a:solidFill>
                            <a:srgbClr val="58595B"/>
                          </a:solidFill>
                          <a:latin typeface="+mj-lt"/>
                        </a:rPr>
                        <a:t>1,113</a:t>
                      </a:r>
                      <a:endParaRPr lang="hu-HU" sz="1600" b="0" strike="noStrike" spc="-1" dirty="0">
                        <a:latin typeface="+mj-lt"/>
                      </a:endParaRPr>
                    </a:p>
                  </a:txBody>
                  <a:tcPr marL="47520" marR="47520">
                    <a:solidFill>
                      <a:srgbClr val="F6F8FC"/>
                    </a:solidFill>
                  </a:tcPr>
                </a:tc>
                <a:extLst>
                  <a:ext uri="{0D108BD9-81ED-4DB2-BD59-A6C34878D82A}">
                    <a16:rowId xmlns:a16="http://schemas.microsoft.com/office/drawing/2014/main" val="10003"/>
                  </a:ext>
                </a:extLst>
              </a:tr>
              <a:tr h="453928">
                <a:tc>
                  <a:txBody>
                    <a:bodyPr/>
                    <a:lstStyle/>
                    <a:p>
                      <a:pPr algn="just">
                        <a:lnSpc>
                          <a:spcPct val="100000"/>
                        </a:lnSpc>
                      </a:pPr>
                      <a:r>
                        <a:rPr lang="hu-HU" sz="1600" b="0" strike="noStrike" spc="-1">
                          <a:solidFill>
                            <a:srgbClr val="58595B"/>
                          </a:solidFill>
                          <a:latin typeface="+mj-lt"/>
                        </a:rPr>
                        <a:t>2018</a:t>
                      </a:r>
                      <a:endParaRPr lang="hu-HU" sz="1600" b="0" strike="noStrike" spc="-1">
                        <a:latin typeface="+mj-lt"/>
                      </a:endParaRPr>
                    </a:p>
                  </a:txBody>
                  <a:tcPr marL="47520" marR="47520">
                    <a:solidFill>
                      <a:srgbClr val="CFDAF0"/>
                    </a:solidFill>
                  </a:tcPr>
                </a:tc>
                <a:tc>
                  <a:txBody>
                    <a:bodyPr/>
                    <a:lstStyle/>
                    <a:p>
                      <a:pPr algn="just">
                        <a:lnSpc>
                          <a:spcPct val="100000"/>
                        </a:lnSpc>
                      </a:pPr>
                      <a:r>
                        <a:rPr lang="hu-HU" sz="1600" b="0" strike="noStrike" spc="-1">
                          <a:solidFill>
                            <a:srgbClr val="58595B"/>
                          </a:solidFill>
                          <a:latin typeface="+mj-lt"/>
                        </a:rPr>
                        <a:t>xxx</a:t>
                      </a:r>
                      <a:endParaRPr lang="hu-HU" sz="1600" b="0" strike="noStrike" spc="-1">
                        <a:latin typeface="+mj-lt"/>
                      </a:endParaRPr>
                    </a:p>
                  </a:txBody>
                  <a:tcPr marL="47520" marR="47520">
                    <a:solidFill>
                      <a:srgbClr val="CFDAF0"/>
                    </a:solidFill>
                  </a:tcPr>
                </a:tc>
                <a:tc>
                  <a:txBody>
                    <a:bodyPr/>
                    <a:lstStyle/>
                    <a:p>
                      <a:pPr algn="just">
                        <a:lnSpc>
                          <a:spcPct val="100000"/>
                        </a:lnSpc>
                      </a:pPr>
                      <a:r>
                        <a:rPr lang="hu-HU" sz="1600" b="0" strike="noStrike" spc="-1" dirty="0">
                          <a:solidFill>
                            <a:srgbClr val="58595B"/>
                          </a:solidFill>
                          <a:latin typeface="+mj-lt"/>
                        </a:rPr>
                        <a:t>xxx</a:t>
                      </a:r>
                      <a:endParaRPr lang="hu-HU" sz="1600" b="0" strike="noStrike" spc="-1" dirty="0">
                        <a:latin typeface="+mj-lt"/>
                      </a:endParaRPr>
                    </a:p>
                  </a:txBody>
                  <a:tcPr marL="47520" marR="47520">
                    <a:solidFill>
                      <a:srgbClr val="CFDAF0"/>
                    </a:solidFill>
                  </a:tcPr>
                </a:tc>
                <a:tc>
                  <a:txBody>
                    <a:bodyPr/>
                    <a:lstStyle/>
                    <a:p>
                      <a:pPr algn="just">
                        <a:lnSpc>
                          <a:spcPct val="100000"/>
                        </a:lnSpc>
                      </a:pPr>
                      <a:r>
                        <a:rPr lang="hu-HU" sz="1600" b="1" strike="noStrike" spc="-1" dirty="0">
                          <a:solidFill>
                            <a:srgbClr val="58595B"/>
                          </a:solidFill>
                          <a:latin typeface="+mj-lt"/>
                        </a:rPr>
                        <a:t>1,000</a:t>
                      </a:r>
                      <a:endParaRPr lang="hu-HU" sz="1600" b="0" strike="noStrike" spc="-1" dirty="0">
                        <a:latin typeface="+mj-lt"/>
                      </a:endParaRPr>
                    </a:p>
                  </a:txBody>
                  <a:tcPr marL="47520" marR="47520">
                    <a:solidFill>
                      <a:srgbClr val="CFDAF0"/>
                    </a:solid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TextShape 1"/>
          <p:cNvSpPr txBox="1"/>
          <p:nvPr/>
        </p:nvSpPr>
        <p:spPr>
          <a:xfrm>
            <a:off x="457200" y="70416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205" name="TextShape 2"/>
          <p:cNvSpPr txBox="1"/>
          <p:nvPr/>
        </p:nvSpPr>
        <p:spPr>
          <a:xfrm>
            <a:off x="289080" y="1989000"/>
            <a:ext cx="8397360" cy="3720960"/>
          </a:xfrm>
          <a:prstGeom prst="rect">
            <a:avLst/>
          </a:prstGeom>
          <a:noFill/>
          <a:ln>
            <a:noFill/>
          </a:ln>
        </p:spPr>
        <p:txBody>
          <a:bodyPr lIns="90000" tIns="45000" rIns="90000" bIns="45000">
            <a:normAutofit/>
          </a:bodyPr>
          <a:lstStyle/>
          <a:p>
            <a:pPr marL="91440" algn="just">
              <a:lnSpc>
                <a:spcPct val="100000"/>
              </a:lnSpc>
              <a:spcBef>
                <a:spcPts val="439"/>
              </a:spcBef>
              <a:spcAft>
                <a:spcPts val="601"/>
              </a:spcAft>
            </a:pPr>
            <a:r>
              <a:rPr lang="hu-HU" sz="2000" b="1" strike="noStrike" spc="-1" dirty="0">
                <a:solidFill>
                  <a:srgbClr val="105964"/>
                </a:solidFill>
                <a:latin typeface="Arial"/>
              </a:rPr>
              <a:t>9. A havi átlagkereset meghatározása.</a:t>
            </a:r>
            <a:endParaRPr lang="hu-HU" sz="2000" b="0" strike="noStrike" spc="-1" dirty="0">
              <a:solidFill>
                <a:srgbClr val="000000"/>
              </a:solidFill>
              <a:latin typeface="Constantia"/>
            </a:endParaRPr>
          </a:p>
          <a:p>
            <a:pPr marL="91440" algn="just">
              <a:lnSpc>
                <a:spcPct val="100000"/>
              </a:lnSpc>
              <a:spcBef>
                <a:spcPts val="439"/>
              </a:spcBef>
              <a:spcAft>
                <a:spcPts val="601"/>
              </a:spcAft>
            </a:pPr>
            <a:endParaRPr lang="hu-HU" sz="2000" b="0" strike="noStrike" spc="-1" dirty="0">
              <a:solidFill>
                <a:srgbClr val="000000"/>
              </a:solidFill>
              <a:latin typeface="Constantia"/>
            </a:endParaRPr>
          </a:p>
          <a:p>
            <a:pPr marL="91440" algn="just">
              <a:lnSpc>
                <a:spcPct val="100000"/>
              </a:lnSpc>
              <a:spcBef>
                <a:spcPts val="439"/>
              </a:spcBef>
              <a:spcAft>
                <a:spcPts val="601"/>
              </a:spcAft>
            </a:pPr>
            <a:r>
              <a:rPr lang="hu-HU" sz="2000" b="0" strike="noStrike" spc="-1" dirty="0">
                <a:solidFill>
                  <a:srgbClr val="404040"/>
                </a:solidFill>
                <a:latin typeface="Arial"/>
              </a:rPr>
              <a:t>Az átlagszámítási időszakban elért, figyelembe vett, szükség szerint </a:t>
            </a:r>
            <a:r>
              <a:rPr lang="hu-HU" sz="2000" b="0" strike="noStrike" spc="-1" dirty="0" err="1">
                <a:solidFill>
                  <a:srgbClr val="404040"/>
                </a:solidFill>
                <a:latin typeface="Arial"/>
              </a:rPr>
              <a:t>hiánypótolt</a:t>
            </a:r>
            <a:r>
              <a:rPr lang="hu-HU" sz="2000" b="0" strike="noStrike" spc="-1" dirty="0">
                <a:solidFill>
                  <a:srgbClr val="404040"/>
                </a:solidFill>
                <a:latin typeface="Arial"/>
              </a:rPr>
              <a:t>, </a:t>
            </a:r>
            <a:r>
              <a:rPr lang="hu-HU" sz="2000" b="0" strike="noStrike" spc="-1" dirty="0" err="1">
                <a:solidFill>
                  <a:srgbClr val="404040"/>
                </a:solidFill>
                <a:latin typeface="Arial"/>
              </a:rPr>
              <a:t>járuléktalanított</a:t>
            </a:r>
            <a:r>
              <a:rPr lang="hu-HU" sz="2000" b="0" strike="noStrike" spc="-1" dirty="0">
                <a:solidFill>
                  <a:srgbClr val="404040"/>
                </a:solidFill>
                <a:latin typeface="Arial"/>
              </a:rPr>
              <a:t> nettósított és valorizált keresetek összeadjuk és az osztószám számával képzett napi átlagát 365-tel szorozva, majd 12-vel osztva kapjuk a havi átlagkeresetet.</a:t>
            </a:r>
            <a:endParaRPr lang="hu-HU" sz="2000" b="0" strike="noStrike" spc="-1" dirty="0">
              <a:solidFill>
                <a:srgbClr val="000000"/>
              </a:solidFill>
              <a:latin typeface="Constantia"/>
            </a:endParaRPr>
          </a:p>
          <a:p>
            <a:pPr>
              <a:lnSpc>
                <a:spcPct val="100000"/>
              </a:lnSpc>
              <a:spcBef>
                <a:spcPts val="519"/>
              </a:spcBef>
            </a:pPr>
            <a:endParaRPr lang="hu-HU" sz="2000" b="0" strike="noStrike" spc="-1" dirty="0">
              <a:solidFill>
                <a:srgbClr val="000000"/>
              </a:solidFill>
              <a:latin typeface="Constantia"/>
            </a:endParaRPr>
          </a:p>
        </p:txBody>
      </p:sp>
      <p:pic>
        <p:nvPicPr>
          <p:cNvPr id="206" name="Picture 4"/>
          <p:cNvPicPr/>
          <p:nvPr/>
        </p:nvPicPr>
        <p:blipFill>
          <a:blip r:embed="rId3" cstate="print"/>
          <a:stretch/>
        </p:blipFill>
        <p:spPr>
          <a:xfrm>
            <a:off x="5364000" y="4365000"/>
            <a:ext cx="3326400" cy="24318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179640" y="714240"/>
            <a:ext cx="8568720" cy="5713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50000"/>
              </a:lnSpc>
            </a:pPr>
            <a:r>
              <a:rPr lang="hu-HU" sz="2400" b="1" strike="noStrike" spc="-1" dirty="0">
                <a:solidFill>
                  <a:srgbClr val="105964"/>
                </a:solidFill>
                <a:latin typeface="Arial"/>
              </a:rPr>
              <a:t>Időskori szociális jövedelembiztonság</a:t>
            </a:r>
            <a:endParaRPr lang="hu-HU" sz="2400" b="0" strike="noStrike" spc="-1" dirty="0">
              <a:latin typeface="Arial"/>
            </a:endParaRPr>
          </a:p>
          <a:p>
            <a:pPr algn="just">
              <a:lnSpc>
                <a:spcPct val="150000"/>
              </a:lnSpc>
            </a:pPr>
            <a:endParaRPr lang="hu-HU" sz="2400" b="0" strike="noStrike" spc="-1" dirty="0">
              <a:latin typeface="Arial"/>
            </a:endParaRPr>
          </a:p>
          <a:p>
            <a:pPr algn="ctr">
              <a:lnSpc>
                <a:spcPct val="150000"/>
              </a:lnSpc>
            </a:pPr>
            <a:r>
              <a:rPr lang="hu-HU" b="0" i="1" strike="noStrike" spc="-1" dirty="0">
                <a:solidFill>
                  <a:srgbClr val="000000"/>
                </a:solidFill>
                <a:latin typeface="Arial"/>
              </a:rPr>
              <a:t>Kötelező nyugdíjbiztosítási ellátórendszer</a:t>
            </a:r>
            <a:endParaRPr lang="hu-HU" b="0" strike="noStrike" spc="-1" dirty="0">
              <a:latin typeface="Arial"/>
            </a:endParaRPr>
          </a:p>
          <a:p>
            <a:pPr algn="just">
              <a:lnSpc>
                <a:spcPct val="150000"/>
              </a:lnSpc>
            </a:pPr>
            <a:r>
              <a:rPr lang="hu-HU" sz="2000" b="0" strike="noStrike" spc="-1" dirty="0">
                <a:solidFill>
                  <a:srgbClr val="000000"/>
                </a:solidFill>
                <a:latin typeface="Arial"/>
              </a:rPr>
              <a:t> </a:t>
            </a:r>
            <a:endParaRPr lang="hu-HU" sz="2000" b="0" strike="noStrike" spc="-1" dirty="0">
              <a:latin typeface="Arial"/>
            </a:endParaRPr>
          </a:p>
          <a:p>
            <a:pPr algn="just">
              <a:lnSpc>
                <a:spcPct val="150000"/>
              </a:lnSpc>
            </a:pPr>
            <a:r>
              <a:rPr lang="hu-HU" b="1" u="sng" strike="noStrike" spc="-1" dirty="0">
                <a:solidFill>
                  <a:srgbClr val="000000"/>
                </a:solidFill>
                <a:uFillTx/>
                <a:latin typeface="Arial"/>
              </a:rPr>
              <a:t>Öregségi nyugdíjak </a:t>
            </a:r>
            <a:endParaRPr lang="hu-HU" b="0" strike="noStrike" spc="-1" dirty="0">
              <a:latin typeface="Arial"/>
            </a:endParaRPr>
          </a:p>
          <a:p>
            <a:pPr marL="69750" indent="-285750" algn="just">
              <a:lnSpc>
                <a:spcPct val="150000"/>
              </a:lnSpc>
              <a:buFont typeface="Arial" panose="020B0604020202020204" pitchFamily="34" charset="0"/>
              <a:buChar char="•"/>
            </a:pPr>
            <a:r>
              <a:rPr lang="hu-HU" b="0" strike="noStrike" spc="-1" dirty="0">
                <a:solidFill>
                  <a:srgbClr val="000000"/>
                </a:solidFill>
                <a:latin typeface="Arial"/>
              </a:rPr>
              <a:t>korhatárt betöltött személyek nyugdíja (teljes, rész)</a:t>
            </a:r>
            <a:endParaRPr lang="hu-HU" b="0" strike="noStrike" spc="-1" dirty="0">
              <a:latin typeface="Arial"/>
            </a:endParaRPr>
          </a:p>
          <a:p>
            <a:pPr marL="69750" indent="-285750" algn="just">
              <a:lnSpc>
                <a:spcPct val="150000"/>
              </a:lnSpc>
              <a:buFont typeface="Arial" panose="020B0604020202020204" pitchFamily="34" charset="0"/>
              <a:buChar char="•"/>
            </a:pPr>
            <a:r>
              <a:rPr lang="hu-HU" b="0" strike="noStrike" spc="-1" dirty="0">
                <a:solidFill>
                  <a:srgbClr val="000000"/>
                </a:solidFill>
                <a:latin typeface="Arial"/>
              </a:rPr>
              <a:t>nők kedvezményes öregségi nyugdíja </a:t>
            </a:r>
            <a:endParaRPr lang="hu-HU" b="0" strike="noStrike" spc="-1" dirty="0">
              <a:latin typeface="Arial"/>
            </a:endParaRPr>
          </a:p>
          <a:p>
            <a:pPr algn="just">
              <a:lnSpc>
                <a:spcPct val="150000"/>
              </a:lnSpc>
            </a:pPr>
            <a:endParaRPr lang="hu-HU" b="0" strike="noStrike" spc="-1" dirty="0">
              <a:latin typeface="Arial"/>
            </a:endParaRPr>
          </a:p>
          <a:p>
            <a:pPr algn="just">
              <a:lnSpc>
                <a:spcPct val="150000"/>
              </a:lnSpc>
            </a:pPr>
            <a:r>
              <a:rPr lang="hu-HU" b="0" strike="noStrike" spc="-1" dirty="0">
                <a:solidFill>
                  <a:srgbClr val="000000"/>
                </a:solidFill>
                <a:latin typeface="Arial"/>
              </a:rPr>
              <a:t> </a:t>
            </a:r>
            <a:r>
              <a:rPr lang="hu-HU" b="1" u="sng" strike="noStrike" spc="-1" dirty="0">
                <a:solidFill>
                  <a:srgbClr val="000000"/>
                </a:solidFill>
                <a:uFillTx/>
                <a:latin typeface="Arial"/>
              </a:rPr>
              <a:t>Hozzátartozói ellátások</a:t>
            </a:r>
            <a:endParaRPr lang="hu-HU" b="0" strike="noStrike" spc="-1" dirty="0">
              <a:latin typeface="Arial"/>
            </a:endParaRPr>
          </a:p>
          <a:p>
            <a:pPr marL="69750" indent="-285750" algn="just">
              <a:lnSpc>
                <a:spcPct val="150000"/>
              </a:lnSpc>
              <a:buFont typeface="Arial" panose="020B0604020202020204" pitchFamily="34" charset="0"/>
              <a:buChar char="•"/>
            </a:pPr>
            <a:r>
              <a:rPr lang="hu-HU" b="0" strike="noStrike" spc="-1" dirty="0">
                <a:solidFill>
                  <a:srgbClr val="000000"/>
                </a:solidFill>
                <a:latin typeface="Arial"/>
              </a:rPr>
              <a:t>özvegyi nyugdíj, </a:t>
            </a:r>
            <a:endParaRPr lang="hu-HU" b="0" strike="noStrike" spc="-1" dirty="0">
              <a:latin typeface="Arial"/>
            </a:endParaRPr>
          </a:p>
          <a:p>
            <a:pPr marL="69750" indent="-285750" algn="just">
              <a:lnSpc>
                <a:spcPct val="150000"/>
              </a:lnSpc>
              <a:buFont typeface="Arial" panose="020B0604020202020204" pitchFamily="34" charset="0"/>
              <a:buChar char="•"/>
            </a:pPr>
            <a:r>
              <a:rPr lang="hu-HU" b="0" strike="noStrike" spc="-1" dirty="0">
                <a:solidFill>
                  <a:srgbClr val="000000"/>
                </a:solidFill>
                <a:latin typeface="Arial"/>
              </a:rPr>
              <a:t>árvaellátás, </a:t>
            </a:r>
            <a:endParaRPr lang="hu-HU" b="0" strike="noStrike" spc="-1" dirty="0">
              <a:latin typeface="Arial"/>
            </a:endParaRPr>
          </a:p>
          <a:p>
            <a:pPr marL="69750" indent="-285750" algn="just">
              <a:lnSpc>
                <a:spcPct val="150000"/>
              </a:lnSpc>
              <a:buFont typeface="Arial" panose="020B0604020202020204" pitchFamily="34" charset="0"/>
              <a:buChar char="•"/>
            </a:pPr>
            <a:r>
              <a:rPr lang="hu-HU" b="0" strike="noStrike" spc="-1" dirty="0">
                <a:solidFill>
                  <a:srgbClr val="000000"/>
                </a:solidFill>
                <a:latin typeface="Arial"/>
              </a:rPr>
              <a:t>szülői nyugdíj</a:t>
            </a:r>
            <a:endParaRPr lang="hu-HU" b="0" strike="noStrike" spc="-1" dirty="0">
              <a:latin typeface="Arial"/>
            </a:endParaRPr>
          </a:p>
        </p:txBody>
      </p:sp>
      <p:sp>
        <p:nvSpPr>
          <p:cNvPr id="147" name="CustomShape 2"/>
          <p:cNvSpPr/>
          <p:nvPr/>
        </p:nvSpPr>
        <p:spPr>
          <a:xfrm>
            <a:off x="4357800" y="1428840"/>
            <a:ext cx="484200" cy="356760"/>
          </a:xfrm>
          <a:prstGeom prst="downArrow">
            <a:avLst>
              <a:gd name="adj1" fmla="val 50000"/>
              <a:gd name="adj2" fmla="val 50000"/>
            </a:avLst>
          </a:prstGeom>
          <a:solidFill>
            <a:schemeClr val="tx2"/>
          </a:solidFill>
          <a:ln>
            <a:round/>
          </a:ln>
        </p:spPr>
        <p:style>
          <a:lnRef idx="2">
            <a:schemeClr val="accent1">
              <a:shade val="50000"/>
            </a:schemeClr>
          </a:lnRef>
          <a:fillRef idx="1">
            <a:schemeClr val="accent1"/>
          </a:fillRef>
          <a:effectRef idx="0">
            <a:schemeClr val="accent1"/>
          </a:effectRef>
          <a:fontRef idx="minor"/>
        </p:style>
      </p:sp>
      <p:pic>
        <p:nvPicPr>
          <p:cNvPr id="148" name="Kép 10"/>
          <p:cNvPicPr/>
          <p:nvPr/>
        </p:nvPicPr>
        <p:blipFill>
          <a:blip r:embed="rId2" cstate="print"/>
          <a:stretch/>
        </p:blipFill>
        <p:spPr>
          <a:xfrm>
            <a:off x="6395760" y="4293000"/>
            <a:ext cx="2352240" cy="194292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extShape 1"/>
          <p:cNvSpPr txBox="1"/>
          <p:nvPr/>
        </p:nvSpPr>
        <p:spPr>
          <a:xfrm>
            <a:off x="457200" y="704160"/>
            <a:ext cx="8229240" cy="492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öregségi nyugdíj összegének kiszámítása</a:t>
            </a:r>
            <a:endParaRPr lang="hu-HU" sz="2400" b="1" strike="noStrike" spc="-1" dirty="0">
              <a:solidFill>
                <a:srgbClr val="000000"/>
              </a:solidFill>
              <a:latin typeface="Constantia"/>
            </a:endParaRPr>
          </a:p>
        </p:txBody>
      </p:sp>
      <p:sp>
        <p:nvSpPr>
          <p:cNvPr id="208" name="TextShape 2"/>
          <p:cNvSpPr txBox="1"/>
          <p:nvPr/>
        </p:nvSpPr>
        <p:spPr>
          <a:xfrm>
            <a:off x="457200" y="1484640"/>
            <a:ext cx="8229240" cy="4839480"/>
          </a:xfrm>
          <a:prstGeom prst="rect">
            <a:avLst/>
          </a:prstGeom>
          <a:noFill/>
          <a:ln>
            <a:noFill/>
          </a:ln>
        </p:spPr>
        <p:txBody>
          <a:bodyPr lIns="90000" tIns="45000" rIns="90000" bIns="45000"/>
          <a:lstStyle/>
          <a:p>
            <a:pPr marL="91440" algn="just">
              <a:lnSpc>
                <a:spcPct val="100000"/>
              </a:lnSpc>
              <a:spcBef>
                <a:spcPts val="400"/>
              </a:spcBef>
              <a:spcAft>
                <a:spcPts val="601"/>
              </a:spcAft>
            </a:pPr>
            <a:endParaRPr lang="hu-HU" b="1" strike="noStrike" spc="-1" dirty="0" smtClean="0">
              <a:solidFill>
                <a:srgbClr val="105964"/>
              </a:solidFill>
              <a:latin typeface="Arial"/>
            </a:endParaRPr>
          </a:p>
          <a:p>
            <a:pPr marL="91440" algn="just">
              <a:lnSpc>
                <a:spcPct val="100000"/>
              </a:lnSpc>
              <a:spcBef>
                <a:spcPts val="400"/>
              </a:spcBef>
              <a:spcAft>
                <a:spcPts val="601"/>
              </a:spcAft>
            </a:pPr>
            <a:r>
              <a:rPr lang="hu-HU" b="1" strike="noStrike" spc="-1" dirty="0" smtClean="0">
                <a:solidFill>
                  <a:srgbClr val="105964"/>
                </a:solidFill>
                <a:latin typeface="Arial"/>
              </a:rPr>
              <a:t>10</a:t>
            </a:r>
            <a:r>
              <a:rPr lang="hu-HU" b="1" strike="noStrike" spc="-1" dirty="0">
                <a:solidFill>
                  <a:srgbClr val="105964"/>
                </a:solidFill>
                <a:latin typeface="Arial"/>
              </a:rPr>
              <a:t>. A </a:t>
            </a:r>
            <a:r>
              <a:rPr lang="hu-HU" b="1" strike="noStrike" spc="-1" dirty="0" err="1">
                <a:solidFill>
                  <a:srgbClr val="105964"/>
                </a:solidFill>
                <a:latin typeface="Arial"/>
              </a:rPr>
              <a:t>degresszált</a:t>
            </a:r>
            <a:r>
              <a:rPr lang="hu-HU" b="1" strike="noStrike" spc="-1" dirty="0">
                <a:solidFill>
                  <a:srgbClr val="105964"/>
                </a:solidFill>
                <a:latin typeface="Arial"/>
              </a:rPr>
              <a:t> havi átlagkereset.</a:t>
            </a:r>
            <a:endParaRPr lang="hu-HU" b="0" strike="noStrike" spc="-1" dirty="0">
              <a:solidFill>
                <a:srgbClr val="000000"/>
              </a:solidFill>
              <a:latin typeface="Constantia"/>
            </a:endParaRPr>
          </a:p>
          <a:p>
            <a:pPr marL="91440" algn="just">
              <a:lnSpc>
                <a:spcPct val="100000"/>
              </a:lnSpc>
              <a:spcBef>
                <a:spcPts val="400"/>
              </a:spcBef>
              <a:spcAft>
                <a:spcPts val="601"/>
              </a:spcAft>
            </a:pPr>
            <a:endParaRPr lang="hu-HU" b="0" strike="noStrike" spc="-1" dirty="0">
              <a:solidFill>
                <a:srgbClr val="000000"/>
              </a:solidFill>
              <a:latin typeface="Constantia"/>
            </a:endParaRPr>
          </a:p>
          <a:p>
            <a:pPr marL="91440" algn="just">
              <a:lnSpc>
                <a:spcPct val="100000"/>
              </a:lnSpc>
              <a:spcBef>
                <a:spcPts val="400"/>
              </a:spcBef>
              <a:spcAft>
                <a:spcPts val="601"/>
              </a:spcAft>
            </a:pPr>
            <a:r>
              <a:rPr lang="hu-HU" b="0" strike="noStrike" spc="-1" dirty="0">
                <a:solidFill>
                  <a:srgbClr val="404040"/>
                </a:solidFill>
                <a:latin typeface="Arial"/>
              </a:rPr>
              <a:t>Ha a 2012. december 31-ét követő időponttól kezdődően megállapításra kerülő öregségi nyugdíj alapját képező havi átlagkereset 372 000 forintnál több,</a:t>
            </a:r>
            <a:endParaRPr lang="hu-HU" b="0" strike="noStrike" spc="-1" dirty="0">
              <a:solidFill>
                <a:srgbClr val="000000"/>
              </a:solidFill>
              <a:latin typeface="Constantia"/>
            </a:endParaRPr>
          </a:p>
          <a:p>
            <a:pPr marL="91440" algn="just">
              <a:lnSpc>
                <a:spcPct val="100000"/>
              </a:lnSpc>
              <a:spcBef>
                <a:spcPts val="400"/>
              </a:spcBef>
              <a:spcAft>
                <a:spcPts val="601"/>
              </a:spcAft>
            </a:pPr>
            <a:endParaRPr lang="hu-HU" b="0" strike="noStrike" spc="-1" dirty="0">
              <a:solidFill>
                <a:srgbClr val="000000"/>
              </a:solidFill>
              <a:latin typeface="Constantia"/>
            </a:endParaRPr>
          </a:p>
          <a:p>
            <a:pPr marL="286110" indent="-285750" algn="just">
              <a:lnSpc>
                <a:spcPct val="100000"/>
              </a:lnSpc>
              <a:spcBef>
                <a:spcPts val="400"/>
              </a:spcBef>
              <a:spcAft>
                <a:spcPts val="601"/>
              </a:spcAft>
              <a:buSzPct val="95000"/>
              <a:buFont typeface="Arial" panose="020B0604020202020204" pitchFamily="34" charset="0"/>
              <a:buChar char="•"/>
            </a:pPr>
            <a:r>
              <a:rPr lang="hu-HU" b="0" strike="noStrike" spc="-1" dirty="0">
                <a:solidFill>
                  <a:srgbClr val="404040"/>
                </a:solidFill>
                <a:latin typeface="Arial"/>
              </a:rPr>
              <a:t>a 372 001 és 421 000 forint közötti </a:t>
            </a:r>
            <a:r>
              <a:rPr lang="hu-HU" b="0" strike="noStrike" spc="-1" dirty="0" smtClean="0">
                <a:solidFill>
                  <a:srgbClr val="404040"/>
                </a:solidFill>
                <a:latin typeface="Arial"/>
              </a:rPr>
              <a:t>átlagkereset rész </a:t>
            </a:r>
            <a:r>
              <a:rPr lang="hu-HU" b="0" strike="noStrike" spc="-1" dirty="0">
                <a:solidFill>
                  <a:srgbClr val="404040"/>
                </a:solidFill>
                <a:latin typeface="Arial"/>
              </a:rPr>
              <a:t>90 százalékát,</a:t>
            </a:r>
            <a:endParaRPr lang="hu-HU" b="0" strike="noStrike" spc="-1" dirty="0">
              <a:solidFill>
                <a:srgbClr val="000000"/>
              </a:solidFill>
              <a:latin typeface="Constantia"/>
            </a:endParaRPr>
          </a:p>
          <a:p>
            <a:pPr marL="286110" indent="-285750" algn="just">
              <a:lnSpc>
                <a:spcPct val="100000"/>
              </a:lnSpc>
              <a:spcBef>
                <a:spcPts val="400"/>
              </a:spcBef>
              <a:spcAft>
                <a:spcPts val="601"/>
              </a:spcAft>
              <a:buSzPct val="95000"/>
              <a:buFont typeface="Arial" panose="020B0604020202020204" pitchFamily="34" charset="0"/>
              <a:buChar char="•"/>
            </a:pPr>
            <a:r>
              <a:rPr lang="hu-HU" b="0" strike="noStrike" spc="-1" dirty="0">
                <a:solidFill>
                  <a:srgbClr val="404040"/>
                </a:solidFill>
                <a:latin typeface="Arial"/>
              </a:rPr>
              <a:t>a 421 000 forint feletti </a:t>
            </a:r>
            <a:r>
              <a:rPr lang="hu-HU" b="0" strike="noStrike" spc="-1" dirty="0" smtClean="0">
                <a:solidFill>
                  <a:srgbClr val="404040"/>
                </a:solidFill>
                <a:latin typeface="Arial"/>
              </a:rPr>
              <a:t>átlagkereset rész </a:t>
            </a:r>
            <a:r>
              <a:rPr lang="hu-HU" b="0" strike="noStrike" spc="-1" dirty="0">
                <a:solidFill>
                  <a:srgbClr val="404040"/>
                </a:solidFill>
                <a:latin typeface="Arial"/>
              </a:rPr>
              <a:t>80 </a:t>
            </a:r>
            <a:r>
              <a:rPr lang="hu-HU" b="0" strike="noStrike" spc="-1" dirty="0" smtClean="0">
                <a:solidFill>
                  <a:srgbClr val="404040"/>
                </a:solidFill>
                <a:latin typeface="Arial"/>
              </a:rPr>
              <a:t>százalékát</a:t>
            </a:r>
          </a:p>
          <a:p>
            <a:pPr marL="360" algn="just">
              <a:lnSpc>
                <a:spcPct val="100000"/>
              </a:lnSpc>
              <a:spcBef>
                <a:spcPts val="400"/>
              </a:spcBef>
              <a:spcAft>
                <a:spcPts val="601"/>
              </a:spcAft>
              <a:buSzPct val="95000"/>
            </a:pPr>
            <a:endParaRPr lang="hu-HU" b="0" strike="noStrike" spc="-1" dirty="0">
              <a:solidFill>
                <a:srgbClr val="000000"/>
              </a:solidFill>
              <a:latin typeface="Constantia"/>
            </a:endParaRPr>
          </a:p>
          <a:p>
            <a:pPr marL="91440" algn="just">
              <a:lnSpc>
                <a:spcPct val="100000"/>
              </a:lnSpc>
              <a:spcBef>
                <a:spcPts val="400"/>
              </a:spcBef>
              <a:spcAft>
                <a:spcPts val="601"/>
              </a:spcAft>
            </a:pPr>
            <a:r>
              <a:rPr lang="hu-HU" b="0" strike="noStrike" spc="-1" dirty="0">
                <a:solidFill>
                  <a:srgbClr val="404040"/>
                </a:solidFill>
                <a:latin typeface="Arial"/>
              </a:rPr>
              <a:t>kell az öregségi nyugdíj megállapításánál figyelembe venni.</a:t>
            </a:r>
            <a:endParaRPr lang="hu-HU" b="0" strike="noStrike" spc="-1" dirty="0">
              <a:solidFill>
                <a:srgbClr val="000000"/>
              </a:solidFill>
              <a:latin typeface="Constantia"/>
            </a:endParaRPr>
          </a:p>
          <a:p>
            <a:pPr>
              <a:lnSpc>
                <a:spcPct val="100000"/>
              </a:lnSpc>
              <a:spcBef>
                <a:spcPts val="400"/>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Shape 1"/>
          <p:cNvSpPr txBox="1"/>
          <p:nvPr/>
        </p:nvSpPr>
        <p:spPr>
          <a:xfrm>
            <a:off x="457200" y="1052640"/>
            <a:ext cx="8075240" cy="432144"/>
          </a:xfrm>
          <a:prstGeom prst="rect">
            <a:avLst/>
          </a:prstGeom>
          <a:noFill/>
          <a:ln>
            <a:noFill/>
          </a:ln>
        </p:spPr>
        <p:txBody>
          <a:bodyPr lIns="0" tIns="45000" rIns="0" bIns="0" anchor="b"/>
          <a:lstStyle/>
          <a:p>
            <a:pPr algn="ctr">
              <a:lnSpc>
                <a:spcPct val="100000"/>
              </a:lnSpc>
            </a:pPr>
            <a:r>
              <a:rPr lang="hu-HU" sz="2400" b="1" strike="noStrike" spc="-1" dirty="0">
                <a:solidFill>
                  <a:srgbClr val="105964"/>
                </a:solidFill>
                <a:latin typeface="Arial"/>
              </a:rPr>
              <a:t>Az öregségi nyugdíj mértéke</a:t>
            </a:r>
            <a:endParaRPr lang="hu-HU" sz="2400" b="1" strike="noStrike" spc="-1" dirty="0">
              <a:solidFill>
                <a:srgbClr val="000000"/>
              </a:solidFill>
              <a:latin typeface="Constantia"/>
            </a:endParaRPr>
          </a:p>
        </p:txBody>
      </p:sp>
      <p:sp>
        <p:nvSpPr>
          <p:cNvPr id="210" name="TextShape 2"/>
          <p:cNvSpPr txBox="1"/>
          <p:nvPr/>
        </p:nvSpPr>
        <p:spPr>
          <a:xfrm>
            <a:off x="457200" y="1989000"/>
            <a:ext cx="7787208" cy="4365720"/>
          </a:xfrm>
          <a:prstGeom prst="rect">
            <a:avLst/>
          </a:prstGeom>
          <a:noFill/>
          <a:ln>
            <a:noFill/>
          </a:ln>
        </p:spPr>
        <p:txBody>
          <a:bodyPr lIns="90000" tIns="45000" rIns="90000" bIns="45000">
            <a:normAutofit/>
          </a:bodyPr>
          <a:lstStyle/>
          <a:p>
            <a:pPr marL="91440" algn="just">
              <a:lnSpc>
                <a:spcPct val="100000"/>
              </a:lnSpc>
              <a:spcBef>
                <a:spcPts val="561"/>
              </a:spcBef>
              <a:spcAft>
                <a:spcPts val="601"/>
              </a:spcAft>
            </a:pPr>
            <a:r>
              <a:rPr lang="hu-HU" b="0" strike="noStrike" spc="-1" dirty="0" smtClean="0">
                <a:solidFill>
                  <a:srgbClr val="000000"/>
                </a:solidFill>
                <a:latin typeface="+mj-lt"/>
              </a:rPr>
              <a:t>Az öregségi nyugdíj összege, az alapját képező havi átlagkereset összegének, a megszerzett szolgálati idő hosszától függő százaléka:</a:t>
            </a:r>
          </a:p>
          <a:p>
            <a:pPr marL="91440" algn="just">
              <a:lnSpc>
                <a:spcPct val="100000"/>
              </a:lnSpc>
              <a:spcBef>
                <a:spcPts val="561"/>
              </a:spcBef>
              <a:spcAft>
                <a:spcPts val="601"/>
              </a:spcAft>
            </a:pPr>
            <a:endParaRPr lang="hu-HU" b="0" u="sng" strike="noStrike" spc="-1" dirty="0">
              <a:solidFill>
                <a:srgbClr val="000000"/>
              </a:solidFill>
              <a:latin typeface="+mj-lt"/>
            </a:endParaRPr>
          </a:p>
          <a:p>
            <a:pPr marL="91440" algn="just">
              <a:lnSpc>
                <a:spcPct val="100000"/>
              </a:lnSpc>
              <a:spcBef>
                <a:spcPts val="519"/>
              </a:spcBef>
              <a:spcAft>
                <a:spcPts val="601"/>
              </a:spcAft>
            </a:pPr>
            <a:r>
              <a:rPr lang="hu-HU" b="0" strike="noStrike" spc="-1" dirty="0" smtClean="0">
                <a:latin typeface="+mj-lt"/>
              </a:rPr>
              <a:t>20 </a:t>
            </a:r>
            <a:r>
              <a:rPr lang="hu-HU" b="0" strike="noStrike" spc="-1" dirty="0">
                <a:latin typeface="+mj-lt"/>
              </a:rPr>
              <a:t>év szolgálati idő után a havi  átlagkereset 53 %-</a:t>
            </a:r>
            <a:r>
              <a:rPr lang="hu-HU" b="0" strike="noStrike" spc="-1" dirty="0" smtClean="0">
                <a:latin typeface="+mj-lt"/>
              </a:rPr>
              <a:t>a, </a:t>
            </a:r>
            <a:endParaRPr lang="hu-HU" b="0" strike="noStrike" spc="-1" dirty="0">
              <a:latin typeface="+mj-lt"/>
            </a:endParaRPr>
          </a:p>
          <a:p>
            <a:pPr marL="91440" algn="just">
              <a:lnSpc>
                <a:spcPct val="100000"/>
              </a:lnSpc>
              <a:spcBef>
                <a:spcPts val="519"/>
              </a:spcBef>
              <a:spcAft>
                <a:spcPts val="601"/>
              </a:spcAft>
            </a:pPr>
            <a:r>
              <a:rPr lang="hu-HU" b="0" strike="noStrike" spc="-1" dirty="0">
                <a:latin typeface="+mj-lt"/>
              </a:rPr>
              <a:t>20-25 év szolgálati idő esetén évenként  2 %-kal</a:t>
            </a:r>
          </a:p>
          <a:p>
            <a:pPr marL="91440" algn="just">
              <a:lnSpc>
                <a:spcPct val="100000"/>
              </a:lnSpc>
              <a:spcBef>
                <a:spcPts val="519"/>
              </a:spcBef>
              <a:spcAft>
                <a:spcPts val="601"/>
              </a:spcAft>
            </a:pPr>
            <a:r>
              <a:rPr lang="hu-HU" b="0" strike="noStrike" spc="-1" dirty="0">
                <a:latin typeface="+mj-lt"/>
              </a:rPr>
              <a:t>25-36 év szolgálati idő esetén évenként 1-1 százalékkal, </a:t>
            </a:r>
          </a:p>
          <a:p>
            <a:pPr marL="91440" algn="just">
              <a:lnSpc>
                <a:spcPct val="100000"/>
              </a:lnSpc>
              <a:spcBef>
                <a:spcPts val="519"/>
              </a:spcBef>
              <a:spcAft>
                <a:spcPts val="601"/>
              </a:spcAft>
            </a:pPr>
            <a:r>
              <a:rPr lang="hu-HU" b="0" strike="noStrike" spc="-1" dirty="0">
                <a:latin typeface="+mj-lt"/>
              </a:rPr>
              <a:t>36-40 év szolgálati idő esetén évenként 1,5 százalékkal, </a:t>
            </a:r>
          </a:p>
          <a:p>
            <a:pPr marL="91440" algn="just">
              <a:lnSpc>
                <a:spcPct val="100000"/>
              </a:lnSpc>
              <a:spcBef>
                <a:spcPts val="519"/>
              </a:spcBef>
              <a:spcAft>
                <a:spcPts val="601"/>
              </a:spcAft>
            </a:pPr>
            <a:r>
              <a:rPr lang="hu-HU" b="0" strike="noStrike" spc="-1" dirty="0">
                <a:latin typeface="+mj-lt"/>
              </a:rPr>
              <a:t>40 év feletti szolgálati idő esetén évenként 2-2 százalékkal növekszik a havi átlagkeresetből figyelembe vehető rész.</a:t>
            </a:r>
          </a:p>
          <a:p>
            <a:pPr marL="91440" algn="just">
              <a:lnSpc>
                <a:spcPct val="100000"/>
              </a:lnSpc>
              <a:spcBef>
                <a:spcPts val="561"/>
              </a:spcBef>
              <a:spcAft>
                <a:spcPts val="601"/>
              </a:spcAft>
            </a:pPr>
            <a:endParaRPr lang="hu-HU" sz="19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TextShape 1"/>
          <p:cNvSpPr txBox="1"/>
          <p:nvPr/>
        </p:nvSpPr>
        <p:spPr>
          <a:xfrm>
            <a:off x="457200" y="70416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Öregségi nyugdíj összege</a:t>
            </a:r>
            <a:endParaRPr lang="hu-HU" sz="2400" b="0" strike="noStrike" spc="-1" dirty="0">
              <a:solidFill>
                <a:srgbClr val="000000"/>
              </a:solidFill>
              <a:latin typeface="Constantia"/>
            </a:endParaRPr>
          </a:p>
        </p:txBody>
      </p:sp>
      <p:sp>
        <p:nvSpPr>
          <p:cNvPr id="213" name="TextShape 2"/>
          <p:cNvSpPr txBox="1"/>
          <p:nvPr/>
        </p:nvSpPr>
        <p:spPr>
          <a:xfrm>
            <a:off x="457200" y="1916832"/>
            <a:ext cx="8229240" cy="4407648"/>
          </a:xfrm>
          <a:prstGeom prst="rect">
            <a:avLst/>
          </a:prstGeom>
          <a:noFill/>
          <a:ln>
            <a:noFill/>
          </a:ln>
        </p:spPr>
        <p:txBody>
          <a:bodyPr lIns="90000" tIns="45000" rIns="90000" bIns="45000">
            <a:normAutofit/>
          </a:bodyPr>
          <a:lstStyle/>
          <a:p>
            <a:pPr algn="just">
              <a:lnSpc>
                <a:spcPct val="150000"/>
              </a:lnSpc>
              <a:spcBef>
                <a:spcPts val="400"/>
              </a:spcBef>
            </a:pPr>
            <a:r>
              <a:rPr lang="hu-HU" b="0" strike="noStrike" spc="-1" dirty="0" smtClean="0">
                <a:solidFill>
                  <a:srgbClr val="000000"/>
                </a:solidFill>
                <a:latin typeface="Arial"/>
              </a:rPr>
              <a:t>Magánnyugdíj-pénztári tagság esetén     a </a:t>
            </a:r>
            <a:r>
              <a:rPr lang="hu-HU" b="0" strike="noStrike" spc="-1" dirty="0">
                <a:solidFill>
                  <a:srgbClr val="000000"/>
                </a:solidFill>
                <a:latin typeface="Arial"/>
              </a:rPr>
              <a:t>tagdíj fizetés időtartamának megfelelően csökkentett összegű nyugdíjra jogosult.</a:t>
            </a:r>
            <a:endParaRPr lang="hu-HU" b="0" strike="noStrike" spc="-1" dirty="0">
              <a:solidFill>
                <a:srgbClr val="000000"/>
              </a:solidFill>
              <a:latin typeface="Constantia"/>
            </a:endParaRPr>
          </a:p>
          <a:p>
            <a:pPr algn="just">
              <a:lnSpc>
                <a:spcPct val="100000"/>
              </a:lnSpc>
              <a:spcBef>
                <a:spcPts val="400"/>
              </a:spcBef>
            </a:pPr>
            <a:endParaRPr lang="hu-HU" b="0" strike="noStrike" spc="-1" dirty="0">
              <a:solidFill>
                <a:srgbClr val="000000"/>
              </a:solidFill>
              <a:latin typeface="Constantia"/>
            </a:endParaRPr>
          </a:p>
          <a:p>
            <a:pPr algn="just">
              <a:lnSpc>
                <a:spcPct val="100000"/>
              </a:lnSpc>
              <a:spcBef>
                <a:spcPts val="400"/>
              </a:spcBef>
            </a:pPr>
            <a:endParaRPr lang="hu-HU" b="0" strike="noStrike" spc="-1" dirty="0">
              <a:solidFill>
                <a:srgbClr val="000000"/>
              </a:solidFill>
              <a:latin typeface="Constantia"/>
            </a:endParaRPr>
          </a:p>
          <a:p>
            <a:pPr algn="just">
              <a:lnSpc>
                <a:spcPct val="150000"/>
              </a:lnSpc>
              <a:spcBef>
                <a:spcPts val="400"/>
              </a:spcBef>
            </a:pPr>
            <a:r>
              <a:rPr lang="hu-HU" b="0" strike="noStrike" spc="-1" dirty="0">
                <a:solidFill>
                  <a:srgbClr val="000000"/>
                </a:solidFill>
                <a:latin typeface="Arial"/>
              </a:rPr>
              <a:t>Ha a magán-nyugdíjpénztártag az egyéni számláján lévő összeget az öregségi nyugdíj megállapítását követően az államháztartás részére átutaltatja, akkor az öregségi nyugdíj összegét a megállapítás kezdő napjára visszamenőlegesen módosítani kell.</a:t>
            </a:r>
            <a:endParaRPr lang="hu-HU" b="0" strike="noStrike" spc="-1" dirty="0">
              <a:solidFill>
                <a:srgbClr val="000000"/>
              </a:solidFill>
              <a:latin typeface="Constantia"/>
            </a:endParaRPr>
          </a:p>
          <a:p>
            <a:pPr algn="just">
              <a:lnSpc>
                <a:spcPct val="100000"/>
              </a:lnSpc>
              <a:spcBef>
                <a:spcPts val="400"/>
              </a:spcBef>
            </a:pPr>
            <a:endParaRPr lang="hu-HU" b="0" strike="noStrike" spc="-1" dirty="0">
              <a:solidFill>
                <a:srgbClr val="000000"/>
              </a:solidFill>
              <a:latin typeface="Constantia"/>
            </a:endParaRPr>
          </a:p>
        </p:txBody>
      </p:sp>
      <p:sp>
        <p:nvSpPr>
          <p:cNvPr id="2" name="Jobbra nyíl 1"/>
          <p:cNvSpPr/>
          <p:nvPr/>
        </p:nvSpPr>
        <p:spPr>
          <a:xfrm>
            <a:off x="4716015" y="1988840"/>
            <a:ext cx="43204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TextShape 1"/>
          <p:cNvSpPr txBox="1"/>
          <p:nvPr/>
        </p:nvSpPr>
        <p:spPr>
          <a:xfrm>
            <a:off x="435240" y="29520"/>
            <a:ext cx="8229240" cy="145512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Öregségi nyugdíj igény előterjesztése</a:t>
            </a:r>
            <a:endParaRPr lang="hu-HU" sz="2400" b="1" strike="noStrike" spc="-1" dirty="0">
              <a:solidFill>
                <a:srgbClr val="000000"/>
              </a:solidFill>
              <a:latin typeface="Constantia"/>
            </a:endParaRPr>
          </a:p>
        </p:txBody>
      </p:sp>
      <p:sp>
        <p:nvSpPr>
          <p:cNvPr id="215" name="TextShape 2"/>
          <p:cNvSpPr txBox="1"/>
          <p:nvPr/>
        </p:nvSpPr>
        <p:spPr>
          <a:xfrm>
            <a:off x="457200" y="1628640"/>
            <a:ext cx="8229240" cy="4695480"/>
          </a:xfrm>
          <a:prstGeom prst="rect">
            <a:avLst/>
          </a:prstGeom>
          <a:noFill/>
          <a:ln>
            <a:noFill/>
          </a:ln>
        </p:spPr>
        <p:txBody>
          <a:bodyPr lIns="90000" tIns="45000" rIns="90000" bIns="45000">
            <a:normAutofit/>
          </a:bodyPr>
          <a:lstStyle/>
          <a:p>
            <a:pPr algn="just">
              <a:lnSpc>
                <a:spcPct val="100000"/>
              </a:lnSpc>
              <a:spcBef>
                <a:spcPts val="400"/>
              </a:spcBef>
            </a:pPr>
            <a:endParaRPr lang="hu-HU" sz="2600" b="0" strike="noStrike" spc="-1" dirty="0">
              <a:solidFill>
                <a:srgbClr val="000000"/>
              </a:solidFill>
              <a:latin typeface="Constantia"/>
            </a:endParaRPr>
          </a:p>
          <a:p>
            <a:pPr algn="just">
              <a:lnSpc>
                <a:spcPct val="100000"/>
              </a:lnSpc>
              <a:spcBef>
                <a:spcPts val="400"/>
              </a:spcBef>
            </a:pPr>
            <a:endParaRPr lang="hu-HU" sz="2600" b="0" strike="noStrike" spc="-1" dirty="0">
              <a:solidFill>
                <a:srgbClr val="000000"/>
              </a:solidFill>
              <a:latin typeface="Constantia"/>
            </a:endParaRPr>
          </a:p>
          <a:p>
            <a:pPr marL="286110" indent="-285750" algn="just">
              <a:lnSpc>
                <a:spcPct val="100000"/>
              </a:lnSpc>
              <a:spcBef>
                <a:spcPts val="400"/>
              </a:spcBef>
              <a:buSzPct val="95000"/>
              <a:buFont typeface="Arial" panose="020B0604020202020204" pitchFamily="34" charset="0"/>
              <a:buChar char="•"/>
            </a:pPr>
            <a:r>
              <a:rPr lang="hu-HU" b="0" strike="noStrike" spc="-1" dirty="0">
                <a:solidFill>
                  <a:srgbClr val="000000"/>
                </a:solidFill>
                <a:latin typeface="+mj-lt"/>
              </a:rPr>
              <a:t>igénylő lakó- vagy tartózkodási helye szerint illetékes nyugdíjbiztosítási igazgatási szervnél </a:t>
            </a:r>
          </a:p>
          <a:p>
            <a:pPr marL="285750" indent="-285750" algn="just">
              <a:lnSpc>
                <a:spcPct val="100000"/>
              </a:lnSpc>
              <a:spcBef>
                <a:spcPts val="400"/>
              </a:spcBef>
              <a:buFont typeface="Arial" panose="020B0604020202020204" pitchFamily="34" charset="0"/>
              <a:buChar char="•"/>
            </a:pPr>
            <a:endParaRPr lang="hu-HU" b="0" strike="noStrike" spc="-1" dirty="0">
              <a:solidFill>
                <a:srgbClr val="000000"/>
              </a:solidFill>
              <a:latin typeface="+mj-lt"/>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mj-lt"/>
              </a:rPr>
              <a:t>az erre a célra rendszeresített nyomtatványon</a:t>
            </a: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mj-lt"/>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mj-lt"/>
              </a:rPr>
              <a:t>személyesen, postai úton, elektronikusan </a:t>
            </a: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mj-lt"/>
            </a:endParaRPr>
          </a:p>
          <a:p>
            <a:pPr marL="286110" indent="-285750">
              <a:lnSpc>
                <a:spcPct val="100000"/>
              </a:lnSpc>
              <a:spcBef>
                <a:spcPts val="400"/>
              </a:spcBef>
              <a:buSzPct val="95000"/>
              <a:buFont typeface="Arial" panose="020B0604020202020204" pitchFamily="34" charset="0"/>
              <a:buChar char="•"/>
            </a:pPr>
            <a:r>
              <a:rPr lang="hu-HU" b="0" strike="noStrike" spc="-1" dirty="0">
                <a:solidFill>
                  <a:srgbClr val="000000"/>
                </a:solidFill>
                <a:latin typeface="+mj-lt"/>
              </a:rPr>
              <a:t>okmányok csatolása a gyorsabb, hatékonyabb ügyintézés végett</a:t>
            </a:r>
          </a:p>
          <a:p>
            <a:pPr marL="285750" indent="-285750">
              <a:lnSpc>
                <a:spcPct val="100000"/>
              </a:lnSpc>
              <a:spcBef>
                <a:spcPts val="400"/>
              </a:spcBef>
              <a:buFont typeface="Arial" panose="020B0604020202020204" pitchFamily="34" charset="0"/>
              <a:buChar char="•"/>
            </a:pPr>
            <a:endParaRPr lang="hu-HU" b="0" strike="noStrike" spc="-1" dirty="0">
              <a:solidFill>
                <a:srgbClr val="000000"/>
              </a:solidFill>
              <a:latin typeface="+mj-lt"/>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TextShape 1"/>
          <p:cNvSpPr txBox="1"/>
          <p:nvPr/>
        </p:nvSpPr>
        <p:spPr>
          <a:xfrm>
            <a:off x="457200" y="704160"/>
            <a:ext cx="8229240" cy="42012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 nyugellátás iránti igény érvényesítése</a:t>
            </a:r>
            <a:endParaRPr lang="hu-HU" sz="2400" b="0" strike="noStrike" spc="-1" dirty="0">
              <a:solidFill>
                <a:srgbClr val="000000"/>
              </a:solidFill>
              <a:latin typeface="Constantia"/>
            </a:endParaRPr>
          </a:p>
        </p:txBody>
      </p:sp>
      <p:sp>
        <p:nvSpPr>
          <p:cNvPr id="217" name="TextShape 2"/>
          <p:cNvSpPr txBox="1"/>
          <p:nvPr/>
        </p:nvSpPr>
        <p:spPr>
          <a:xfrm>
            <a:off x="457200" y="1484640"/>
            <a:ext cx="8229240" cy="4839480"/>
          </a:xfrm>
          <a:prstGeom prst="rect">
            <a:avLst/>
          </a:prstGeom>
          <a:noFill/>
          <a:ln>
            <a:noFill/>
          </a:ln>
        </p:spPr>
        <p:txBody>
          <a:bodyPr lIns="90000" tIns="45000" rIns="90000" bIns="45000">
            <a:normAutofit/>
          </a:bodyPr>
          <a:lstStyle/>
          <a:p>
            <a:pPr marL="286110" indent="-285750">
              <a:lnSpc>
                <a:spcPct val="100000"/>
              </a:lnSpc>
              <a:spcBef>
                <a:spcPts val="439"/>
              </a:spcBef>
              <a:buSzPct val="95000"/>
              <a:buFont typeface="Arial" panose="020B0604020202020204" pitchFamily="34" charset="0"/>
              <a:buChar char="•"/>
            </a:pPr>
            <a:r>
              <a:rPr lang="hu-HU" b="0" strike="noStrike" spc="-1" dirty="0">
                <a:solidFill>
                  <a:srgbClr val="000000"/>
                </a:solidFill>
                <a:latin typeface="Arial"/>
              </a:rPr>
              <a:t>legkorábban az igénybejelentés napját megelőző hatodik hónap első napjától állapítható meg </a:t>
            </a:r>
            <a:endParaRPr lang="hu-HU" b="0" strike="noStrike" spc="-1" dirty="0">
              <a:solidFill>
                <a:srgbClr val="000000"/>
              </a:solidFill>
              <a:latin typeface="Constantia"/>
            </a:endParaRPr>
          </a:p>
          <a:p>
            <a:pPr marL="285750" indent="-285750">
              <a:lnSpc>
                <a:spcPct val="100000"/>
              </a:lnSpc>
              <a:spcBef>
                <a:spcPts val="439"/>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439"/>
              </a:spcBef>
              <a:buSzPct val="95000"/>
              <a:buFont typeface="Arial" panose="020B0604020202020204" pitchFamily="34" charset="0"/>
              <a:buChar char="•"/>
            </a:pPr>
            <a:r>
              <a:rPr lang="hu-HU" b="0" strike="noStrike" spc="-1" dirty="0">
                <a:solidFill>
                  <a:srgbClr val="000000"/>
                </a:solidFill>
                <a:latin typeface="Arial"/>
              </a:rPr>
              <a:t>igénybejelentés időpontja az igénybejelentő lap benyújtásának, postára adásának a napja</a:t>
            </a:r>
            <a:endParaRPr lang="hu-HU" b="0" strike="noStrike" spc="-1" dirty="0">
              <a:solidFill>
                <a:srgbClr val="000000"/>
              </a:solidFill>
              <a:latin typeface="Constantia"/>
            </a:endParaRPr>
          </a:p>
          <a:p>
            <a:pPr marL="285750" indent="-285750">
              <a:lnSpc>
                <a:spcPct val="100000"/>
              </a:lnSpc>
              <a:spcBef>
                <a:spcPts val="439"/>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439"/>
              </a:spcBef>
              <a:buSzPct val="95000"/>
              <a:buFont typeface="Arial" panose="020B0604020202020204" pitchFamily="34" charset="0"/>
              <a:buChar char="•"/>
            </a:pPr>
            <a:r>
              <a:rPr lang="hu-HU" b="0" strike="noStrike" spc="-1" dirty="0">
                <a:solidFill>
                  <a:srgbClr val="000000"/>
                </a:solidFill>
                <a:latin typeface="Arial"/>
              </a:rPr>
              <a:t>Előleget megállapítása, ha a nyugellátásra való jogosultság fennáll, azonban a nyugellátás összege az igénybejelentés napjától számított 30 napon belül várhatóan nem határozható meg.</a:t>
            </a:r>
            <a:endParaRPr lang="hu-HU" b="0" strike="noStrike" spc="-1" dirty="0">
              <a:solidFill>
                <a:srgbClr val="000000"/>
              </a:solidFill>
              <a:latin typeface="Constantia"/>
            </a:endParaRPr>
          </a:p>
          <a:p>
            <a:pPr marL="285750" indent="-285750">
              <a:lnSpc>
                <a:spcPct val="100000"/>
              </a:lnSpc>
              <a:spcBef>
                <a:spcPts val="439"/>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439"/>
              </a:spcBef>
              <a:buSzPct val="95000"/>
              <a:buFont typeface="Arial" panose="020B0604020202020204" pitchFamily="34" charset="0"/>
              <a:buChar char="•"/>
            </a:pPr>
            <a:r>
              <a:rPr lang="hu-HU" b="0" strike="noStrike" spc="-1" dirty="0">
                <a:solidFill>
                  <a:srgbClr val="000000"/>
                </a:solidFill>
                <a:latin typeface="Arial"/>
              </a:rPr>
              <a:t>Igénylő nyugellátás iránti kérelemét a határozat jogerőre emelkedéséig visszavonhatja, de a felvett nyugellátást vissza kell fizetnie</a:t>
            </a:r>
            <a:endParaRPr lang="hu-HU" b="0" strike="noStrike" spc="-1" dirty="0">
              <a:solidFill>
                <a:srgbClr val="000000"/>
              </a:solidFill>
              <a:latin typeface="Constantia"/>
            </a:endParaRPr>
          </a:p>
          <a:p>
            <a:pPr marL="285750" indent="-285750" algn="just">
              <a:lnSpc>
                <a:spcPct val="100000"/>
              </a:lnSpc>
              <a:spcBef>
                <a:spcPts val="439"/>
              </a:spcBef>
              <a:buFont typeface="Arial" panose="020B0604020202020204" pitchFamily="34" charset="0"/>
              <a:buChar char="•"/>
            </a:pPr>
            <a:endParaRPr lang="hu-HU" b="0" strike="noStrike" spc="-1" dirty="0">
              <a:solidFill>
                <a:srgbClr val="000000"/>
              </a:solidFill>
              <a:latin typeface="Constantia"/>
            </a:endParaRPr>
          </a:p>
          <a:p>
            <a:pPr marL="286110" indent="-285750" algn="just">
              <a:lnSpc>
                <a:spcPct val="100000"/>
              </a:lnSpc>
              <a:spcBef>
                <a:spcPts val="439"/>
              </a:spcBef>
              <a:buSzPct val="95000"/>
              <a:buFont typeface="Arial" panose="020B0604020202020204" pitchFamily="34" charset="0"/>
              <a:buChar char="•"/>
            </a:pPr>
            <a:r>
              <a:rPr lang="hu-HU" b="0" strike="noStrike" spc="-1" dirty="0">
                <a:solidFill>
                  <a:srgbClr val="000000"/>
                </a:solidFill>
                <a:latin typeface="Arial"/>
              </a:rPr>
              <a:t>nyugellátásról lemondani, azt, mint a jogosult személyéhez kötött ellátást átruházni (engedményezni) nem lehet.</a:t>
            </a:r>
            <a:endParaRPr lang="hu-HU" b="0" strike="noStrike" spc="-1" dirty="0">
              <a:solidFill>
                <a:srgbClr val="000000"/>
              </a:solidFill>
              <a:latin typeface="Constantia"/>
            </a:endParaRPr>
          </a:p>
          <a:p>
            <a:pPr marL="285750" indent="-285750" algn="just">
              <a:lnSpc>
                <a:spcPct val="100000"/>
              </a:lnSpc>
              <a:spcBef>
                <a:spcPts val="400"/>
              </a:spcBef>
              <a:buFont typeface="Arial" panose="020B0604020202020204" pitchFamily="34" charset="0"/>
              <a:buChar char="•"/>
            </a:pPr>
            <a:endParaRPr lang="hu-HU" b="0" strike="noStrike" spc="-1" dirty="0">
              <a:solidFill>
                <a:srgbClr val="000000"/>
              </a:solidFill>
              <a:latin typeface="Constantia"/>
            </a:endParaRPr>
          </a:p>
          <a:p>
            <a:pPr marL="285750" indent="-285750">
              <a:lnSpc>
                <a:spcPct val="100000"/>
              </a:lnSpc>
              <a:spcBef>
                <a:spcPts val="519"/>
              </a:spcBef>
              <a:buFont typeface="Arial" panose="020B0604020202020204" pitchFamily="34" charset="0"/>
              <a:buChar char="•"/>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TextShape 1"/>
          <p:cNvSpPr txBox="1"/>
          <p:nvPr/>
        </p:nvSpPr>
        <p:spPr>
          <a:xfrm>
            <a:off x="755576" y="692696"/>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Nyugdíjfolyósítás, bejelentési kötelezettség</a:t>
            </a:r>
            <a:endParaRPr lang="hu-HU" sz="2400" b="0" strike="noStrike" spc="-1" dirty="0">
              <a:solidFill>
                <a:srgbClr val="000000"/>
              </a:solidFill>
              <a:latin typeface="Constantia"/>
            </a:endParaRPr>
          </a:p>
        </p:txBody>
      </p:sp>
      <p:sp>
        <p:nvSpPr>
          <p:cNvPr id="219" name="TextShape 2"/>
          <p:cNvSpPr txBox="1"/>
          <p:nvPr/>
        </p:nvSpPr>
        <p:spPr>
          <a:xfrm>
            <a:off x="536400" y="1700640"/>
            <a:ext cx="8069400" cy="3275280"/>
          </a:xfrm>
          <a:prstGeom prst="rect">
            <a:avLst/>
          </a:prstGeom>
          <a:noFill/>
          <a:ln>
            <a:noFill/>
          </a:ln>
        </p:spPr>
        <p:txBody>
          <a:bodyPr lIns="90000" tIns="45000" rIns="90000" bIns="45000">
            <a:normAutofit fontScale="92500" lnSpcReduction="10000"/>
          </a:bodyPr>
          <a:lstStyle/>
          <a:p>
            <a:pPr algn="just">
              <a:lnSpc>
                <a:spcPct val="100000"/>
              </a:lnSpc>
              <a:spcBef>
                <a:spcPts val="400"/>
              </a:spcBef>
            </a:pPr>
            <a:r>
              <a:rPr lang="hu-HU" sz="1900" b="0" strike="noStrike" spc="-1" dirty="0">
                <a:solidFill>
                  <a:srgbClr val="000000"/>
                </a:solidFill>
                <a:latin typeface="Arial"/>
              </a:rPr>
              <a:t>A nyugdíjat országosan a Magyar Államkincstár Nyugdíjfolyósító Igazgatósága folyósítja (postai úton vagy banki utalással) </a:t>
            </a:r>
            <a:endParaRPr lang="hu-HU" sz="1900" b="0" strike="noStrike" spc="-1" dirty="0">
              <a:solidFill>
                <a:srgbClr val="000000"/>
              </a:solidFill>
              <a:latin typeface="Constantia"/>
            </a:endParaRPr>
          </a:p>
          <a:p>
            <a:pPr algn="just">
              <a:lnSpc>
                <a:spcPct val="100000"/>
              </a:lnSpc>
              <a:spcBef>
                <a:spcPts val="400"/>
              </a:spcBef>
            </a:pPr>
            <a:endParaRPr lang="hu-HU" sz="1900" b="0" strike="noStrike" spc="-1" dirty="0">
              <a:solidFill>
                <a:srgbClr val="000000"/>
              </a:solidFill>
              <a:latin typeface="Constantia"/>
            </a:endParaRPr>
          </a:p>
          <a:p>
            <a:pPr algn="just">
              <a:lnSpc>
                <a:spcPct val="100000"/>
              </a:lnSpc>
              <a:spcBef>
                <a:spcPts val="400"/>
              </a:spcBef>
            </a:pPr>
            <a:r>
              <a:rPr lang="hu-HU" sz="1900" b="0" strike="noStrike" spc="-1" dirty="0">
                <a:solidFill>
                  <a:srgbClr val="000000"/>
                </a:solidFill>
                <a:latin typeface="Arial"/>
              </a:rPr>
              <a:t>A nyugdíjas 15 napon belül köteles bejelenteni a nyugdíjfolyósító szervnek minden olyan tényt, adatot, körülményt, amely a nyugellátásra vagy egyéb ellátásra való jogosultságát, illetőleg a nyugellátás, egyéb ellátás folyósítását érinti.</a:t>
            </a:r>
            <a:endParaRPr lang="hu-HU" sz="1900" b="0" strike="noStrike" spc="-1" dirty="0">
              <a:solidFill>
                <a:srgbClr val="000000"/>
              </a:solidFill>
              <a:latin typeface="Constantia"/>
            </a:endParaRPr>
          </a:p>
          <a:p>
            <a:pPr algn="just">
              <a:lnSpc>
                <a:spcPct val="100000"/>
              </a:lnSpc>
              <a:spcBef>
                <a:spcPts val="400"/>
              </a:spcBef>
            </a:pPr>
            <a:endParaRPr lang="hu-HU" sz="1900" b="0" strike="noStrike" spc="-1" dirty="0">
              <a:solidFill>
                <a:srgbClr val="000000"/>
              </a:solidFill>
              <a:latin typeface="Constantia"/>
            </a:endParaRPr>
          </a:p>
          <a:p>
            <a:pPr algn="just">
              <a:lnSpc>
                <a:spcPct val="100000"/>
              </a:lnSpc>
              <a:spcBef>
                <a:spcPts val="400"/>
              </a:spcBef>
            </a:pPr>
            <a:r>
              <a:rPr lang="hu-HU" sz="1900" b="0" strike="noStrike" spc="-1" dirty="0">
                <a:solidFill>
                  <a:srgbClr val="000000"/>
                </a:solidFill>
                <a:latin typeface="Arial"/>
              </a:rPr>
              <a:t>Be kell jelenteni többek közt a lakóhely-változást, a tartózkodási hely megváltozását, a levelezési cím változását, a külföldön történt letelepedést, a belföldi és külföldi munkavégzést, stb.</a:t>
            </a:r>
            <a:endParaRPr lang="hu-HU" sz="1900" b="0" strike="noStrike" spc="-1" dirty="0">
              <a:solidFill>
                <a:srgbClr val="000000"/>
              </a:solidFill>
              <a:latin typeface="Constantia"/>
            </a:endParaRPr>
          </a:p>
          <a:p>
            <a:pPr algn="just">
              <a:lnSpc>
                <a:spcPct val="100000"/>
              </a:lnSpc>
              <a:spcBef>
                <a:spcPts val="400"/>
              </a:spcBef>
            </a:pPr>
            <a:endParaRPr lang="hu-HU" sz="1900" b="0" strike="noStrike" spc="-1" dirty="0">
              <a:solidFill>
                <a:srgbClr val="000000"/>
              </a:solidFill>
              <a:latin typeface="Constantia"/>
            </a:endParaRPr>
          </a:p>
          <a:p>
            <a:pPr algn="just">
              <a:lnSpc>
                <a:spcPct val="100000"/>
              </a:lnSpc>
              <a:spcBef>
                <a:spcPts val="519"/>
              </a:spcBef>
            </a:pPr>
            <a:endParaRPr lang="hu-HU" sz="2000" b="0" strike="noStrike" spc="-1" dirty="0">
              <a:solidFill>
                <a:srgbClr val="000000"/>
              </a:solidFill>
              <a:latin typeface="Constantia"/>
            </a:endParaRPr>
          </a:p>
        </p:txBody>
      </p:sp>
      <p:pic>
        <p:nvPicPr>
          <p:cNvPr id="220" name="Picture 2"/>
          <p:cNvPicPr/>
          <p:nvPr/>
        </p:nvPicPr>
        <p:blipFill>
          <a:blip r:embed="rId3" cstate="print"/>
          <a:stretch/>
        </p:blipFill>
        <p:spPr>
          <a:xfrm>
            <a:off x="3132000" y="4959720"/>
            <a:ext cx="2664000" cy="19904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TextShape 1"/>
          <p:cNvSpPr txBox="1"/>
          <p:nvPr/>
        </p:nvSpPr>
        <p:spPr>
          <a:xfrm>
            <a:off x="457200" y="764704"/>
            <a:ext cx="8229240" cy="492592"/>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Nyugdíj melletti munkavégzés szabályai</a:t>
            </a:r>
            <a:endParaRPr lang="hu-HU" sz="2400" b="1" strike="noStrike" spc="-1" dirty="0">
              <a:solidFill>
                <a:srgbClr val="000000"/>
              </a:solidFill>
              <a:latin typeface="Constantia"/>
            </a:endParaRPr>
          </a:p>
        </p:txBody>
      </p:sp>
      <p:sp>
        <p:nvSpPr>
          <p:cNvPr id="222" name="TextShape 2"/>
          <p:cNvSpPr txBox="1"/>
          <p:nvPr/>
        </p:nvSpPr>
        <p:spPr>
          <a:xfrm>
            <a:off x="457200" y="1556640"/>
            <a:ext cx="8229240" cy="5472360"/>
          </a:xfrm>
          <a:prstGeom prst="rect">
            <a:avLst/>
          </a:prstGeom>
          <a:noFill/>
          <a:ln>
            <a:noFill/>
          </a:ln>
        </p:spPr>
        <p:txBody>
          <a:bodyPr lIns="90000" tIns="45000" rIns="90000" bIns="45000">
            <a:normAutofit/>
          </a:bodyPr>
          <a:lstStyle/>
          <a:p>
            <a:pPr algn="ctr">
              <a:lnSpc>
                <a:spcPct val="100000"/>
              </a:lnSpc>
              <a:spcBef>
                <a:spcPts val="479"/>
              </a:spcBef>
            </a:pPr>
            <a:r>
              <a:rPr lang="hu-HU" sz="2000" b="1" u="sng" strike="noStrike" spc="-1" dirty="0">
                <a:solidFill>
                  <a:srgbClr val="105964"/>
                </a:solidFill>
                <a:uFillTx/>
                <a:latin typeface="Arial"/>
              </a:rPr>
              <a:t>Korbetöltött öregségi nyugdíjas </a:t>
            </a:r>
            <a:endParaRPr lang="hu-HU" sz="2000" b="0" strike="noStrike" spc="-1" dirty="0">
              <a:solidFill>
                <a:srgbClr val="000000"/>
              </a:solidFill>
              <a:latin typeface="Constantia"/>
            </a:endParaRPr>
          </a:p>
          <a:p>
            <a:pPr algn="just">
              <a:lnSpc>
                <a:spcPct val="100000"/>
              </a:lnSpc>
              <a:spcBef>
                <a:spcPts val="400"/>
              </a:spcBef>
            </a:pPr>
            <a:endParaRPr lang="hu-HU" sz="2400" b="0" strike="noStrike" spc="-1" dirty="0">
              <a:solidFill>
                <a:srgbClr val="000000"/>
              </a:solidFill>
              <a:latin typeface="Constantia"/>
            </a:endParaRPr>
          </a:p>
          <a:p>
            <a:pPr algn="just">
              <a:lnSpc>
                <a:spcPct val="100000"/>
              </a:lnSpc>
              <a:spcBef>
                <a:spcPts val="400"/>
              </a:spcBef>
            </a:pPr>
            <a:r>
              <a:rPr lang="hu-HU" b="1" strike="noStrike" spc="-1" dirty="0">
                <a:solidFill>
                  <a:srgbClr val="000000"/>
                </a:solidFill>
                <a:latin typeface="Arial"/>
              </a:rPr>
              <a:t>Munkatörvénykönyve szerinti munkaviszony: </a:t>
            </a:r>
            <a:r>
              <a:rPr lang="hu-HU" b="0" strike="noStrike" spc="-1" dirty="0">
                <a:solidFill>
                  <a:srgbClr val="000000"/>
                </a:solidFill>
                <a:latin typeface="Arial"/>
              </a:rPr>
              <a:t>biztosítási kötelezettség nem áll fenn</a:t>
            </a:r>
            <a:r>
              <a:rPr lang="hu-HU" b="1" strike="noStrike" spc="-1" dirty="0">
                <a:solidFill>
                  <a:srgbClr val="000000"/>
                </a:solidFill>
                <a:latin typeface="Arial"/>
              </a:rPr>
              <a:t>, </a:t>
            </a:r>
            <a:r>
              <a:rPr lang="hu-HU" b="0" strike="noStrike" spc="-1" dirty="0">
                <a:solidFill>
                  <a:srgbClr val="000000"/>
                </a:solidFill>
                <a:latin typeface="Arial"/>
              </a:rPr>
              <a:t>nyugdíjjárulékot nem kell fizetni, kereseti korlát </a:t>
            </a:r>
            <a:r>
              <a:rPr lang="hu-HU" b="0" strike="noStrike" spc="-1" dirty="0" smtClean="0">
                <a:solidFill>
                  <a:srgbClr val="000000"/>
                </a:solidFill>
                <a:latin typeface="Arial"/>
              </a:rPr>
              <a:t>nincs</a:t>
            </a:r>
          </a:p>
          <a:p>
            <a:pPr algn="just">
              <a:lnSpc>
                <a:spcPct val="100000"/>
              </a:lnSpc>
              <a:spcBef>
                <a:spcPts val="400"/>
              </a:spcBef>
            </a:pPr>
            <a:endParaRPr lang="hu-HU" b="0" strike="noStrike" spc="-1" dirty="0">
              <a:solidFill>
                <a:srgbClr val="000000"/>
              </a:solidFill>
              <a:latin typeface="Constantia"/>
            </a:endParaRPr>
          </a:p>
          <a:p>
            <a:pPr algn="just">
              <a:lnSpc>
                <a:spcPct val="100000"/>
              </a:lnSpc>
              <a:spcBef>
                <a:spcPts val="400"/>
              </a:spcBef>
            </a:pPr>
            <a:r>
              <a:rPr lang="hu-HU" b="1" strike="noStrike" spc="-1" dirty="0">
                <a:solidFill>
                  <a:srgbClr val="000000"/>
                </a:solidFill>
                <a:latin typeface="Arial"/>
              </a:rPr>
              <a:t>Megbízási jogviszony</a:t>
            </a:r>
            <a:r>
              <a:rPr lang="hu-HU" b="0" strike="noStrike" spc="-1" dirty="0">
                <a:solidFill>
                  <a:srgbClr val="000000"/>
                </a:solidFill>
                <a:latin typeface="Arial"/>
              </a:rPr>
              <a:t>, </a:t>
            </a:r>
            <a:r>
              <a:rPr lang="hu-HU" b="1" strike="noStrike" spc="-1" dirty="0">
                <a:solidFill>
                  <a:srgbClr val="000000"/>
                </a:solidFill>
                <a:latin typeface="Arial"/>
              </a:rPr>
              <a:t>választott tisztségviselő</a:t>
            </a:r>
            <a:r>
              <a:rPr lang="hu-HU" b="0" strike="noStrike" spc="-1" dirty="0">
                <a:solidFill>
                  <a:srgbClr val="000000"/>
                </a:solidFill>
                <a:latin typeface="Arial"/>
              </a:rPr>
              <a:t>: biztosítási kötelezettség jövedelemtől függően</a:t>
            </a:r>
            <a:r>
              <a:rPr lang="hu-HU" b="0" strike="noStrike" spc="-1" dirty="0" smtClean="0">
                <a:solidFill>
                  <a:srgbClr val="000000"/>
                </a:solidFill>
                <a:latin typeface="Arial"/>
              </a:rPr>
              <a:t>, ha biztosított 10</a:t>
            </a:r>
            <a:r>
              <a:rPr lang="hu-HU" b="0" strike="noStrike" spc="-1" dirty="0">
                <a:solidFill>
                  <a:srgbClr val="000000"/>
                </a:solidFill>
                <a:latin typeface="Arial"/>
              </a:rPr>
              <a:t>% nyugdíjjárulékot fizet, kereseti korlát nincs, növelésre </a:t>
            </a:r>
            <a:r>
              <a:rPr lang="hu-HU" b="0" strike="noStrike" spc="-1" dirty="0" smtClean="0">
                <a:solidFill>
                  <a:srgbClr val="000000"/>
                </a:solidFill>
                <a:latin typeface="Arial"/>
              </a:rPr>
              <a:t>jogosult</a:t>
            </a:r>
          </a:p>
          <a:p>
            <a:pPr algn="just">
              <a:lnSpc>
                <a:spcPct val="100000"/>
              </a:lnSpc>
              <a:spcBef>
                <a:spcPts val="400"/>
              </a:spcBef>
            </a:pPr>
            <a:endParaRPr lang="hu-HU" b="0" strike="noStrike" spc="-1" dirty="0">
              <a:solidFill>
                <a:srgbClr val="000000"/>
              </a:solidFill>
              <a:latin typeface="Constantia"/>
            </a:endParaRPr>
          </a:p>
          <a:p>
            <a:pPr algn="just">
              <a:lnSpc>
                <a:spcPct val="100000"/>
              </a:lnSpc>
              <a:spcBef>
                <a:spcPts val="400"/>
              </a:spcBef>
            </a:pPr>
            <a:r>
              <a:rPr lang="hu-HU" b="1" strike="noStrike" spc="-1" dirty="0">
                <a:solidFill>
                  <a:srgbClr val="000000"/>
                </a:solidFill>
                <a:latin typeface="Arial"/>
              </a:rPr>
              <a:t>Közszférában foglalkoztatott</a:t>
            </a:r>
            <a:r>
              <a:rPr lang="hu-HU" b="0" strike="noStrike" spc="-1" dirty="0">
                <a:solidFill>
                  <a:srgbClr val="000000"/>
                </a:solidFill>
                <a:latin typeface="Arial"/>
              </a:rPr>
              <a:t>: biztosított, nyugdíjjárulékot fizet, nyugdíj folyósítás a jogviszony fennállásától szünetel, növelésre </a:t>
            </a:r>
            <a:r>
              <a:rPr lang="hu-HU" b="0" strike="noStrike" spc="-1" dirty="0" smtClean="0">
                <a:solidFill>
                  <a:srgbClr val="000000"/>
                </a:solidFill>
                <a:latin typeface="Arial"/>
              </a:rPr>
              <a:t>jogosult</a:t>
            </a:r>
          </a:p>
          <a:p>
            <a:pPr algn="just">
              <a:lnSpc>
                <a:spcPct val="100000"/>
              </a:lnSpc>
              <a:spcBef>
                <a:spcPts val="400"/>
              </a:spcBef>
            </a:pPr>
            <a:endParaRPr lang="hu-HU" b="0" strike="noStrike" spc="-1" dirty="0">
              <a:solidFill>
                <a:srgbClr val="000000"/>
              </a:solidFill>
              <a:latin typeface="Constantia"/>
            </a:endParaRPr>
          </a:p>
          <a:p>
            <a:pPr algn="just">
              <a:lnSpc>
                <a:spcPct val="100000"/>
              </a:lnSpc>
              <a:spcBef>
                <a:spcPts val="400"/>
              </a:spcBef>
            </a:pPr>
            <a:r>
              <a:rPr lang="hu-HU" b="1" strike="noStrike" spc="-1" dirty="0">
                <a:solidFill>
                  <a:srgbClr val="000000"/>
                </a:solidFill>
                <a:latin typeface="Arial"/>
              </a:rPr>
              <a:t>Egyéni, társas vállalkozó: </a:t>
            </a:r>
            <a:r>
              <a:rPr lang="hu-HU" b="0" strike="noStrike" spc="-1" dirty="0">
                <a:solidFill>
                  <a:srgbClr val="000000"/>
                </a:solidFill>
                <a:latin typeface="Arial"/>
              </a:rPr>
              <a:t>kiegészítő </a:t>
            </a:r>
            <a:r>
              <a:rPr lang="hu-HU" b="0" strike="noStrike" spc="-1" dirty="0" smtClean="0">
                <a:solidFill>
                  <a:srgbClr val="000000"/>
                </a:solidFill>
                <a:latin typeface="Arial"/>
              </a:rPr>
              <a:t>tevékenységű, </a:t>
            </a:r>
            <a:r>
              <a:rPr lang="hu-HU" b="0" strike="noStrike" spc="-1" dirty="0">
                <a:solidFill>
                  <a:srgbClr val="000000"/>
                </a:solidFill>
                <a:latin typeface="Arial"/>
              </a:rPr>
              <a:t>ha van jövedelme nyugdíjjárulékot fizet, kereseti korlát nincs, növelésre jogosult. Ha egyidejűleg 36 órás munkaviszonyban is áll, a abból nem biztosított nyugdíjjárulékot nem fizet</a:t>
            </a: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TextShape 1"/>
          <p:cNvSpPr txBox="1"/>
          <p:nvPr/>
        </p:nvSpPr>
        <p:spPr>
          <a:xfrm>
            <a:off x="457200" y="704160"/>
            <a:ext cx="8229240" cy="492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Nyugdíj melletti munkavégzés szabályai</a:t>
            </a:r>
            <a:endParaRPr lang="hu-HU" sz="2400" b="1" strike="noStrike" spc="-1" dirty="0">
              <a:solidFill>
                <a:srgbClr val="000000"/>
              </a:solidFill>
              <a:latin typeface="Constantia"/>
            </a:endParaRPr>
          </a:p>
        </p:txBody>
      </p:sp>
      <p:sp>
        <p:nvSpPr>
          <p:cNvPr id="224" name="TextShape 2"/>
          <p:cNvSpPr txBox="1"/>
          <p:nvPr/>
        </p:nvSpPr>
        <p:spPr>
          <a:xfrm>
            <a:off x="457200" y="1412640"/>
            <a:ext cx="8229240" cy="4911480"/>
          </a:xfrm>
          <a:prstGeom prst="rect">
            <a:avLst/>
          </a:prstGeom>
          <a:noFill/>
          <a:ln>
            <a:noFill/>
          </a:ln>
        </p:spPr>
        <p:txBody>
          <a:bodyPr lIns="90000" tIns="45000" rIns="90000" bIns="45000">
            <a:normAutofit fontScale="92500" lnSpcReduction="10000"/>
          </a:bodyPr>
          <a:lstStyle/>
          <a:p>
            <a:pPr algn="ctr">
              <a:lnSpc>
                <a:spcPct val="100000"/>
              </a:lnSpc>
              <a:spcBef>
                <a:spcPts val="621"/>
              </a:spcBef>
            </a:pPr>
            <a:r>
              <a:rPr lang="hu-HU" sz="2100" b="1" strike="noStrike" spc="-1" dirty="0">
                <a:solidFill>
                  <a:srgbClr val="105964"/>
                </a:solidFill>
                <a:latin typeface="Arial"/>
              </a:rPr>
              <a:t>Nők kedvezményes öregségi nyugdíja esetén (</a:t>
            </a:r>
            <a:r>
              <a:rPr lang="hu-HU" sz="2100" b="1" u="sng" strike="noStrike" spc="-1" dirty="0">
                <a:solidFill>
                  <a:srgbClr val="105964"/>
                </a:solidFill>
                <a:latin typeface="Arial"/>
              </a:rPr>
              <a:t>korbetöltés előtt</a:t>
            </a:r>
            <a:r>
              <a:rPr lang="hu-HU" sz="2100" b="1" strike="noStrike" spc="-1" dirty="0">
                <a:solidFill>
                  <a:srgbClr val="105964"/>
                </a:solidFill>
                <a:latin typeface="Arial"/>
              </a:rPr>
              <a:t>)</a:t>
            </a:r>
            <a:endParaRPr lang="hu-HU" sz="2100" b="0" strike="noStrike" spc="-1" dirty="0">
              <a:solidFill>
                <a:srgbClr val="000000"/>
              </a:solidFill>
              <a:latin typeface="Constantia"/>
            </a:endParaRPr>
          </a:p>
          <a:p>
            <a:pPr algn="ctr">
              <a:lnSpc>
                <a:spcPct val="100000"/>
              </a:lnSpc>
              <a:spcBef>
                <a:spcPts val="621"/>
              </a:spcBef>
            </a:pPr>
            <a:endParaRPr lang="hu-HU" sz="2100" b="0" strike="noStrike" spc="-1" dirty="0">
              <a:solidFill>
                <a:srgbClr val="000000"/>
              </a:solidFill>
              <a:latin typeface="Constantia"/>
            </a:endParaRPr>
          </a:p>
          <a:p>
            <a:pPr algn="just">
              <a:lnSpc>
                <a:spcPct val="100000"/>
              </a:lnSpc>
              <a:spcBef>
                <a:spcPts val="561"/>
              </a:spcBef>
            </a:pPr>
            <a:r>
              <a:rPr lang="hu-HU" sz="1900" b="1" strike="noStrike" spc="-1" dirty="0">
                <a:solidFill>
                  <a:srgbClr val="000000"/>
                </a:solidFill>
                <a:latin typeface="Arial"/>
              </a:rPr>
              <a:t>Munkatörvénykönyve szerinti munkaviszony: </a:t>
            </a:r>
            <a:r>
              <a:rPr lang="hu-HU" sz="1900" b="0" strike="noStrike" spc="-1" dirty="0">
                <a:solidFill>
                  <a:srgbClr val="000000"/>
                </a:solidFill>
                <a:latin typeface="Arial"/>
              </a:rPr>
              <a:t>biztosítási kötelezettség nem áll fenn</a:t>
            </a:r>
            <a:r>
              <a:rPr lang="hu-HU" sz="1900" b="1" strike="noStrike" spc="-1" dirty="0">
                <a:solidFill>
                  <a:srgbClr val="000000"/>
                </a:solidFill>
                <a:latin typeface="Arial"/>
              </a:rPr>
              <a:t>, </a:t>
            </a:r>
            <a:r>
              <a:rPr lang="hu-HU" sz="1900" b="0" strike="noStrike" spc="-1" dirty="0">
                <a:solidFill>
                  <a:srgbClr val="000000"/>
                </a:solidFill>
                <a:latin typeface="Arial"/>
              </a:rPr>
              <a:t>nyugdíjjárulékot nem kell fizetni, </a:t>
            </a:r>
            <a:r>
              <a:rPr lang="hu-HU" sz="1900" b="0" u="sng" strike="noStrike" spc="-1" dirty="0">
                <a:solidFill>
                  <a:srgbClr val="000000"/>
                </a:solidFill>
                <a:uFillTx/>
                <a:latin typeface="Arial"/>
              </a:rPr>
              <a:t>kereseti korlát </a:t>
            </a:r>
            <a:r>
              <a:rPr lang="hu-HU" sz="1900" b="0" u="sng" strike="noStrike" spc="-1" dirty="0" smtClean="0">
                <a:solidFill>
                  <a:srgbClr val="000000"/>
                </a:solidFill>
                <a:uFillTx/>
                <a:latin typeface="Arial"/>
              </a:rPr>
              <a:t>nincs</a:t>
            </a:r>
          </a:p>
          <a:p>
            <a:pPr algn="just">
              <a:lnSpc>
                <a:spcPct val="100000"/>
              </a:lnSpc>
              <a:spcBef>
                <a:spcPts val="561"/>
              </a:spcBef>
            </a:pPr>
            <a:endParaRPr lang="hu-HU" sz="1900" b="0" strike="noStrike" spc="-1" dirty="0">
              <a:solidFill>
                <a:srgbClr val="000000"/>
              </a:solidFill>
              <a:latin typeface="Constantia"/>
            </a:endParaRPr>
          </a:p>
          <a:p>
            <a:pPr algn="just">
              <a:lnSpc>
                <a:spcPct val="100000"/>
              </a:lnSpc>
              <a:spcBef>
                <a:spcPts val="561"/>
              </a:spcBef>
            </a:pPr>
            <a:r>
              <a:rPr lang="hu-HU" sz="1900" b="1" strike="noStrike" spc="-1" dirty="0">
                <a:solidFill>
                  <a:srgbClr val="000000"/>
                </a:solidFill>
                <a:latin typeface="Arial"/>
              </a:rPr>
              <a:t>Megbízási jogviszony</a:t>
            </a:r>
            <a:r>
              <a:rPr lang="hu-HU" sz="1900" b="0" strike="noStrike" spc="-1" dirty="0">
                <a:solidFill>
                  <a:srgbClr val="000000"/>
                </a:solidFill>
                <a:latin typeface="Arial"/>
              </a:rPr>
              <a:t>, </a:t>
            </a:r>
            <a:r>
              <a:rPr lang="hu-HU" sz="1900" b="1" strike="noStrike" spc="-1" dirty="0">
                <a:solidFill>
                  <a:srgbClr val="000000"/>
                </a:solidFill>
                <a:latin typeface="Arial"/>
              </a:rPr>
              <a:t>választott tisztségviselő</a:t>
            </a:r>
            <a:r>
              <a:rPr lang="hu-HU" sz="1900" b="0" strike="noStrike" spc="-1" dirty="0">
                <a:solidFill>
                  <a:srgbClr val="000000"/>
                </a:solidFill>
                <a:latin typeface="Arial"/>
              </a:rPr>
              <a:t>: biztosítási kötelezettség jövedelemtől függően</a:t>
            </a:r>
            <a:r>
              <a:rPr lang="hu-HU" sz="1900" b="0" strike="noStrike" spc="-1" dirty="0" smtClean="0">
                <a:solidFill>
                  <a:srgbClr val="000000"/>
                </a:solidFill>
                <a:latin typeface="Arial"/>
              </a:rPr>
              <a:t>, ha biztosított </a:t>
            </a:r>
            <a:r>
              <a:rPr lang="hu-HU" sz="1900" b="0" strike="noStrike" spc="-1" dirty="0">
                <a:solidFill>
                  <a:srgbClr val="000000"/>
                </a:solidFill>
                <a:latin typeface="Arial"/>
              </a:rPr>
              <a:t>nyugdíjjárulékot fizet, </a:t>
            </a:r>
            <a:r>
              <a:rPr lang="hu-HU" sz="1900" b="0" u="sng" strike="noStrike" spc="-1" dirty="0">
                <a:solidFill>
                  <a:srgbClr val="000000"/>
                </a:solidFill>
                <a:latin typeface="Arial"/>
              </a:rPr>
              <a:t>kereseti </a:t>
            </a:r>
            <a:r>
              <a:rPr lang="hu-HU" sz="1900" b="0" u="sng" strike="noStrike" spc="-1" dirty="0">
                <a:solidFill>
                  <a:srgbClr val="000000"/>
                </a:solidFill>
                <a:uFillTx/>
                <a:latin typeface="Arial"/>
              </a:rPr>
              <a:t>korlát elérése után nyugellátása szünetel </a:t>
            </a:r>
            <a:r>
              <a:rPr lang="hu-HU" sz="1900" b="0" strike="noStrike" spc="-1" dirty="0">
                <a:solidFill>
                  <a:srgbClr val="000000"/>
                </a:solidFill>
                <a:latin typeface="Arial"/>
              </a:rPr>
              <a:t>növelésre </a:t>
            </a:r>
            <a:r>
              <a:rPr lang="hu-HU" sz="1900" b="0" strike="noStrike" spc="-1" dirty="0" smtClean="0">
                <a:solidFill>
                  <a:srgbClr val="000000"/>
                </a:solidFill>
                <a:latin typeface="Arial"/>
              </a:rPr>
              <a:t>jogosult</a:t>
            </a:r>
          </a:p>
          <a:p>
            <a:pPr algn="just">
              <a:lnSpc>
                <a:spcPct val="100000"/>
              </a:lnSpc>
              <a:spcBef>
                <a:spcPts val="561"/>
              </a:spcBef>
            </a:pPr>
            <a:endParaRPr lang="hu-HU" sz="1900" b="0" strike="noStrike" spc="-1" dirty="0">
              <a:solidFill>
                <a:srgbClr val="000000"/>
              </a:solidFill>
              <a:latin typeface="Constantia"/>
            </a:endParaRPr>
          </a:p>
          <a:p>
            <a:pPr algn="just">
              <a:lnSpc>
                <a:spcPct val="100000"/>
              </a:lnSpc>
              <a:spcBef>
                <a:spcPts val="561"/>
              </a:spcBef>
            </a:pPr>
            <a:r>
              <a:rPr lang="hu-HU" sz="1900" b="1" strike="noStrike" spc="-1" dirty="0">
                <a:solidFill>
                  <a:srgbClr val="000000"/>
                </a:solidFill>
                <a:latin typeface="Arial"/>
              </a:rPr>
              <a:t>Közszférában foglalkoztatott</a:t>
            </a:r>
            <a:r>
              <a:rPr lang="hu-HU" sz="1900" b="0" strike="noStrike" spc="-1" dirty="0">
                <a:solidFill>
                  <a:srgbClr val="000000"/>
                </a:solidFill>
                <a:latin typeface="Arial"/>
              </a:rPr>
              <a:t>: biztosított, nyugdíjjárulékot fizet, nyugdíj folyósítás a jogviszony fennállásától szünetel, növelésre </a:t>
            </a:r>
            <a:r>
              <a:rPr lang="hu-HU" sz="1900" b="0" strike="noStrike" spc="-1" dirty="0" smtClean="0">
                <a:solidFill>
                  <a:srgbClr val="000000"/>
                </a:solidFill>
                <a:latin typeface="Arial"/>
              </a:rPr>
              <a:t>jogosult</a:t>
            </a:r>
          </a:p>
          <a:p>
            <a:pPr algn="just">
              <a:lnSpc>
                <a:spcPct val="100000"/>
              </a:lnSpc>
              <a:spcBef>
                <a:spcPts val="561"/>
              </a:spcBef>
            </a:pPr>
            <a:endParaRPr lang="hu-HU" sz="1900" b="0" strike="noStrike" spc="-1" dirty="0">
              <a:solidFill>
                <a:srgbClr val="000000"/>
              </a:solidFill>
              <a:latin typeface="Constantia"/>
            </a:endParaRPr>
          </a:p>
          <a:p>
            <a:pPr algn="just">
              <a:lnSpc>
                <a:spcPct val="100000"/>
              </a:lnSpc>
              <a:spcBef>
                <a:spcPts val="561"/>
              </a:spcBef>
            </a:pPr>
            <a:r>
              <a:rPr lang="hu-HU" sz="1900" b="1" strike="noStrike" spc="-1" dirty="0">
                <a:solidFill>
                  <a:srgbClr val="000000"/>
                </a:solidFill>
                <a:latin typeface="Arial"/>
              </a:rPr>
              <a:t>Egyéni, társas vállalkozó: </a:t>
            </a:r>
            <a:r>
              <a:rPr lang="hu-HU" sz="1900" b="0" strike="noStrike" spc="-1" dirty="0">
                <a:solidFill>
                  <a:srgbClr val="000000"/>
                </a:solidFill>
                <a:latin typeface="Arial"/>
              </a:rPr>
              <a:t>kiegészítő </a:t>
            </a:r>
            <a:r>
              <a:rPr lang="hu-HU" sz="1900" b="0" strike="noStrike" spc="-1" dirty="0" smtClean="0">
                <a:solidFill>
                  <a:srgbClr val="000000"/>
                </a:solidFill>
                <a:latin typeface="Arial"/>
              </a:rPr>
              <a:t>tevékenységű, </a:t>
            </a:r>
            <a:r>
              <a:rPr lang="hu-HU" sz="1900" b="0" strike="noStrike" spc="-1" dirty="0">
                <a:solidFill>
                  <a:srgbClr val="000000"/>
                </a:solidFill>
                <a:latin typeface="Arial"/>
              </a:rPr>
              <a:t>ha van jövedelme nyugdíjjárulékot fizet, kereseti </a:t>
            </a:r>
            <a:r>
              <a:rPr lang="hu-HU" sz="1900" b="0" u="sng" strike="noStrike" spc="-1" dirty="0">
                <a:solidFill>
                  <a:srgbClr val="000000"/>
                </a:solidFill>
                <a:uFillTx/>
                <a:latin typeface="Arial"/>
              </a:rPr>
              <a:t>korlát elérése után nyugellátása szünetel,</a:t>
            </a:r>
            <a:r>
              <a:rPr lang="hu-HU" sz="1900" b="0" strike="noStrike" spc="-1" dirty="0">
                <a:solidFill>
                  <a:srgbClr val="000000"/>
                </a:solidFill>
                <a:latin typeface="Arial"/>
              </a:rPr>
              <a:t> növelésre jogosult. Ha egyidejűleg 36 órás munkaviszonyban is áll, </a:t>
            </a:r>
            <a:r>
              <a:rPr lang="hu-HU" sz="1900" b="0" strike="noStrike" spc="-1" dirty="0" smtClean="0">
                <a:solidFill>
                  <a:srgbClr val="000000"/>
                </a:solidFill>
                <a:latin typeface="Arial"/>
              </a:rPr>
              <a:t> </a:t>
            </a:r>
            <a:r>
              <a:rPr lang="hu-HU" sz="1900" b="0" strike="noStrike" spc="-1" dirty="0">
                <a:solidFill>
                  <a:srgbClr val="000000"/>
                </a:solidFill>
                <a:latin typeface="Arial"/>
              </a:rPr>
              <a:t>abból nem biztosított nyugdíjjárulékot nem fizet</a:t>
            </a:r>
            <a:endParaRPr lang="hu-HU" sz="1900" b="0" strike="noStrike" spc="-1" dirty="0">
              <a:solidFill>
                <a:srgbClr val="000000"/>
              </a:solidFill>
              <a:latin typeface="Constantia"/>
            </a:endParaRPr>
          </a:p>
          <a:p>
            <a:pPr algn="just">
              <a:lnSpc>
                <a:spcPct val="100000"/>
              </a:lnSpc>
              <a:spcBef>
                <a:spcPts val="519"/>
              </a:spcBef>
            </a:pPr>
            <a:endParaRPr lang="hu-HU" sz="19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TextShape 1"/>
          <p:cNvSpPr txBox="1"/>
          <p:nvPr/>
        </p:nvSpPr>
        <p:spPr>
          <a:xfrm>
            <a:off x="457200" y="476672"/>
            <a:ext cx="8229240" cy="864096"/>
          </a:xfrm>
          <a:prstGeom prst="rect">
            <a:avLst/>
          </a:prstGeom>
          <a:noFill/>
          <a:ln>
            <a:noFill/>
          </a:ln>
        </p:spPr>
        <p:txBody>
          <a:bodyPr lIns="0" tIns="45000" rIns="0" bIns="0" anchor="b">
            <a:normAutofit fontScale="55000" lnSpcReduction="20000"/>
          </a:bodyPr>
          <a:lstStyle/>
          <a:p>
            <a:pPr algn="ctr">
              <a:lnSpc>
                <a:spcPct val="100000"/>
              </a:lnSpc>
            </a:pPr>
            <a:r>
              <a:rPr lang="hu-HU" sz="4400" b="1" strike="noStrike" spc="-1" dirty="0" smtClean="0">
                <a:solidFill>
                  <a:srgbClr val="105964"/>
                </a:solidFill>
                <a:latin typeface="Arial"/>
              </a:rPr>
              <a:t>Nyugdíj melletti munkavégzés szabályai</a:t>
            </a:r>
          </a:p>
          <a:p>
            <a:pPr algn="ctr">
              <a:lnSpc>
                <a:spcPct val="100000"/>
              </a:lnSpc>
            </a:pPr>
            <a:endParaRPr lang="hu-HU" sz="3200" b="1" strike="noStrike" spc="-1" dirty="0" smtClean="0">
              <a:solidFill>
                <a:srgbClr val="105964"/>
              </a:solidFill>
              <a:latin typeface="Arial"/>
            </a:endParaRPr>
          </a:p>
          <a:p>
            <a:pPr algn="ctr">
              <a:lnSpc>
                <a:spcPct val="100000"/>
              </a:lnSpc>
            </a:pPr>
            <a:r>
              <a:rPr lang="hu-HU" sz="3200" b="1" strike="noStrike" spc="-1" dirty="0" smtClean="0">
                <a:solidFill>
                  <a:srgbClr val="105964"/>
                </a:solidFill>
                <a:latin typeface="Arial"/>
              </a:rPr>
              <a:t>Korhatár </a:t>
            </a:r>
            <a:r>
              <a:rPr lang="hu-HU" sz="3200" b="1" strike="noStrike" spc="-1" dirty="0">
                <a:solidFill>
                  <a:srgbClr val="105964"/>
                </a:solidFill>
                <a:latin typeface="Arial"/>
              </a:rPr>
              <a:t>előtti ellátásban részesülő </a:t>
            </a:r>
            <a:r>
              <a:rPr lang="hu-HU" sz="3200" b="1" strike="noStrike" spc="-1" dirty="0" smtClean="0">
                <a:solidFill>
                  <a:srgbClr val="105964"/>
                </a:solidFill>
                <a:latin typeface="Arial"/>
              </a:rPr>
              <a:t>(korkedvezmény)</a:t>
            </a:r>
            <a:endParaRPr lang="hu-HU" sz="2700" b="0" strike="noStrike" spc="-1" dirty="0">
              <a:solidFill>
                <a:srgbClr val="000000"/>
              </a:solidFill>
              <a:latin typeface="Constantia"/>
            </a:endParaRPr>
          </a:p>
        </p:txBody>
      </p:sp>
      <p:sp>
        <p:nvSpPr>
          <p:cNvPr id="226" name="TextShape 2"/>
          <p:cNvSpPr txBox="1"/>
          <p:nvPr/>
        </p:nvSpPr>
        <p:spPr>
          <a:xfrm>
            <a:off x="457200" y="1556640"/>
            <a:ext cx="8229240" cy="4767480"/>
          </a:xfrm>
          <a:prstGeom prst="rect">
            <a:avLst/>
          </a:prstGeom>
          <a:noFill/>
          <a:ln>
            <a:noFill/>
          </a:ln>
        </p:spPr>
        <p:txBody>
          <a:bodyPr lIns="90000" tIns="45000" rIns="90000" bIns="45000">
            <a:normAutofit lnSpcReduction="10000"/>
          </a:bodyPr>
          <a:lstStyle/>
          <a:p>
            <a:pPr algn="just">
              <a:lnSpc>
                <a:spcPct val="100000"/>
              </a:lnSpc>
              <a:spcBef>
                <a:spcPts val="400"/>
              </a:spcBef>
            </a:pPr>
            <a:r>
              <a:rPr lang="hu-HU" sz="1700" b="1" strike="noStrike" spc="-1" dirty="0">
                <a:solidFill>
                  <a:srgbClr val="000000"/>
                </a:solidFill>
                <a:latin typeface="Arial"/>
              </a:rPr>
              <a:t>Munkatörvénykönyve szerinti munkaviszony: </a:t>
            </a:r>
            <a:r>
              <a:rPr lang="hu-HU" sz="1700" b="0" strike="noStrike" spc="-1" dirty="0">
                <a:solidFill>
                  <a:srgbClr val="000000"/>
                </a:solidFill>
                <a:latin typeface="Arial"/>
              </a:rPr>
              <a:t>biztosított, nyugdíjjárulékot kell fizetni, </a:t>
            </a:r>
            <a:r>
              <a:rPr lang="hu-HU" sz="1700" b="0" u="sng" strike="noStrike" spc="-1" dirty="0">
                <a:solidFill>
                  <a:srgbClr val="000000"/>
                </a:solidFill>
                <a:uFillTx/>
                <a:latin typeface="Arial"/>
              </a:rPr>
              <a:t>kereseti </a:t>
            </a:r>
            <a:r>
              <a:rPr lang="hu-HU" sz="1700" b="0" u="sng" strike="noStrike" spc="-1" dirty="0" smtClean="0">
                <a:solidFill>
                  <a:srgbClr val="000000"/>
                </a:solidFill>
                <a:uFillTx/>
                <a:latin typeface="Arial"/>
              </a:rPr>
              <a:t>korlát (minimálbér tizennyolcszorosa) </a:t>
            </a:r>
            <a:r>
              <a:rPr lang="hu-HU" sz="1700" b="0" u="sng" strike="noStrike" spc="-1" dirty="0">
                <a:solidFill>
                  <a:srgbClr val="000000"/>
                </a:solidFill>
                <a:uFillTx/>
                <a:latin typeface="Arial"/>
              </a:rPr>
              <a:t>elérése után nyugdíja szünetel, </a:t>
            </a:r>
            <a:r>
              <a:rPr lang="hu-HU" sz="1700" b="0" strike="noStrike" spc="-1" dirty="0">
                <a:solidFill>
                  <a:srgbClr val="000000"/>
                </a:solidFill>
                <a:latin typeface="Arial"/>
              </a:rPr>
              <a:t>növelésre NEM </a:t>
            </a:r>
            <a:r>
              <a:rPr lang="hu-HU" sz="1700" b="0" strike="noStrike" spc="-1" dirty="0" smtClean="0">
                <a:solidFill>
                  <a:srgbClr val="000000"/>
                </a:solidFill>
                <a:latin typeface="Arial"/>
              </a:rPr>
              <a:t>jogosult</a:t>
            </a:r>
          </a:p>
          <a:p>
            <a:pPr algn="just">
              <a:lnSpc>
                <a:spcPct val="100000"/>
              </a:lnSpc>
              <a:spcBef>
                <a:spcPts val="400"/>
              </a:spcBef>
            </a:pPr>
            <a:endParaRPr lang="hu-HU" sz="1700" b="0" strike="noStrike" spc="-1" dirty="0">
              <a:solidFill>
                <a:srgbClr val="000000"/>
              </a:solidFill>
              <a:latin typeface="Constantia"/>
            </a:endParaRPr>
          </a:p>
          <a:p>
            <a:pPr algn="just">
              <a:lnSpc>
                <a:spcPct val="100000"/>
              </a:lnSpc>
              <a:spcBef>
                <a:spcPts val="400"/>
              </a:spcBef>
            </a:pPr>
            <a:r>
              <a:rPr lang="hu-HU" sz="1700" b="1" strike="noStrike" spc="-1" dirty="0">
                <a:solidFill>
                  <a:srgbClr val="000000"/>
                </a:solidFill>
                <a:latin typeface="Arial"/>
              </a:rPr>
              <a:t>Megbízási jogviszony</a:t>
            </a:r>
            <a:r>
              <a:rPr lang="hu-HU" sz="1700" b="0" strike="noStrike" spc="-1" dirty="0">
                <a:solidFill>
                  <a:srgbClr val="000000"/>
                </a:solidFill>
                <a:latin typeface="Arial"/>
              </a:rPr>
              <a:t>, </a:t>
            </a:r>
            <a:r>
              <a:rPr lang="hu-HU" sz="1700" b="1" strike="noStrike" spc="-1" dirty="0">
                <a:solidFill>
                  <a:srgbClr val="000000"/>
                </a:solidFill>
                <a:latin typeface="Arial"/>
              </a:rPr>
              <a:t>választott tisztségviselő</a:t>
            </a:r>
            <a:r>
              <a:rPr lang="hu-HU" sz="1700" b="0" strike="noStrike" spc="-1" dirty="0">
                <a:solidFill>
                  <a:srgbClr val="000000"/>
                </a:solidFill>
                <a:latin typeface="Arial"/>
              </a:rPr>
              <a:t>: biztosítási kötelezettség jövedelemtől függően, </a:t>
            </a:r>
            <a:r>
              <a:rPr lang="hu-HU" sz="1700" b="0" strike="noStrike" spc="-1" dirty="0" smtClean="0">
                <a:solidFill>
                  <a:srgbClr val="000000"/>
                </a:solidFill>
                <a:latin typeface="Arial"/>
              </a:rPr>
              <a:t>ha biztosított nyugdíjjárulékot </a:t>
            </a:r>
            <a:r>
              <a:rPr lang="hu-HU" sz="1700" b="0" strike="noStrike" spc="-1" dirty="0">
                <a:solidFill>
                  <a:srgbClr val="000000"/>
                </a:solidFill>
                <a:latin typeface="Arial"/>
              </a:rPr>
              <a:t>fizet, kereseti </a:t>
            </a:r>
            <a:r>
              <a:rPr lang="hu-HU" sz="1700" b="0" u="sng" strike="noStrike" spc="-1" dirty="0">
                <a:solidFill>
                  <a:srgbClr val="000000"/>
                </a:solidFill>
                <a:uFillTx/>
                <a:latin typeface="Arial"/>
              </a:rPr>
              <a:t>korlát elérése után nyugellátása szünetel </a:t>
            </a:r>
            <a:r>
              <a:rPr lang="hu-HU" sz="1700" b="0" strike="noStrike" spc="-1" dirty="0">
                <a:solidFill>
                  <a:srgbClr val="000000"/>
                </a:solidFill>
                <a:latin typeface="Arial"/>
              </a:rPr>
              <a:t>növelésre NEM </a:t>
            </a:r>
            <a:r>
              <a:rPr lang="hu-HU" sz="1700" b="0" strike="noStrike" spc="-1" dirty="0" smtClean="0">
                <a:solidFill>
                  <a:srgbClr val="000000"/>
                </a:solidFill>
                <a:latin typeface="Arial"/>
              </a:rPr>
              <a:t>jogosult</a:t>
            </a:r>
          </a:p>
          <a:p>
            <a:pPr algn="just">
              <a:lnSpc>
                <a:spcPct val="100000"/>
              </a:lnSpc>
              <a:spcBef>
                <a:spcPts val="400"/>
              </a:spcBef>
            </a:pPr>
            <a:endParaRPr lang="hu-HU" sz="1700" b="0" strike="noStrike" spc="-1" dirty="0">
              <a:solidFill>
                <a:srgbClr val="000000"/>
              </a:solidFill>
              <a:latin typeface="Constantia"/>
            </a:endParaRPr>
          </a:p>
          <a:p>
            <a:pPr algn="just">
              <a:lnSpc>
                <a:spcPct val="100000"/>
              </a:lnSpc>
              <a:spcBef>
                <a:spcPts val="400"/>
              </a:spcBef>
            </a:pPr>
            <a:r>
              <a:rPr lang="hu-HU" sz="1700" b="1" strike="noStrike" spc="-1" dirty="0">
                <a:solidFill>
                  <a:srgbClr val="000000"/>
                </a:solidFill>
                <a:latin typeface="Arial"/>
              </a:rPr>
              <a:t>Közszférában foglalkoztatott</a:t>
            </a:r>
            <a:r>
              <a:rPr lang="hu-HU" sz="1700" b="0" strike="noStrike" spc="-1" dirty="0">
                <a:solidFill>
                  <a:srgbClr val="000000"/>
                </a:solidFill>
                <a:latin typeface="Arial"/>
              </a:rPr>
              <a:t>: biztosított, nyugdíjjárulékot fizet, nyugdíj folyósítás a jogviszony fennállásától szünetel, növelésre NEM </a:t>
            </a:r>
            <a:r>
              <a:rPr lang="hu-HU" sz="1700" b="0" strike="noStrike" spc="-1" dirty="0" smtClean="0">
                <a:solidFill>
                  <a:srgbClr val="000000"/>
                </a:solidFill>
                <a:latin typeface="Arial"/>
              </a:rPr>
              <a:t>jogosult</a:t>
            </a:r>
          </a:p>
          <a:p>
            <a:pPr algn="just">
              <a:lnSpc>
                <a:spcPct val="100000"/>
              </a:lnSpc>
              <a:spcBef>
                <a:spcPts val="400"/>
              </a:spcBef>
            </a:pPr>
            <a:endParaRPr lang="hu-HU" sz="1700" b="0" strike="noStrike" spc="-1" dirty="0" smtClean="0">
              <a:solidFill>
                <a:srgbClr val="000000"/>
              </a:solidFill>
              <a:latin typeface="Constantia"/>
            </a:endParaRPr>
          </a:p>
          <a:p>
            <a:pPr algn="just">
              <a:lnSpc>
                <a:spcPct val="100000"/>
              </a:lnSpc>
              <a:spcBef>
                <a:spcPts val="400"/>
              </a:spcBef>
            </a:pPr>
            <a:r>
              <a:rPr lang="hu-HU" sz="1700" b="1" strike="noStrike" spc="-1" dirty="0" smtClean="0">
                <a:solidFill>
                  <a:srgbClr val="000000"/>
                </a:solidFill>
                <a:latin typeface="Arial"/>
              </a:rPr>
              <a:t>Egyéni</a:t>
            </a:r>
            <a:r>
              <a:rPr lang="hu-HU" sz="1700" b="1" strike="noStrike" spc="-1" dirty="0">
                <a:solidFill>
                  <a:srgbClr val="000000"/>
                </a:solidFill>
                <a:latin typeface="Arial"/>
              </a:rPr>
              <a:t>, társas vállalkozó: NEM </a:t>
            </a:r>
            <a:r>
              <a:rPr lang="hu-HU" sz="1700" b="0" strike="noStrike" spc="-1" dirty="0">
                <a:solidFill>
                  <a:srgbClr val="000000"/>
                </a:solidFill>
                <a:latin typeface="Arial"/>
              </a:rPr>
              <a:t>kiegészítő tevékenységű legalább a minimálbér után nyugdíjjárulékot fizet, kereseti </a:t>
            </a:r>
            <a:r>
              <a:rPr lang="hu-HU" sz="1700" b="0" u="sng" strike="noStrike" spc="-1" dirty="0">
                <a:solidFill>
                  <a:srgbClr val="000000"/>
                </a:solidFill>
                <a:uFillTx/>
                <a:latin typeface="Arial"/>
              </a:rPr>
              <a:t>korlát elérése után nyugellátása szünetel,</a:t>
            </a:r>
            <a:r>
              <a:rPr lang="hu-HU" sz="1700" b="0" strike="noStrike" spc="-1" dirty="0">
                <a:solidFill>
                  <a:srgbClr val="000000"/>
                </a:solidFill>
                <a:latin typeface="Arial"/>
              </a:rPr>
              <a:t> növelésre NEM jogosult. Ha egyidejűleg 36 órás munkaviszonyban is áll, a munkaviszonyból biztosított, </a:t>
            </a:r>
            <a:r>
              <a:rPr lang="hu-HU" sz="1700" b="0" strike="noStrike" spc="-1" dirty="0" smtClean="0">
                <a:solidFill>
                  <a:srgbClr val="000000"/>
                </a:solidFill>
                <a:latin typeface="Arial"/>
              </a:rPr>
              <a:t>nyugdíjjárulékot </a:t>
            </a:r>
            <a:r>
              <a:rPr lang="hu-HU" sz="1700" b="0" strike="noStrike" spc="-1" dirty="0">
                <a:solidFill>
                  <a:srgbClr val="000000"/>
                </a:solidFill>
                <a:latin typeface="Arial"/>
              </a:rPr>
              <a:t>fizet, a vállalkozása </a:t>
            </a:r>
            <a:r>
              <a:rPr lang="hu-HU" sz="1700" b="0" strike="noStrike" spc="-1" dirty="0" smtClean="0">
                <a:solidFill>
                  <a:srgbClr val="000000"/>
                </a:solidFill>
                <a:latin typeface="Arial"/>
              </a:rPr>
              <a:t>kiegészítő tevékenységű, </a:t>
            </a:r>
            <a:r>
              <a:rPr lang="hu-HU" sz="1700" b="0" strike="noStrike" spc="-1" dirty="0">
                <a:solidFill>
                  <a:srgbClr val="000000"/>
                </a:solidFill>
                <a:latin typeface="Arial"/>
              </a:rPr>
              <a:t>csak a kivét után fizet </a:t>
            </a:r>
            <a:r>
              <a:rPr lang="hu-HU" sz="1700" b="0" strike="noStrike" spc="-1" dirty="0" smtClean="0">
                <a:solidFill>
                  <a:srgbClr val="000000"/>
                </a:solidFill>
                <a:latin typeface="Arial"/>
              </a:rPr>
              <a:t>nyugdíjjárulékot</a:t>
            </a:r>
            <a:r>
              <a:rPr lang="hu-HU" sz="1700" b="0" strike="noStrike" spc="-1" dirty="0">
                <a:solidFill>
                  <a:srgbClr val="000000"/>
                </a:solidFill>
                <a:latin typeface="Arial"/>
              </a:rPr>
              <a:t>, </a:t>
            </a:r>
            <a:r>
              <a:rPr lang="hu-HU" sz="1700" b="0" strike="noStrike" spc="-1" dirty="0" smtClean="0">
                <a:solidFill>
                  <a:srgbClr val="000000"/>
                </a:solidFill>
                <a:latin typeface="Arial"/>
              </a:rPr>
              <a:t>kereseti korlát elérése után szünetel</a:t>
            </a:r>
            <a:endParaRPr lang="hu-HU" sz="17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TextShape 1"/>
          <p:cNvSpPr txBox="1"/>
          <p:nvPr/>
        </p:nvSpPr>
        <p:spPr>
          <a:xfrm>
            <a:off x="457200" y="704160"/>
            <a:ext cx="8229240" cy="708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Adategyeztetési </a:t>
            </a:r>
            <a:r>
              <a:rPr lang="hu-HU" sz="2400" b="1" strike="noStrike" spc="-1" dirty="0" smtClean="0">
                <a:solidFill>
                  <a:srgbClr val="105964"/>
                </a:solidFill>
                <a:latin typeface="Arial"/>
              </a:rPr>
              <a:t>eljárás röviden</a:t>
            </a:r>
            <a:endParaRPr lang="hu-HU" sz="2400" b="0" strike="noStrike" spc="-1" dirty="0">
              <a:solidFill>
                <a:srgbClr val="000000"/>
              </a:solidFill>
              <a:latin typeface="Constantia"/>
            </a:endParaRPr>
          </a:p>
        </p:txBody>
      </p:sp>
      <p:sp>
        <p:nvSpPr>
          <p:cNvPr id="228" name="TextShape 2"/>
          <p:cNvSpPr txBox="1"/>
          <p:nvPr/>
        </p:nvSpPr>
        <p:spPr>
          <a:xfrm>
            <a:off x="457200" y="1935360"/>
            <a:ext cx="8229240" cy="4388760"/>
          </a:xfrm>
          <a:prstGeom prst="rect">
            <a:avLst/>
          </a:prstGeom>
          <a:noFill/>
          <a:ln>
            <a:noFill/>
          </a:ln>
        </p:spPr>
        <p:txBody>
          <a:bodyPr lIns="90000" tIns="45000" rIns="90000" bIns="45000">
            <a:normAutofit/>
          </a:bodyPr>
          <a:lstStyle/>
          <a:p>
            <a:pPr marL="286110" indent="-285750" algn="just">
              <a:lnSpc>
                <a:spcPct val="100000"/>
              </a:lnSpc>
              <a:spcBef>
                <a:spcPts val="400"/>
              </a:spcBef>
              <a:spcAft>
                <a:spcPts val="1199"/>
              </a:spcAft>
              <a:buClr>
                <a:srgbClr val="0BD0D9"/>
              </a:buClr>
              <a:buSzPct val="95000"/>
              <a:buFont typeface="Arial" panose="020B0604020202020204" pitchFamily="34" charset="0"/>
              <a:buChar char="•"/>
            </a:pPr>
            <a:endParaRPr lang="hu-HU" b="0" strike="noStrike" spc="-1" dirty="0" smtClean="0">
              <a:solidFill>
                <a:srgbClr val="404040"/>
              </a:solidFill>
              <a:latin typeface="Arial"/>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smtClean="0">
                <a:solidFill>
                  <a:srgbClr val="404040"/>
                </a:solidFill>
                <a:latin typeface="Arial"/>
              </a:rPr>
              <a:t>Az </a:t>
            </a:r>
            <a:r>
              <a:rPr lang="hu-HU" b="0" strike="noStrike" spc="-1" dirty="0">
                <a:solidFill>
                  <a:srgbClr val="404040"/>
                </a:solidFill>
                <a:latin typeface="Arial"/>
              </a:rPr>
              <a:t>eljárás célja, hogy a biztosítottak a nyugdíjbiztosítási nyilvántartásban szereplő jogviszonyaikról, a megszerzett és az ellátásnál figyelembe vehető kereseteikről, még aktív korban tájékozódhassanak</a:t>
            </a:r>
            <a:endParaRPr lang="hu-HU" b="0" strike="noStrike" spc="-1" dirty="0">
              <a:solidFill>
                <a:srgbClr val="000000"/>
              </a:solidFill>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További cél, a hiányzó, hibásan szereplő adatok beszerzése téves adatok javítása törlése </a:t>
            </a:r>
            <a:endParaRPr lang="hu-HU" b="0" strike="noStrike" spc="-1" dirty="0">
              <a:solidFill>
                <a:srgbClr val="000000"/>
              </a:solidFill>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Két módját különböztetjük meg: hivatalból induló és a kérelem alapján lefolytatandó eljárás</a:t>
            </a:r>
            <a:endParaRPr lang="hu-HU" b="0" strike="noStrike" spc="-1" dirty="0">
              <a:solidFill>
                <a:srgbClr val="000000"/>
              </a:solidFill>
              <a:latin typeface="Constantia"/>
            </a:endParaRPr>
          </a:p>
          <a:p>
            <a:pPr marL="285750" indent="-285750">
              <a:lnSpc>
                <a:spcPct val="100000"/>
              </a:lnSpc>
              <a:spcBef>
                <a:spcPts val="519"/>
              </a:spcBef>
              <a:buFont typeface="Arial" panose="020B0604020202020204" pitchFamily="34" charset="0"/>
              <a:buChar char="•"/>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extShape 1"/>
          <p:cNvSpPr txBox="1"/>
          <p:nvPr/>
        </p:nvSpPr>
        <p:spPr>
          <a:xfrm>
            <a:off x="457200" y="476640"/>
            <a:ext cx="8229240" cy="107964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Öregségi  nyugdíj</a:t>
            </a:r>
            <a:r>
              <a:rPr dirty="0"/>
              <a:t/>
            </a:r>
            <a:br>
              <a:rPr dirty="0"/>
            </a:br>
            <a:endParaRPr lang="hu-HU" sz="3200" b="0" strike="noStrike" spc="-1" dirty="0">
              <a:solidFill>
                <a:srgbClr val="000000"/>
              </a:solidFill>
              <a:latin typeface="Constantia"/>
            </a:endParaRPr>
          </a:p>
        </p:txBody>
      </p:sp>
      <p:sp>
        <p:nvSpPr>
          <p:cNvPr id="150" name="TextShape 2"/>
          <p:cNvSpPr txBox="1"/>
          <p:nvPr/>
        </p:nvSpPr>
        <p:spPr>
          <a:xfrm>
            <a:off x="457200" y="1556640"/>
            <a:ext cx="8229240" cy="5040360"/>
          </a:xfrm>
          <a:prstGeom prst="rect">
            <a:avLst/>
          </a:prstGeom>
          <a:noFill/>
          <a:ln>
            <a:noFill/>
          </a:ln>
        </p:spPr>
        <p:txBody>
          <a:bodyPr lIns="90000" tIns="45000" rIns="90000" bIns="45000">
            <a:normAutofit/>
          </a:bodyPr>
          <a:lstStyle/>
          <a:p>
            <a:pPr algn="ctr">
              <a:lnSpc>
                <a:spcPct val="170000"/>
              </a:lnSpc>
              <a:spcBef>
                <a:spcPts val="561"/>
              </a:spcBef>
            </a:pPr>
            <a:r>
              <a:rPr lang="hu-HU" b="1" strike="noStrike" spc="-1" dirty="0">
                <a:solidFill>
                  <a:srgbClr val="105964"/>
                </a:solidFill>
                <a:latin typeface="Arial"/>
              </a:rPr>
              <a:t>Jogosultság feltételei </a:t>
            </a:r>
            <a:endParaRPr lang="hu-HU" b="1" strike="noStrike" spc="-1" dirty="0" smtClean="0">
              <a:solidFill>
                <a:srgbClr val="105964"/>
              </a:solidFill>
              <a:latin typeface="Arial"/>
            </a:endParaRPr>
          </a:p>
          <a:p>
            <a:pPr algn="ctr">
              <a:lnSpc>
                <a:spcPct val="170000"/>
              </a:lnSpc>
              <a:spcBef>
                <a:spcPts val="561"/>
              </a:spcBef>
            </a:pPr>
            <a:endParaRPr lang="hu-HU" b="0" strike="noStrike" spc="-1" dirty="0">
              <a:solidFill>
                <a:srgbClr val="000000"/>
              </a:solidFill>
              <a:latin typeface="Constantia"/>
            </a:endParaRPr>
          </a:p>
          <a:p>
            <a:pPr marL="286110" indent="-285750" algn="just">
              <a:lnSpc>
                <a:spcPct val="114000"/>
              </a:lnSpc>
              <a:spcBef>
                <a:spcPts val="479"/>
              </a:spcBef>
              <a:spcAft>
                <a:spcPts val="1800"/>
              </a:spcAft>
              <a:buSzPct val="95000"/>
              <a:buFont typeface="Arial" panose="020B0604020202020204" pitchFamily="34" charset="0"/>
              <a:buChar char="•"/>
            </a:pPr>
            <a:r>
              <a:rPr lang="hu-HU" b="0" strike="noStrike" spc="-1" dirty="0" smtClean="0">
                <a:solidFill>
                  <a:srgbClr val="404040"/>
                </a:solidFill>
              </a:rPr>
              <a:t>a </a:t>
            </a:r>
            <a:r>
              <a:rPr lang="hu-HU" b="0" strike="noStrike" spc="-1" dirty="0">
                <a:solidFill>
                  <a:srgbClr val="404040"/>
                </a:solidFill>
              </a:rPr>
              <a:t>születési évnek megfelelő öregségi nyugdíjkorhatár betöltése és </a:t>
            </a:r>
            <a:endParaRPr lang="hu-HU" b="0" strike="noStrike" spc="-1" dirty="0">
              <a:solidFill>
                <a:srgbClr val="000000"/>
              </a:solidFill>
            </a:endParaRPr>
          </a:p>
          <a:p>
            <a:pPr marL="286110" indent="-285750" algn="just">
              <a:lnSpc>
                <a:spcPct val="114000"/>
              </a:lnSpc>
              <a:spcBef>
                <a:spcPts val="479"/>
              </a:spcBef>
              <a:spcAft>
                <a:spcPts val="1800"/>
              </a:spcAft>
              <a:buSzPct val="95000"/>
              <a:buFont typeface="Arial" panose="020B0604020202020204" pitchFamily="34" charset="0"/>
              <a:buChar char="•"/>
            </a:pPr>
            <a:r>
              <a:rPr lang="hu-HU" b="0" strike="noStrike" spc="-1" dirty="0">
                <a:solidFill>
                  <a:srgbClr val="404040"/>
                </a:solidFill>
              </a:rPr>
              <a:t>teljes nyugdíj esetén  legalább 20 év,</a:t>
            </a:r>
            <a:endParaRPr lang="hu-HU" b="0" strike="noStrike" spc="-1" dirty="0">
              <a:solidFill>
                <a:srgbClr val="000000"/>
              </a:solidFill>
            </a:endParaRPr>
          </a:p>
          <a:p>
            <a:pPr marL="286110" indent="-285750" algn="just">
              <a:lnSpc>
                <a:spcPct val="114000"/>
              </a:lnSpc>
              <a:spcBef>
                <a:spcPts val="479"/>
              </a:spcBef>
              <a:spcAft>
                <a:spcPts val="1800"/>
              </a:spcAft>
              <a:buSzPct val="95000"/>
              <a:buFont typeface="Arial" panose="020B0604020202020204" pitchFamily="34" charset="0"/>
              <a:buChar char="•"/>
            </a:pPr>
            <a:r>
              <a:rPr lang="hu-HU" b="0" strike="noStrike" spc="-1" dirty="0">
                <a:solidFill>
                  <a:srgbClr val="404040"/>
                </a:solidFill>
              </a:rPr>
              <a:t>rész  nyugdíj esetén legalább 15 év </a:t>
            </a:r>
            <a:endParaRPr lang="hu-HU" b="0" strike="noStrike" spc="-1" dirty="0">
              <a:solidFill>
                <a:srgbClr val="000000"/>
              </a:solidFill>
            </a:endParaRPr>
          </a:p>
          <a:p>
            <a:pPr algn="just">
              <a:lnSpc>
                <a:spcPct val="114000"/>
              </a:lnSpc>
              <a:spcBef>
                <a:spcPts val="479"/>
              </a:spcBef>
              <a:spcAft>
                <a:spcPts val="1800"/>
              </a:spcAft>
            </a:pPr>
            <a:r>
              <a:rPr lang="hu-HU" b="0" strike="noStrike" spc="-1" dirty="0">
                <a:solidFill>
                  <a:srgbClr val="404040"/>
                </a:solidFill>
              </a:rPr>
              <a:t>szolgálati idő megszerzése</a:t>
            </a:r>
            <a:endParaRPr lang="hu-HU" b="0" strike="noStrike" spc="-1" dirty="0">
              <a:solidFill>
                <a:srgbClr val="000000"/>
              </a:solidFill>
            </a:endParaRPr>
          </a:p>
          <a:p>
            <a:pPr algn="just">
              <a:lnSpc>
                <a:spcPct val="114000"/>
              </a:lnSpc>
              <a:spcBef>
                <a:spcPts val="479"/>
              </a:spcBef>
              <a:spcAft>
                <a:spcPts val="1800"/>
              </a:spcAft>
            </a:pPr>
            <a:r>
              <a:rPr lang="hu-HU" b="1" strike="noStrike" spc="-1" dirty="0">
                <a:solidFill>
                  <a:srgbClr val="404040"/>
                </a:solidFill>
              </a:rPr>
              <a:t>2018. július 25. utáni megállapítás esetén nem feltétel a biztosítási jogviszony megszűnése</a:t>
            </a:r>
            <a:endParaRPr lang="hu-HU" b="0" strike="noStrike" spc="-1" dirty="0">
              <a:solidFill>
                <a:srgbClr val="000000"/>
              </a:solidFill>
            </a:endParaRPr>
          </a:p>
          <a:p>
            <a:endParaRPr lang="hu-HU" sz="2400" b="0" strike="noStrike" spc="-1" dirty="0">
              <a:solidFill>
                <a:srgbClr val="000000"/>
              </a:solidFill>
              <a:latin typeface="Constantia"/>
            </a:endParaRPr>
          </a:p>
          <a:p>
            <a:pPr marL="393120" algn="just">
              <a:spcBef>
                <a:spcPts val="479"/>
              </a:spcBef>
            </a:pPr>
            <a:endParaRPr lang="hu-HU" sz="2400" b="0" strike="noStrike" spc="-1" dirty="0">
              <a:solidFill>
                <a:srgbClr val="000000"/>
              </a:solidFill>
              <a:latin typeface="Constantia"/>
            </a:endParaRPr>
          </a:p>
          <a:p>
            <a:endParaRPr lang="hu-HU" sz="2400" b="0" strike="noStrike" spc="-1" dirty="0">
              <a:solidFill>
                <a:srgbClr val="000000"/>
              </a:solidFill>
              <a:latin typeface="Constantia"/>
            </a:endParaRPr>
          </a:p>
          <a:p>
            <a:pPr>
              <a:lnSpc>
                <a:spcPct val="100000"/>
              </a:lnSpc>
              <a:spcBef>
                <a:spcPts val="519"/>
              </a:spcBef>
            </a:pPr>
            <a:endParaRPr lang="hu-HU" sz="2400" b="0" strike="noStrike" spc="-1" dirty="0">
              <a:solidFill>
                <a:srgbClr val="000000"/>
              </a:solidFill>
              <a:latin typeface="Constantia"/>
            </a:endParaRPr>
          </a:p>
          <a:p>
            <a:pPr>
              <a:lnSpc>
                <a:spcPct val="100000"/>
              </a:lnSpc>
              <a:spcBef>
                <a:spcPts val="519"/>
              </a:spcBef>
            </a:pPr>
            <a:endParaRPr lang="hu-HU" sz="24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TextShape 1"/>
          <p:cNvSpPr txBox="1"/>
          <p:nvPr/>
        </p:nvSpPr>
        <p:spPr>
          <a:xfrm>
            <a:off x="487800" y="908640"/>
            <a:ext cx="8229240" cy="1151640"/>
          </a:xfrm>
          <a:prstGeom prst="rect">
            <a:avLst/>
          </a:prstGeom>
          <a:noFill/>
          <a:ln>
            <a:noFill/>
          </a:ln>
        </p:spPr>
        <p:txBody>
          <a:bodyPr lIns="0" tIns="45000" rIns="0" bIns="0" anchor="b">
            <a:normAutofit/>
          </a:bodyPr>
          <a:lstStyle/>
          <a:p>
            <a:pPr algn="ctr">
              <a:lnSpc>
                <a:spcPct val="100000"/>
              </a:lnSpc>
            </a:pPr>
            <a:r>
              <a:rPr lang="hu-HU" sz="2400" b="1" strike="noStrike" spc="-1" dirty="0">
                <a:solidFill>
                  <a:schemeClr val="accent3">
                    <a:lumMod val="50000"/>
                  </a:schemeClr>
                </a:solidFill>
                <a:latin typeface="Arial"/>
              </a:rPr>
              <a:t>A hivatalból induló adategyeztetési eljárás</a:t>
            </a:r>
            <a:r>
              <a:rPr dirty="0"/>
              <a:t/>
            </a:r>
            <a:br>
              <a:rPr dirty="0"/>
            </a:br>
            <a:endParaRPr lang="hu-HU" sz="3200" b="0" strike="noStrike" spc="-1" dirty="0">
              <a:solidFill>
                <a:srgbClr val="000000"/>
              </a:solidFill>
              <a:latin typeface="Constantia"/>
            </a:endParaRPr>
          </a:p>
        </p:txBody>
      </p:sp>
      <p:sp>
        <p:nvSpPr>
          <p:cNvPr id="230" name="TextShape 2"/>
          <p:cNvSpPr txBox="1"/>
          <p:nvPr/>
        </p:nvSpPr>
        <p:spPr>
          <a:xfrm>
            <a:off x="457200" y="1935360"/>
            <a:ext cx="8229240" cy="4388760"/>
          </a:xfrm>
          <a:prstGeom prst="rect">
            <a:avLst/>
          </a:prstGeom>
          <a:noFill/>
          <a:ln>
            <a:noFill/>
          </a:ln>
        </p:spPr>
        <p:txBody>
          <a:bodyPr lIns="90000" tIns="45000" rIns="90000" bIns="45000">
            <a:normAutofit/>
          </a:bodyPr>
          <a:lstStyle/>
          <a:p>
            <a:pPr algn="just">
              <a:lnSpc>
                <a:spcPct val="100000"/>
              </a:lnSpc>
              <a:spcBef>
                <a:spcPts val="561"/>
              </a:spcBef>
              <a:spcAft>
                <a:spcPts val="1199"/>
              </a:spcAft>
            </a:pPr>
            <a:endParaRPr lang="hu-HU" sz="2600" b="0" strike="noStrike" spc="-1" dirty="0">
              <a:solidFill>
                <a:srgbClr val="000000"/>
              </a:solidFill>
              <a:latin typeface="Constantia"/>
            </a:endParaRPr>
          </a:p>
          <a:p>
            <a:pPr marL="286110" indent="-285750" algn="just">
              <a:lnSpc>
                <a:spcPct val="100000"/>
              </a:lnSpc>
              <a:spcBef>
                <a:spcPts val="400"/>
              </a:spcBef>
              <a:spcAft>
                <a:spcPts val="1199"/>
              </a:spcAft>
              <a:buClr>
                <a:schemeClr val="accent5">
                  <a:lumMod val="50000"/>
                </a:schemeClr>
              </a:buClr>
              <a:buSzPct val="95000"/>
              <a:buFont typeface="Arial" panose="020B0604020202020204" pitchFamily="34" charset="0"/>
              <a:buChar char="•"/>
            </a:pPr>
            <a:r>
              <a:rPr lang="hu-HU" b="0" strike="noStrike" spc="-1" dirty="0">
                <a:solidFill>
                  <a:srgbClr val="404040"/>
                </a:solidFill>
                <a:latin typeface="Arial"/>
              </a:rPr>
              <a:t>Első ütemben  egyeztetésre az 1955. és 1959. között született biztosítottak, esetében került sor. Az eljárást 2014.12.31-ig kellett megkezdeni.</a:t>
            </a:r>
            <a:endParaRPr lang="hu-HU" b="0" strike="noStrike" spc="-1" dirty="0">
              <a:solidFill>
                <a:srgbClr val="000000"/>
              </a:solidFill>
              <a:latin typeface="Constantia"/>
            </a:endParaRPr>
          </a:p>
          <a:p>
            <a:pPr marL="286110" indent="-285750" algn="just">
              <a:lnSpc>
                <a:spcPct val="100000"/>
              </a:lnSpc>
              <a:spcBef>
                <a:spcPts val="400"/>
              </a:spcBef>
              <a:spcAft>
                <a:spcPts val="1199"/>
              </a:spcAft>
              <a:buClr>
                <a:schemeClr val="accent5">
                  <a:lumMod val="50000"/>
                </a:schemeClr>
              </a:buClr>
              <a:buSzPct val="95000"/>
              <a:buFont typeface="Arial" panose="020B0604020202020204" pitchFamily="34" charset="0"/>
              <a:buChar char="•"/>
            </a:pPr>
            <a:r>
              <a:rPr lang="hu-HU" b="0" strike="noStrike" spc="-1" dirty="0">
                <a:solidFill>
                  <a:srgbClr val="404040"/>
                </a:solidFill>
                <a:latin typeface="Arial"/>
              </a:rPr>
              <a:t>Második ütemben az 1960. és 1964. között született biztosítottak kiértesítése kezdődött meg 2017. január 1-jétől.</a:t>
            </a:r>
            <a:endParaRPr lang="hu-HU" b="0" strike="noStrike" spc="-1" dirty="0">
              <a:solidFill>
                <a:srgbClr val="000000"/>
              </a:solidFill>
              <a:latin typeface="Constantia"/>
            </a:endParaRPr>
          </a:p>
          <a:p>
            <a:pPr marL="286110" indent="-285750" algn="just">
              <a:lnSpc>
                <a:spcPct val="100000"/>
              </a:lnSpc>
              <a:spcBef>
                <a:spcPts val="439"/>
              </a:spcBef>
              <a:spcAft>
                <a:spcPts val="1199"/>
              </a:spcAft>
              <a:buClr>
                <a:schemeClr val="accent5">
                  <a:lumMod val="50000"/>
                </a:schemeClr>
              </a:buClr>
              <a:buSzPct val="95000"/>
              <a:buFont typeface="Arial" panose="020B0604020202020204" pitchFamily="34" charset="0"/>
              <a:buChar char="•"/>
            </a:pPr>
            <a:r>
              <a:rPr lang="hu-HU" b="0" strike="noStrike" spc="-1" dirty="0">
                <a:solidFill>
                  <a:srgbClr val="404040"/>
                </a:solidFill>
                <a:latin typeface="Arial"/>
              </a:rPr>
              <a:t>Egy 5 éves korcsoport kiértesítésére 2 év állt rendelkezésre</a:t>
            </a:r>
            <a:endParaRPr lang="hu-HU" b="0" strike="noStrike" spc="-1" dirty="0">
              <a:solidFill>
                <a:srgbClr val="000000"/>
              </a:solidFill>
              <a:latin typeface="Constantia"/>
            </a:endParaRPr>
          </a:p>
          <a:p>
            <a:pPr>
              <a:lnSpc>
                <a:spcPct val="100000"/>
              </a:lnSpc>
              <a:spcBef>
                <a:spcPts val="519"/>
              </a:spcBef>
            </a:pPr>
            <a:endParaRPr lang="hu-HU" sz="22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TextShape 1"/>
          <p:cNvSpPr txBox="1"/>
          <p:nvPr/>
        </p:nvSpPr>
        <p:spPr>
          <a:xfrm>
            <a:off x="457200" y="980640"/>
            <a:ext cx="8229240" cy="1079640"/>
          </a:xfrm>
          <a:prstGeom prst="rect">
            <a:avLst/>
          </a:prstGeom>
          <a:noFill/>
          <a:ln>
            <a:noFill/>
          </a:ln>
        </p:spPr>
        <p:txBody>
          <a:bodyPr lIns="0" tIns="45000" rIns="0" bIns="0" anchor="b">
            <a:normAutofit/>
          </a:bodyPr>
          <a:lstStyle/>
          <a:p>
            <a:pPr algn="ctr">
              <a:lnSpc>
                <a:spcPct val="100000"/>
              </a:lnSpc>
            </a:pPr>
            <a:r>
              <a:rPr lang="hu-HU" sz="2400" b="1" strike="noStrike" spc="-1" dirty="0">
                <a:solidFill>
                  <a:schemeClr val="accent3">
                    <a:lumMod val="50000"/>
                  </a:schemeClr>
                </a:solidFill>
                <a:latin typeface="Arial"/>
              </a:rPr>
              <a:t>A kérelemre induló adategyeztetési eljárás</a:t>
            </a:r>
            <a:r>
              <a:rPr dirty="0"/>
              <a:t/>
            </a:r>
            <a:br>
              <a:rPr dirty="0"/>
            </a:br>
            <a:endParaRPr lang="hu-HU" sz="3600" b="0" strike="noStrike" spc="-1" dirty="0">
              <a:solidFill>
                <a:srgbClr val="000000"/>
              </a:solidFill>
              <a:latin typeface="Constantia"/>
            </a:endParaRPr>
          </a:p>
        </p:txBody>
      </p:sp>
      <p:sp>
        <p:nvSpPr>
          <p:cNvPr id="232" name="TextShape 2"/>
          <p:cNvSpPr txBox="1"/>
          <p:nvPr/>
        </p:nvSpPr>
        <p:spPr>
          <a:xfrm>
            <a:off x="457200" y="1935360"/>
            <a:ext cx="8229240" cy="4388760"/>
          </a:xfrm>
          <a:prstGeom prst="rect">
            <a:avLst/>
          </a:prstGeom>
          <a:noFill/>
          <a:ln>
            <a:noFill/>
          </a:ln>
        </p:spPr>
        <p:txBody>
          <a:bodyPr lIns="90000" tIns="45000" rIns="90000" bIns="45000">
            <a:normAutofit/>
          </a:bodyPr>
          <a:lstStyle/>
          <a:p>
            <a:pPr marL="360">
              <a:lnSpc>
                <a:spcPct val="100000"/>
              </a:lnSpc>
              <a:spcBef>
                <a:spcPts val="400"/>
              </a:spcBef>
              <a:buClr>
                <a:schemeClr val="accent6">
                  <a:lumMod val="50000"/>
                </a:schemeClr>
              </a:buClr>
              <a:buSzPct val="95000"/>
            </a:pPr>
            <a:r>
              <a:rPr lang="hu-HU" b="0" strike="noStrike" spc="-1" dirty="0">
                <a:latin typeface="Arial"/>
              </a:rPr>
              <a:t>A kérelem évente egy alkalommal, életkorra tekintet nélkül nyújtható be, kizárólag elektronikusan, ügyfélkapun keresztül</a:t>
            </a:r>
            <a:r>
              <a:rPr lang="hu-HU" b="0" strike="noStrike" spc="-1" dirty="0" smtClean="0">
                <a:latin typeface="Arial"/>
              </a:rPr>
              <a:t>.</a:t>
            </a:r>
          </a:p>
          <a:p>
            <a:pPr marL="360">
              <a:lnSpc>
                <a:spcPct val="100000"/>
              </a:lnSpc>
              <a:spcBef>
                <a:spcPts val="400"/>
              </a:spcBef>
              <a:buClr>
                <a:schemeClr val="accent6">
                  <a:lumMod val="50000"/>
                </a:schemeClr>
              </a:buClr>
              <a:buSzPct val="95000"/>
            </a:pPr>
            <a:endParaRPr lang="hu-HU" b="0" strike="noStrike" spc="-1" dirty="0">
              <a:latin typeface="Constantia"/>
            </a:endParaRPr>
          </a:p>
          <a:p>
            <a:pPr>
              <a:lnSpc>
                <a:spcPct val="100000"/>
              </a:lnSpc>
              <a:spcBef>
                <a:spcPts val="400"/>
              </a:spcBef>
              <a:buClr>
                <a:schemeClr val="accent6">
                  <a:lumMod val="50000"/>
                </a:schemeClr>
              </a:buClr>
            </a:pPr>
            <a:r>
              <a:rPr lang="hu-HU" b="0" i="1" strike="noStrike" spc="-1" dirty="0" smtClean="0">
                <a:latin typeface="+mj-lt"/>
              </a:rPr>
              <a:t>Eljárás menete a hivatalból és a kérelemre induló eljárások esetén:</a:t>
            </a:r>
            <a:r>
              <a:rPr lang="hu-HU" b="0" u="sng" strike="noStrike" spc="-1" dirty="0" smtClean="0">
                <a:latin typeface="+mj-lt"/>
              </a:rPr>
              <a:t> </a:t>
            </a:r>
            <a:endParaRPr lang="hu-HU" b="0" u="sng" strike="noStrike" spc="-1" dirty="0" smtClean="0">
              <a:latin typeface="+mj-lt"/>
            </a:endParaRPr>
          </a:p>
          <a:p>
            <a:pPr>
              <a:lnSpc>
                <a:spcPct val="100000"/>
              </a:lnSpc>
              <a:spcBef>
                <a:spcPts val="400"/>
              </a:spcBef>
              <a:buClr>
                <a:schemeClr val="accent6">
                  <a:lumMod val="50000"/>
                </a:schemeClr>
              </a:buClr>
            </a:pPr>
            <a:endParaRPr lang="hu-HU" b="0" u="sng" strike="noStrike" spc="-1" dirty="0">
              <a:latin typeface="+mj-lt"/>
            </a:endParaRPr>
          </a:p>
          <a:p>
            <a:pPr marL="286110" indent="-285750">
              <a:lnSpc>
                <a:spcPct val="100000"/>
              </a:lnSpc>
              <a:spcBef>
                <a:spcPts val="400"/>
              </a:spcBef>
              <a:buClr>
                <a:schemeClr val="accent6">
                  <a:lumMod val="50000"/>
                </a:schemeClr>
              </a:buClr>
              <a:buSzPct val="95000"/>
              <a:buFont typeface="Arial" panose="020B0604020202020204" pitchFamily="34" charset="0"/>
              <a:buChar char="•"/>
            </a:pPr>
            <a:r>
              <a:rPr lang="hu-HU" b="0" strike="noStrike" spc="-1" dirty="0">
                <a:latin typeface="Arial"/>
              </a:rPr>
              <a:t>Értesítés/kimutatás kiküldése – észrevételezési határidő </a:t>
            </a:r>
            <a:r>
              <a:rPr lang="hu-HU" b="0" strike="noStrike" spc="-1" dirty="0" smtClean="0">
                <a:latin typeface="Arial"/>
              </a:rPr>
              <a:t>60/30 </a:t>
            </a:r>
            <a:r>
              <a:rPr lang="hu-HU" b="0" strike="noStrike" spc="-1" dirty="0">
                <a:latin typeface="Arial"/>
              </a:rPr>
              <a:t>nap</a:t>
            </a:r>
            <a:endParaRPr lang="hu-HU" b="0" strike="noStrike" spc="-1" dirty="0">
              <a:latin typeface="Constantia"/>
            </a:endParaRPr>
          </a:p>
          <a:p>
            <a:pPr marL="285750" indent="-285750">
              <a:lnSpc>
                <a:spcPct val="100000"/>
              </a:lnSpc>
              <a:spcBef>
                <a:spcPts val="400"/>
              </a:spcBef>
              <a:buClr>
                <a:schemeClr val="accent6">
                  <a:lumMod val="50000"/>
                </a:schemeClr>
              </a:buClr>
              <a:buFont typeface="Arial" panose="020B0604020202020204" pitchFamily="34" charset="0"/>
              <a:buChar char="•"/>
            </a:pPr>
            <a:endParaRPr lang="hu-HU" b="0" strike="noStrike" spc="-1" dirty="0">
              <a:latin typeface="Constantia"/>
            </a:endParaRPr>
          </a:p>
          <a:p>
            <a:pPr marL="286110" indent="-285750">
              <a:lnSpc>
                <a:spcPct val="100000"/>
              </a:lnSpc>
              <a:spcBef>
                <a:spcPts val="400"/>
              </a:spcBef>
              <a:buClr>
                <a:schemeClr val="accent6">
                  <a:lumMod val="50000"/>
                </a:schemeClr>
              </a:buClr>
              <a:buSzPct val="95000"/>
              <a:buFont typeface="Arial" panose="020B0604020202020204" pitchFamily="34" charset="0"/>
              <a:buChar char="•"/>
            </a:pPr>
            <a:r>
              <a:rPr lang="hu-HU" b="0" strike="noStrike" spc="-1" dirty="0">
                <a:latin typeface="Arial"/>
              </a:rPr>
              <a:t>Hiányzó adatok beszerzése tisztázása</a:t>
            </a:r>
            <a:endParaRPr lang="hu-HU" b="0" strike="noStrike" spc="-1" dirty="0">
              <a:latin typeface="Constantia"/>
            </a:endParaRPr>
          </a:p>
          <a:p>
            <a:pPr marL="285750" indent="-285750">
              <a:lnSpc>
                <a:spcPct val="100000"/>
              </a:lnSpc>
              <a:spcBef>
                <a:spcPts val="400"/>
              </a:spcBef>
              <a:buClr>
                <a:schemeClr val="accent6">
                  <a:lumMod val="50000"/>
                </a:schemeClr>
              </a:buClr>
              <a:buFont typeface="Arial" panose="020B0604020202020204" pitchFamily="34" charset="0"/>
              <a:buChar char="•"/>
            </a:pPr>
            <a:endParaRPr lang="hu-HU" b="0" strike="noStrike" spc="-1" dirty="0">
              <a:latin typeface="Constantia"/>
            </a:endParaRPr>
          </a:p>
          <a:p>
            <a:pPr marL="286110" indent="-285750">
              <a:lnSpc>
                <a:spcPct val="100000"/>
              </a:lnSpc>
              <a:spcBef>
                <a:spcPts val="400"/>
              </a:spcBef>
              <a:buClr>
                <a:schemeClr val="accent6">
                  <a:lumMod val="50000"/>
                </a:schemeClr>
              </a:buClr>
              <a:buSzPct val="95000"/>
              <a:buFont typeface="Arial" panose="020B0604020202020204" pitchFamily="34" charset="0"/>
              <a:buChar char="•"/>
            </a:pPr>
            <a:r>
              <a:rPr lang="hu-HU" b="0" strike="noStrike" spc="-1" dirty="0">
                <a:latin typeface="Arial"/>
              </a:rPr>
              <a:t>Határozat</a:t>
            </a:r>
            <a:endParaRPr lang="hu-HU" b="0" strike="noStrike" spc="-1" dirty="0">
              <a:latin typeface="Constantia"/>
            </a:endParaRPr>
          </a:p>
          <a:p>
            <a:pPr>
              <a:lnSpc>
                <a:spcPct val="100000"/>
              </a:lnSpc>
              <a:spcBef>
                <a:spcPts val="400"/>
              </a:spcBef>
              <a:buClr>
                <a:schemeClr val="accent6">
                  <a:lumMod val="50000"/>
                </a:schemeClr>
              </a:buClr>
            </a:pPr>
            <a:endParaRPr lang="hu-HU" b="0" strike="noStrike" spc="-1" dirty="0">
              <a:latin typeface="Constantia"/>
            </a:endParaRPr>
          </a:p>
          <a:p>
            <a:pPr marL="286110" indent="-285750">
              <a:lnSpc>
                <a:spcPct val="100000"/>
              </a:lnSpc>
              <a:spcBef>
                <a:spcPts val="400"/>
              </a:spcBef>
              <a:buClr>
                <a:schemeClr val="accent6">
                  <a:lumMod val="50000"/>
                </a:schemeClr>
              </a:buClr>
              <a:buSzPct val="95000"/>
              <a:buFont typeface="Arial" panose="020B0604020202020204" pitchFamily="34" charset="0"/>
              <a:buChar char="•"/>
            </a:pPr>
            <a:r>
              <a:rPr lang="hu-HU" b="0" strike="noStrike" spc="-1" dirty="0">
                <a:latin typeface="Arial"/>
              </a:rPr>
              <a:t>Jogorvoslati lehetőség</a:t>
            </a:r>
            <a:endParaRPr lang="hu-HU" b="0" strike="noStrike" spc="-1" dirty="0">
              <a:latin typeface="Constantia"/>
            </a:endParaRPr>
          </a:p>
          <a:p>
            <a:pPr>
              <a:lnSpc>
                <a:spcPct val="100000"/>
              </a:lnSpc>
              <a:spcBef>
                <a:spcPts val="400"/>
              </a:spcBef>
              <a:buClr>
                <a:schemeClr val="accent6">
                  <a:lumMod val="50000"/>
                </a:schemeClr>
              </a:buClr>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TextShape 1"/>
          <p:cNvSpPr txBox="1"/>
          <p:nvPr/>
        </p:nvSpPr>
        <p:spPr>
          <a:xfrm>
            <a:off x="755576" y="548680"/>
            <a:ext cx="8229240" cy="780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Hozzátartozói </a:t>
            </a:r>
            <a:r>
              <a:rPr lang="hu-HU" sz="2400" b="1" strike="noStrike" spc="-1" dirty="0" smtClean="0">
                <a:solidFill>
                  <a:srgbClr val="105964"/>
                </a:solidFill>
                <a:latin typeface="Arial"/>
              </a:rPr>
              <a:t>nyugellátás</a:t>
            </a:r>
            <a:endParaRPr lang="hu-HU" sz="2400" b="1" strike="noStrike" spc="-1" dirty="0">
              <a:solidFill>
                <a:srgbClr val="000000"/>
              </a:solidFill>
              <a:latin typeface="Constantia"/>
            </a:endParaRPr>
          </a:p>
        </p:txBody>
      </p:sp>
      <p:sp>
        <p:nvSpPr>
          <p:cNvPr id="234" name="TextShape 2"/>
          <p:cNvSpPr txBox="1"/>
          <p:nvPr/>
        </p:nvSpPr>
        <p:spPr>
          <a:xfrm>
            <a:off x="457200" y="1935360"/>
            <a:ext cx="8229240" cy="4388760"/>
          </a:xfrm>
          <a:prstGeom prst="rect">
            <a:avLst/>
          </a:prstGeom>
          <a:noFill/>
          <a:ln>
            <a:noFill/>
          </a:ln>
        </p:spPr>
        <p:txBody>
          <a:bodyPr lIns="90000" tIns="45000" rIns="90000" bIns="45000">
            <a:normAutofit/>
          </a:bodyPr>
          <a:lstStyle/>
          <a:p>
            <a:pPr marL="274320" indent="-273960" algn="ctr">
              <a:lnSpc>
                <a:spcPct val="90000"/>
              </a:lnSpc>
              <a:spcBef>
                <a:spcPts val="400"/>
              </a:spcBef>
            </a:pPr>
            <a:endParaRPr lang="hu-HU" sz="2600" b="0" strike="noStrike" spc="-1" dirty="0">
              <a:solidFill>
                <a:srgbClr val="000000"/>
              </a:solidFill>
              <a:latin typeface="Constantia"/>
            </a:endParaRPr>
          </a:p>
          <a:p>
            <a:pPr marL="286110" indent="-285750">
              <a:lnSpc>
                <a:spcPct val="9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özvegyi nyugdíj (ideiglenes vagy állandó),</a:t>
            </a:r>
            <a:endParaRPr lang="hu-HU" b="0" strike="noStrike" spc="-1" dirty="0">
              <a:solidFill>
                <a:srgbClr val="000000"/>
              </a:solidFill>
              <a:latin typeface="Constantia"/>
            </a:endParaRPr>
          </a:p>
          <a:p>
            <a:pPr marL="286110" indent="-285750">
              <a:lnSpc>
                <a:spcPct val="9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árvaellátás, </a:t>
            </a:r>
            <a:endParaRPr lang="hu-HU" b="0" strike="noStrike" spc="-1" dirty="0">
              <a:solidFill>
                <a:srgbClr val="000000"/>
              </a:solidFill>
              <a:latin typeface="Constantia"/>
            </a:endParaRPr>
          </a:p>
          <a:p>
            <a:pPr marL="286110" indent="-285750">
              <a:lnSpc>
                <a:spcPct val="9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szülői nyugdíj, </a:t>
            </a:r>
            <a:endParaRPr lang="hu-HU" b="0" strike="noStrike" spc="-1" dirty="0">
              <a:solidFill>
                <a:srgbClr val="000000"/>
              </a:solidFill>
              <a:latin typeface="Constantia"/>
            </a:endParaRPr>
          </a:p>
          <a:p>
            <a:pPr marL="286110" indent="-285750">
              <a:lnSpc>
                <a:spcPct val="90000"/>
              </a:lnSpc>
              <a:spcBef>
                <a:spcPts val="400"/>
              </a:spcBef>
              <a:spcAft>
                <a:spcPts val="1199"/>
              </a:spcAft>
              <a:buSzPct val="95000"/>
              <a:buFont typeface="Arial" panose="020B0604020202020204" pitchFamily="34" charset="0"/>
              <a:buChar char="•"/>
            </a:pPr>
            <a:r>
              <a:rPr lang="hu-HU" b="0" strike="noStrike" spc="-1" dirty="0">
                <a:solidFill>
                  <a:srgbClr val="404040"/>
                </a:solidFill>
                <a:latin typeface="Arial"/>
              </a:rPr>
              <a:t>baleseti hozzátartozói nyugellátások. </a:t>
            </a:r>
            <a:endParaRPr lang="hu-HU" b="0" strike="noStrike" spc="-1" dirty="0">
              <a:solidFill>
                <a:srgbClr val="000000"/>
              </a:solidFill>
              <a:latin typeface="Constantia"/>
            </a:endParaRPr>
          </a:p>
          <a:p>
            <a:pPr marL="285750" indent="-285750">
              <a:lnSpc>
                <a:spcPct val="90000"/>
              </a:lnSpc>
              <a:spcBef>
                <a:spcPts val="400"/>
              </a:spcBef>
              <a:buFont typeface="Arial" panose="020B0604020202020204" pitchFamily="34" charset="0"/>
              <a:buChar char="•"/>
            </a:pPr>
            <a:endParaRPr lang="hu-HU" b="0" strike="noStrike" spc="-1" dirty="0">
              <a:solidFill>
                <a:srgbClr val="000000"/>
              </a:solidFill>
              <a:latin typeface="Constantia"/>
            </a:endParaRPr>
          </a:p>
          <a:p>
            <a:pPr marL="360" algn="ctr">
              <a:lnSpc>
                <a:spcPct val="90000"/>
              </a:lnSpc>
              <a:spcBef>
                <a:spcPts val="400"/>
              </a:spcBef>
              <a:buClr>
                <a:srgbClr val="00B0F0"/>
              </a:buClr>
            </a:pPr>
            <a:r>
              <a:rPr lang="hu-HU" b="0" strike="noStrike" spc="-1" dirty="0">
                <a:solidFill>
                  <a:srgbClr val="262626"/>
                </a:solidFill>
                <a:latin typeface="Arial"/>
              </a:rPr>
              <a:t>A hozzátartozói nyugellátásra jogosultság szempontjából halálesetnek számít az eltűnés is, ha bíróság jogerősen megállapította</a:t>
            </a:r>
            <a:endParaRPr lang="hu-HU" b="0" strike="noStrike" spc="-1" dirty="0">
              <a:solidFill>
                <a:srgbClr val="000000"/>
              </a:solidFill>
              <a:latin typeface="Constantia"/>
            </a:endParaRPr>
          </a:p>
          <a:p>
            <a:pPr marL="285750" indent="-285750">
              <a:lnSpc>
                <a:spcPct val="100000"/>
              </a:lnSpc>
              <a:spcBef>
                <a:spcPts val="400"/>
              </a:spcBef>
              <a:buClr>
                <a:srgbClr val="00B0F0"/>
              </a:buClr>
              <a:buFont typeface="Arial" panose="020B0604020202020204" pitchFamily="34" charset="0"/>
              <a:buChar char="•"/>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TextShape 1"/>
          <p:cNvSpPr txBox="1"/>
          <p:nvPr/>
        </p:nvSpPr>
        <p:spPr>
          <a:xfrm>
            <a:off x="457200" y="70416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Hozzátartozói nyugellátás</a:t>
            </a:r>
            <a:endParaRPr lang="hu-HU" sz="2400" b="0" strike="noStrike" spc="-1" dirty="0">
              <a:solidFill>
                <a:srgbClr val="000000"/>
              </a:solidFill>
              <a:latin typeface="Constantia"/>
            </a:endParaRPr>
          </a:p>
        </p:txBody>
      </p:sp>
      <p:sp>
        <p:nvSpPr>
          <p:cNvPr id="236" name="TextShape 2"/>
          <p:cNvSpPr txBox="1"/>
          <p:nvPr/>
        </p:nvSpPr>
        <p:spPr>
          <a:xfrm>
            <a:off x="457200" y="1935360"/>
            <a:ext cx="8229240" cy="4388760"/>
          </a:xfrm>
          <a:prstGeom prst="rect">
            <a:avLst/>
          </a:prstGeom>
          <a:noFill/>
          <a:ln>
            <a:noFill/>
          </a:ln>
        </p:spPr>
        <p:txBody>
          <a:bodyPr lIns="90000" tIns="45000" rIns="90000" bIns="45000">
            <a:normAutofit/>
          </a:bodyPr>
          <a:lstStyle/>
          <a:p>
            <a:pPr>
              <a:lnSpc>
                <a:spcPct val="80000"/>
              </a:lnSpc>
              <a:spcBef>
                <a:spcPts val="360"/>
              </a:spcBef>
            </a:pPr>
            <a:endParaRPr lang="hu-HU" b="0" strike="noStrike" spc="-1" dirty="0">
              <a:solidFill>
                <a:srgbClr val="000000"/>
              </a:solidFill>
              <a:latin typeface="Constantia"/>
            </a:endParaRPr>
          </a:p>
          <a:p>
            <a:pPr marL="360">
              <a:lnSpc>
                <a:spcPct val="80000"/>
              </a:lnSpc>
              <a:spcBef>
                <a:spcPts val="400"/>
              </a:spcBef>
              <a:buClr>
                <a:srgbClr val="00B0F0"/>
              </a:buClr>
              <a:buSzPct val="95000"/>
            </a:pPr>
            <a:r>
              <a:rPr lang="hu-HU" sz="1600" b="0" strike="noStrike" spc="-1" dirty="0">
                <a:solidFill>
                  <a:srgbClr val="262626"/>
                </a:solidFill>
                <a:latin typeface="Arial"/>
              </a:rPr>
              <a:t>Az özvegyi nyugdíjra jogosultság </a:t>
            </a:r>
            <a:r>
              <a:rPr lang="hu-HU" sz="1600" b="0" strike="noStrike" spc="-1" dirty="0" smtClean="0">
                <a:solidFill>
                  <a:srgbClr val="262626"/>
                </a:solidFill>
                <a:latin typeface="Arial"/>
              </a:rPr>
              <a:t>feltételei</a:t>
            </a:r>
          </a:p>
          <a:p>
            <a:pPr marL="360">
              <a:lnSpc>
                <a:spcPct val="80000"/>
              </a:lnSpc>
              <a:spcBef>
                <a:spcPts val="400"/>
              </a:spcBef>
              <a:buClr>
                <a:srgbClr val="00B0F0"/>
              </a:buClr>
              <a:buSzPct val="95000"/>
            </a:pPr>
            <a:endParaRPr lang="hu-HU" sz="1600" b="0" strike="noStrike" spc="-1" dirty="0">
              <a:solidFill>
                <a:srgbClr val="000000"/>
              </a:solidFill>
              <a:latin typeface="Constantia"/>
            </a:endParaRPr>
          </a:p>
          <a:p>
            <a:pPr marL="679230" lvl="1" indent="-285750">
              <a:lnSpc>
                <a:spcPct val="80000"/>
              </a:lnSpc>
              <a:spcBef>
                <a:spcPts val="400"/>
              </a:spcBef>
              <a:buSzPct val="85000"/>
              <a:buFont typeface="Arial" panose="020B0604020202020204" pitchFamily="34" charset="0"/>
              <a:buChar char="•"/>
            </a:pPr>
            <a:r>
              <a:rPr lang="hu-HU" sz="1600" b="0" strike="noStrike" spc="-1" dirty="0">
                <a:solidFill>
                  <a:srgbClr val="262626"/>
                </a:solidFill>
                <a:latin typeface="Arial"/>
              </a:rPr>
              <a:t>a jogszerző öregségi nyugdíjasként hunyt el, vagy az előírt szolgálati időt megszerezte, </a:t>
            </a:r>
            <a:r>
              <a:rPr lang="hu-HU" sz="1600" b="0" strike="noStrike" spc="-1" dirty="0" smtClean="0">
                <a:solidFill>
                  <a:srgbClr val="262626"/>
                </a:solidFill>
                <a:latin typeface="Arial"/>
              </a:rPr>
              <a:t>és</a:t>
            </a:r>
          </a:p>
          <a:p>
            <a:pPr marL="679230" lvl="1" indent="-285750">
              <a:lnSpc>
                <a:spcPct val="80000"/>
              </a:lnSpc>
              <a:spcBef>
                <a:spcPts val="400"/>
              </a:spcBef>
              <a:buSzPct val="85000"/>
              <a:buFont typeface="Arial" panose="020B0604020202020204" pitchFamily="34" charset="0"/>
              <a:buChar char="•"/>
            </a:pPr>
            <a:endParaRPr lang="hu-HU" sz="1600" b="0" strike="noStrike" spc="-1" dirty="0">
              <a:solidFill>
                <a:srgbClr val="000000"/>
              </a:solidFill>
              <a:latin typeface="Constantia"/>
            </a:endParaRPr>
          </a:p>
          <a:p>
            <a:pPr marL="679230" lvl="1" indent="-285750">
              <a:lnSpc>
                <a:spcPct val="80000"/>
              </a:lnSpc>
              <a:spcBef>
                <a:spcPts val="400"/>
              </a:spcBef>
              <a:buSzPct val="85000"/>
              <a:buFont typeface="Arial" panose="020B0604020202020204" pitchFamily="34" charset="0"/>
              <a:buChar char="•"/>
            </a:pPr>
            <a:r>
              <a:rPr lang="hu-HU" sz="1600" b="0" strike="noStrike" spc="-1" dirty="0">
                <a:solidFill>
                  <a:srgbClr val="262626"/>
                </a:solidFill>
                <a:latin typeface="Arial"/>
              </a:rPr>
              <a:t>az özvegy rendelkezik a jogszabályban meghatározott feltételekkel.</a:t>
            </a:r>
            <a:endParaRPr lang="hu-HU" sz="1600" b="0" strike="noStrike" spc="-1" dirty="0">
              <a:solidFill>
                <a:srgbClr val="000000"/>
              </a:solidFill>
              <a:latin typeface="Constantia"/>
            </a:endParaRPr>
          </a:p>
          <a:p>
            <a:pPr marL="285750" indent="-285750">
              <a:buFont typeface="Arial" panose="020B0604020202020204" pitchFamily="34" charset="0"/>
              <a:buChar char="•"/>
            </a:pPr>
            <a:endParaRPr lang="hu-HU" sz="1600" b="0" strike="noStrike" spc="-1" dirty="0" smtClean="0">
              <a:solidFill>
                <a:srgbClr val="000000"/>
              </a:solidFill>
              <a:latin typeface="Constantia"/>
            </a:endParaRPr>
          </a:p>
          <a:p>
            <a:pPr>
              <a:buClr>
                <a:srgbClr val="00B0F0"/>
              </a:buClr>
            </a:pPr>
            <a:endParaRPr lang="hu-HU" sz="1600" spc="-1" dirty="0">
              <a:solidFill>
                <a:srgbClr val="000000"/>
              </a:solidFill>
              <a:latin typeface="Constantia"/>
            </a:endParaRPr>
          </a:p>
          <a:p>
            <a:pPr>
              <a:buClr>
                <a:srgbClr val="00B0F0"/>
              </a:buClr>
            </a:pPr>
            <a:endParaRPr lang="hu-HU" sz="1600" b="0" strike="noStrike" spc="-1" dirty="0">
              <a:solidFill>
                <a:srgbClr val="000000"/>
              </a:solidFill>
              <a:latin typeface="Constantia"/>
            </a:endParaRPr>
          </a:p>
          <a:p>
            <a:pPr marL="286110" indent="-285750" algn="just">
              <a:lnSpc>
                <a:spcPct val="90000"/>
              </a:lnSpc>
              <a:spcBef>
                <a:spcPts val="400"/>
              </a:spcBef>
              <a:spcAft>
                <a:spcPts val="1199"/>
              </a:spcAft>
              <a:buSzPct val="95000"/>
              <a:buFont typeface="Arial" panose="020B0604020202020204" pitchFamily="34" charset="0"/>
              <a:buChar char="•"/>
            </a:pPr>
            <a:r>
              <a:rPr lang="hu-HU" sz="1600" b="0" strike="noStrike" spc="-1" dirty="0">
                <a:solidFill>
                  <a:srgbClr val="404040"/>
                </a:solidFill>
                <a:latin typeface="Arial"/>
              </a:rPr>
              <a:t>Amennyiben a jogszerző nyugdíjasként halt meg, a hozzátartozói a nyugdíjat a halála időpontjában érvényes nyugdíj összegéből számolják (NYUFIG).</a:t>
            </a:r>
            <a:endParaRPr lang="hu-HU" sz="1600" b="0" strike="noStrike" spc="-1" dirty="0">
              <a:solidFill>
                <a:srgbClr val="000000"/>
              </a:solidFill>
              <a:latin typeface="Constantia"/>
            </a:endParaRPr>
          </a:p>
          <a:p>
            <a:pPr marL="286110" indent="-285750" algn="just">
              <a:lnSpc>
                <a:spcPct val="90000"/>
              </a:lnSpc>
              <a:spcBef>
                <a:spcPts val="400"/>
              </a:spcBef>
              <a:spcAft>
                <a:spcPts val="1199"/>
              </a:spcAft>
              <a:buSzPct val="95000"/>
              <a:buFont typeface="Arial" panose="020B0604020202020204" pitchFamily="34" charset="0"/>
              <a:buChar char="•"/>
            </a:pPr>
            <a:r>
              <a:rPr lang="hu-HU" sz="1600" b="0" strike="noStrike" spc="-1" dirty="0">
                <a:solidFill>
                  <a:srgbClr val="404040"/>
                </a:solidFill>
                <a:latin typeface="Arial"/>
              </a:rPr>
              <a:t>Ha a jogszerző nem nyugdíjasként halt meg, rendelkeznie kell a halála időpontjában betöltött életkorához rendelt szolgálati idővel → egy elméleti összegből számolják a hozzátartozói </a:t>
            </a:r>
            <a:r>
              <a:rPr lang="hu-HU" b="0" strike="noStrike" spc="-1" dirty="0">
                <a:solidFill>
                  <a:srgbClr val="404040"/>
                </a:solidFill>
                <a:latin typeface="Arial"/>
              </a:rPr>
              <a:t>nyugellátást</a:t>
            </a:r>
            <a:endParaRPr lang="hu-HU" b="0" strike="noStrike" spc="-1" dirty="0">
              <a:solidFill>
                <a:srgbClr val="000000"/>
              </a:solidFill>
              <a:latin typeface="Constantia"/>
            </a:endParaRPr>
          </a:p>
          <a:p>
            <a:pPr>
              <a:lnSpc>
                <a:spcPct val="100000"/>
              </a:lnSpc>
              <a:spcBef>
                <a:spcPts val="519"/>
              </a:spcBef>
              <a:buClr>
                <a:srgbClr val="00B0F0"/>
              </a:buClr>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TextShape 1"/>
          <p:cNvSpPr txBox="1"/>
          <p:nvPr/>
        </p:nvSpPr>
        <p:spPr>
          <a:xfrm>
            <a:off x="457200" y="704160"/>
            <a:ext cx="8229240" cy="114264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Özvegyi nyugdíj</a:t>
            </a:r>
            <a:r>
              <a:rPr sz="2400" dirty="0"/>
              <a:t/>
            </a:r>
            <a:br>
              <a:rPr sz="2400" dirty="0"/>
            </a:br>
            <a:endParaRPr lang="hu-HU" sz="2400" b="0" strike="noStrike" spc="-1" dirty="0">
              <a:solidFill>
                <a:srgbClr val="000000"/>
              </a:solidFill>
              <a:latin typeface="Constantia"/>
            </a:endParaRPr>
          </a:p>
        </p:txBody>
      </p:sp>
      <p:sp>
        <p:nvSpPr>
          <p:cNvPr id="238" name="TextShape 2"/>
          <p:cNvSpPr txBox="1"/>
          <p:nvPr/>
        </p:nvSpPr>
        <p:spPr>
          <a:xfrm>
            <a:off x="427112" y="1846800"/>
            <a:ext cx="8229240" cy="4388760"/>
          </a:xfrm>
          <a:prstGeom prst="rect">
            <a:avLst/>
          </a:prstGeom>
          <a:noFill/>
          <a:ln>
            <a:noFill/>
          </a:ln>
        </p:spPr>
        <p:txBody>
          <a:bodyPr lIns="90000" tIns="45000" rIns="90000" bIns="45000">
            <a:normAutofit/>
          </a:bodyPr>
          <a:lstStyle/>
          <a:p>
            <a:pPr algn="ctr">
              <a:lnSpc>
                <a:spcPct val="100000"/>
              </a:lnSpc>
              <a:spcBef>
                <a:spcPts val="561"/>
              </a:spcBef>
              <a:spcAft>
                <a:spcPts val="1199"/>
              </a:spcAft>
            </a:pPr>
            <a:endParaRPr lang="hu-HU" sz="2600" b="0" strike="noStrike" spc="-1" dirty="0">
              <a:solidFill>
                <a:srgbClr val="000000"/>
              </a:solidFill>
              <a:latin typeface="Constantia"/>
            </a:endParaRPr>
          </a:p>
          <a:p>
            <a:pPr marL="360" algn="just">
              <a:lnSpc>
                <a:spcPct val="100000"/>
              </a:lnSpc>
              <a:spcBef>
                <a:spcPts val="561"/>
              </a:spcBef>
              <a:spcAft>
                <a:spcPts val="1199"/>
              </a:spcAft>
              <a:buSzPct val="95000"/>
            </a:pPr>
            <a:r>
              <a:rPr lang="hu-HU" b="0" strike="noStrike" spc="-1" dirty="0">
                <a:solidFill>
                  <a:srgbClr val="404040"/>
                </a:solidFill>
                <a:latin typeface="Constantia"/>
              </a:rPr>
              <a:t> </a:t>
            </a:r>
            <a:r>
              <a:rPr lang="hu-HU" b="0" strike="noStrike" spc="-1" dirty="0" smtClean="0">
                <a:solidFill>
                  <a:srgbClr val="404040"/>
                </a:solidFill>
                <a:latin typeface="+mj-lt"/>
              </a:rPr>
              <a:t>A házastárs</a:t>
            </a:r>
            <a:r>
              <a:rPr lang="hu-HU" b="0" strike="noStrike" spc="-1" dirty="0">
                <a:solidFill>
                  <a:srgbClr val="404040"/>
                </a:solidFill>
                <a:latin typeface="+mj-lt"/>
              </a:rPr>
              <a:t>, az elvált házastárs és az élettárs kaphat. </a:t>
            </a:r>
            <a:endParaRPr lang="hu-HU" b="0" strike="noStrike" spc="-1" dirty="0">
              <a:solidFill>
                <a:srgbClr val="000000"/>
              </a:solidFill>
              <a:latin typeface="+mj-lt"/>
            </a:endParaRPr>
          </a:p>
          <a:p>
            <a:pPr marL="286110" indent="-285750" algn="just">
              <a:lnSpc>
                <a:spcPct val="100000"/>
              </a:lnSpc>
              <a:spcBef>
                <a:spcPts val="439"/>
              </a:spcBef>
              <a:spcAft>
                <a:spcPts val="1199"/>
              </a:spcAft>
              <a:buSzPct val="95000"/>
              <a:buFont typeface="Arial" panose="020B0604020202020204" pitchFamily="34" charset="0"/>
              <a:buChar char="•"/>
            </a:pPr>
            <a:r>
              <a:rPr lang="hu-HU" b="0" strike="noStrike" spc="-1" dirty="0">
                <a:solidFill>
                  <a:srgbClr val="404040"/>
                </a:solidFill>
                <a:latin typeface="+mj-lt"/>
              </a:rPr>
              <a:t>Elvált (1 éve különélő) házastárs → tartásdíj.</a:t>
            </a:r>
            <a:endParaRPr lang="hu-HU" b="0" strike="noStrike" spc="-1" dirty="0">
              <a:solidFill>
                <a:srgbClr val="000000"/>
              </a:solidFill>
              <a:latin typeface="+mj-lt"/>
            </a:endParaRPr>
          </a:p>
          <a:p>
            <a:pPr marL="286110" indent="-285750" algn="just">
              <a:lnSpc>
                <a:spcPct val="100000"/>
              </a:lnSpc>
              <a:spcBef>
                <a:spcPts val="439"/>
              </a:spcBef>
              <a:spcAft>
                <a:spcPts val="1199"/>
              </a:spcAft>
              <a:buSzPct val="95000"/>
              <a:buFont typeface="Arial" panose="020B0604020202020204" pitchFamily="34" charset="0"/>
              <a:buChar char="•"/>
            </a:pPr>
            <a:r>
              <a:rPr lang="hu-HU" b="0" strike="noStrike" spc="-1" dirty="0">
                <a:solidFill>
                  <a:srgbClr val="404040"/>
                </a:solidFill>
                <a:latin typeface="+mj-lt"/>
              </a:rPr>
              <a:t>Élettárs: aki élettársával ennek haláláig</a:t>
            </a:r>
            <a:endParaRPr lang="hu-HU" b="0" strike="noStrike" spc="-1" dirty="0">
              <a:solidFill>
                <a:srgbClr val="000000"/>
              </a:solidFill>
              <a:latin typeface="+mj-lt"/>
            </a:endParaRPr>
          </a:p>
          <a:p>
            <a:pPr marL="609480" indent="-609120" algn="just">
              <a:lnSpc>
                <a:spcPct val="100000"/>
              </a:lnSpc>
              <a:spcBef>
                <a:spcPts val="439"/>
              </a:spcBef>
              <a:spcAft>
                <a:spcPts val="1199"/>
              </a:spcAft>
              <a:buSzPct val="95000"/>
              <a:buFont typeface="Wingdings 2" charset="2"/>
              <a:buAutoNum type="alphaLcParenR"/>
            </a:pPr>
            <a:r>
              <a:rPr lang="hu-HU" b="0" strike="noStrike" spc="-1" dirty="0">
                <a:solidFill>
                  <a:srgbClr val="404040"/>
                </a:solidFill>
                <a:latin typeface="Arial"/>
              </a:rPr>
              <a:t>egy év óta megszakítás nélkül együtt élt és gyermekük született, vagy</a:t>
            </a:r>
            <a:endParaRPr lang="hu-HU" b="0" strike="noStrike" spc="-1" dirty="0">
              <a:solidFill>
                <a:srgbClr val="000000"/>
              </a:solidFill>
              <a:latin typeface="Constantia"/>
            </a:endParaRPr>
          </a:p>
          <a:p>
            <a:pPr marL="609480" indent="-609120" algn="just">
              <a:lnSpc>
                <a:spcPct val="100000"/>
              </a:lnSpc>
              <a:spcBef>
                <a:spcPts val="439"/>
              </a:spcBef>
              <a:spcAft>
                <a:spcPts val="1199"/>
              </a:spcAft>
              <a:buSzPct val="95000"/>
              <a:buFont typeface="Wingdings 2" charset="2"/>
              <a:buAutoNum type="alphaLcParenR"/>
            </a:pPr>
            <a:r>
              <a:rPr lang="hu-HU" b="0" strike="noStrike" spc="-1" dirty="0">
                <a:solidFill>
                  <a:srgbClr val="404040"/>
                </a:solidFill>
                <a:latin typeface="Arial"/>
              </a:rPr>
              <a:t>megszakítás nélkül tíz év óta együtt élt.</a:t>
            </a: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p:nvPr/>
        </p:nvSpPr>
        <p:spPr>
          <a:xfrm>
            <a:off x="457200" y="704160"/>
            <a:ext cx="8229240" cy="996648"/>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ideiglenes özvegyi nyugdíj</a:t>
            </a:r>
            <a:r>
              <a:rPr sz="2000" dirty="0"/>
              <a:t/>
            </a:r>
            <a:br>
              <a:rPr sz="2000" dirty="0"/>
            </a:br>
            <a:endParaRPr lang="hu-HU" sz="2000" b="0" strike="noStrike" spc="-1" dirty="0">
              <a:solidFill>
                <a:srgbClr val="000000"/>
              </a:solidFill>
              <a:latin typeface="Constantia"/>
            </a:endParaRPr>
          </a:p>
        </p:txBody>
      </p:sp>
      <p:sp>
        <p:nvSpPr>
          <p:cNvPr id="240" name="TextShape 2"/>
          <p:cNvSpPr txBox="1"/>
          <p:nvPr/>
        </p:nvSpPr>
        <p:spPr>
          <a:xfrm>
            <a:off x="457200" y="1935360"/>
            <a:ext cx="8229240" cy="4388760"/>
          </a:xfrm>
          <a:prstGeom prst="rect">
            <a:avLst/>
          </a:prstGeom>
          <a:noFill/>
          <a:ln>
            <a:noFill/>
          </a:ln>
        </p:spPr>
        <p:txBody>
          <a:bodyPr lIns="90000" tIns="45000" rIns="90000" bIns="45000"/>
          <a:lstStyle/>
          <a:p>
            <a:pPr algn="ctr">
              <a:lnSpc>
                <a:spcPct val="100000"/>
              </a:lnSpc>
              <a:spcBef>
                <a:spcPts val="400"/>
              </a:spcBef>
              <a:spcAft>
                <a:spcPts val="1199"/>
              </a:spcAft>
            </a:pPr>
            <a:endParaRPr lang="hu-HU" sz="2600" b="0" strike="noStrike" spc="-1" dirty="0">
              <a:solidFill>
                <a:srgbClr val="000000"/>
              </a:solidFill>
              <a:latin typeface="Constantia"/>
            </a:endParaRPr>
          </a:p>
          <a:p>
            <a:pPr marL="679230" lvl="1" indent="-285750">
              <a:lnSpc>
                <a:spcPct val="100000"/>
              </a:lnSpc>
              <a:spcBef>
                <a:spcPts val="400"/>
              </a:spcBef>
              <a:spcAft>
                <a:spcPts val="1199"/>
              </a:spcAft>
              <a:buSzPct val="85000"/>
              <a:buFont typeface="Arial" panose="020B0604020202020204" pitchFamily="34" charset="0"/>
              <a:buChar char="•"/>
            </a:pPr>
            <a:r>
              <a:rPr lang="hu-HU" b="0" strike="noStrike" spc="-1" dirty="0">
                <a:solidFill>
                  <a:srgbClr val="404040"/>
                </a:solidFill>
                <a:latin typeface="Arial"/>
              </a:rPr>
              <a:t>a házastárs halálától legalább egy évig,</a:t>
            </a:r>
            <a:endParaRPr lang="hu-HU" b="0" strike="noStrike" spc="-1" dirty="0">
              <a:solidFill>
                <a:srgbClr val="000000"/>
              </a:solidFill>
              <a:latin typeface="Constantia"/>
            </a:endParaRPr>
          </a:p>
          <a:p>
            <a:pPr marL="679230" lvl="1" indent="-285750">
              <a:lnSpc>
                <a:spcPct val="100000"/>
              </a:lnSpc>
              <a:spcBef>
                <a:spcPts val="400"/>
              </a:spcBef>
              <a:spcAft>
                <a:spcPts val="1199"/>
              </a:spcAft>
              <a:buSzPct val="85000"/>
              <a:buFont typeface="Arial" panose="020B0604020202020204" pitchFamily="34" charset="0"/>
              <a:buChar char="•"/>
            </a:pPr>
            <a:r>
              <a:rPr lang="hu-HU" b="0" strike="noStrike" spc="-1" dirty="0">
                <a:solidFill>
                  <a:srgbClr val="404040"/>
                </a:solidFill>
                <a:latin typeface="Arial"/>
              </a:rPr>
              <a:t>az elhunyt jogán árvaellátásra jogosult, másfél évesnél fiatalabb gyermeket eltartó özvegynek az árva 18 hónapos életkorának betöltéséig, </a:t>
            </a:r>
            <a:endParaRPr lang="hu-HU" b="0" strike="noStrike" spc="-1" dirty="0">
              <a:solidFill>
                <a:srgbClr val="000000"/>
              </a:solidFill>
              <a:latin typeface="Constantia"/>
            </a:endParaRPr>
          </a:p>
          <a:p>
            <a:pPr marL="679230" lvl="1" indent="-285750">
              <a:lnSpc>
                <a:spcPct val="100000"/>
              </a:lnSpc>
              <a:spcBef>
                <a:spcPts val="400"/>
              </a:spcBef>
              <a:spcAft>
                <a:spcPts val="1199"/>
              </a:spcAft>
              <a:buSzPct val="85000"/>
              <a:buFont typeface="Arial" panose="020B0604020202020204" pitchFamily="34" charset="0"/>
              <a:buChar char="•"/>
            </a:pPr>
            <a:r>
              <a:rPr lang="hu-HU" b="0" strike="noStrike" spc="-1" dirty="0">
                <a:solidFill>
                  <a:srgbClr val="404040"/>
                </a:solidFill>
                <a:latin typeface="Arial"/>
              </a:rPr>
              <a:t>fogyatékos vagy tartósan beteg gyermek esetén a gyermek 3. születésnapjáig jár.</a:t>
            </a:r>
            <a:endParaRPr lang="hu-HU" b="0" strike="noStrike" spc="-1" dirty="0">
              <a:solidFill>
                <a:srgbClr val="000000"/>
              </a:solidFill>
              <a:latin typeface="Constantia"/>
            </a:endParaRPr>
          </a:p>
          <a:p>
            <a:pPr>
              <a:lnSpc>
                <a:spcPct val="100000"/>
              </a:lnSpc>
              <a:spcBef>
                <a:spcPts val="519"/>
              </a:spcBef>
            </a:pPr>
            <a:endParaRPr lang="hu-HU"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TextShape 1"/>
          <p:cNvSpPr txBox="1"/>
          <p:nvPr/>
        </p:nvSpPr>
        <p:spPr>
          <a:xfrm>
            <a:off x="457200" y="704160"/>
            <a:ext cx="8229240" cy="1142640"/>
          </a:xfrm>
          <a:prstGeom prst="rect">
            <a:avLst/>
          </a:prstGeom>
          <a:noFill/>
          <a:ln>
            <a:noFill/>
          </a:ln>
        </p:spPr>
        <p:txBody>
          <a:bodyPr lIns="0" tIns="45000" rIns="0" bIns="0" anchor="b">
            <a:normAutofit/>
          </a:bodyPr>
          <a:lstStyle/>
          <a:p>
            <a:pPr algn="ctr">
              <a:lnSpc>
                <a:spcPct val="100000"/>
              </a:lnSpc>
            </a:pPr>
            <a:r>
              <a:rPr lang="hu-HU" sz="3200" b="1" strike="noStrike" spc="-1" dirty="0" smtClean="0">
                <a:solidFill>
                  <a:srgbClr val="105964"/>
                </a:solidFill>
                <a:latin typeface="Arial"/>
              </a:rPr>
              <a:t>„</a:t>
            </a:r>
            <a:r>
              <a:rPr lang="hu-HU" sz="2400" b="1" strike="noStrike" spc="-1" dirty="0" smtClean="0">
                <a:solidFill>
                  <a:srgbClr val="105964"/>
                </a:solidFill>
                <a:latin typeface="Arial"/>
              </a:rPr>
              <a:t>Állandó” </a:t>
            </a:r>
            <a:r>
              <a:rPr lang="hu-HU" sz="2400" b="1" strike="noStrike" spc="-1" dirty="0">
                <a:solidFill>
                  <a:srgbClr val="105964"/>
                </a:solidFill>
                <a:latin typeface="Arial"/>
              </a:rPr>
              <a:t>özvegyi nyugdíj</a:t>
            </a:r>
            <a:r>
              <a:rPr sz="2400" dirty="0"/>
              <a:t/>
            </a:r>
            <a:br>
              <a:rPr sz="2400" dirty="0"/>
            </a:br>
            <a:endParaRPr lang="hu-HU" sz="2400" b="0" strike="noStrike" spc="-1" dirty="0">
              <a:solidFill>
                <a:srgbClr val="000000"/>
              </a:solidFill>
              <a:latin typeface="Constantia"/>
            </a:endParaRPr>
          </a:p>
        </p:txBody>
      </p:sp>
      <p:sp>
        <p:nvSpPr>
          <p:cNvPr id="242" name="TextShape 2"/>
          <p:cNvSpPr txBox="1"/>
          <p:nvPr/>
        </p:nvSpPr>
        <p:spPr>
          <a:xfrm>
            <a:off x="457200" y="1935360"/>
            <a:ext cx="8229240" cy="4388760"/>
          </a:xfrm>
          <a:prstGeom prst="rect">
            <a:avLst/>
          </a:prstGeom>
          <a:noFill/>
          <a:ln>
            <a:noFill/>
          </a:ln>
        </p:spPr>
        <p:txBody>
          <a:bodyPr lIns="90000" tIns="45000" rIns="90000" bIns="45000">
            <a:normAutofit/>
          </a:bodyPr>
          <a:lstStyle/>
          <a:p>
            <a:pPr marL="274320" indent="-273960" algn="ctr">
              <a:lnSpc>
                <a:spcPct val="100000"/>
              </a:lnSpc>
              <a:spcBef>
                <a:spcPts val="400"/>
              </a:spcBef>
              <a:spcAft>
                <a:spcPts val="1199"/>
              </a:spcAft>
            </a:pPr>
            <a:r>
              <a:rPr lang="hu-HU" b="0" strike="noStrike" spc="-1" dirty="0">
                <a:solidFill>
                  <a:srgbClr val="262626"/>
                </a:solidFill>
                <a:latin typeface="Arial"/>
              </a:rPr>
              <a:t>Aki házastársa </a:t>
            </a:r>
            <a:r>
              <a:rPr lang="hu-HU" b="0" strike="noStrike" spc="-1" dirty="0" smtClean="0">
                <a:solidFill>
                  <a:srgbClr val="262626"/>
                </a:solidFill>
                <a:latin typeface="Arial"/>
              </a:rPr>
              <a:t>halálakor</a:t>
            </a:r>
          </a:p>
          <a:p>
            <a:pPr marL="286110" indent="-285750">
              <a:lnSpc>
                <a:spcPct val="100000"/>
              </a:lnSpc>
              <a:spcBef>
                <a:spcPts val="400"/>
              </a:spcBef>
              <a:spcAft>
                <a:spcPts val="1199"/>
              </a:spcAft>
              <a:buFont typeface="Arial" panose="020B0604020202020204" pitchFamily="34" charset="0"/>
              <a:buChar char="•"/>
            </a:pPr>
            <a:r>
              <a:rPr lang="hu-HU" spc="-1" dirty="0" smtClean="0">
                <a:solidFill>
                  <a:srgbClr val="262626"/>
                </a:solidFill>
                <a:latin typeface="Arial"/>
              </a:rPr>
              <a:t>a reá irányadó öregségi nyugdíjkorhatárt betöltötte</a:t>
            </a:r>
            <a:endParaRPr lang="hu-HU" b="0" strike="noStrike" spc="-1" dirty="0">
              <a:solidFill>
                <a:srgbClr val="000000"/>
              </a:solidFill>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smtClean="0">
                <a:latin typeface="Arial"/>
              </a:rPr>
              <a:t>megváltozott </a:t>
            </a:r>
            <a:r>
              <a:rPr lang="hu-HU" b="0" strike="noStrike" spc="-1" dirty="0">
                <a:latin typeface="Arial"/>
              </a:rPr>
              <a:t>munkaképességű, vagy</a:t>
            </a:r>
            <a:endParaRPr lang="hu-HU" b="0" strike="noStrike" spc="-1" dirty="0">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a:latin typeface="Arial"/>
              </a:rPr>
              <a:t>házastársa jogán árvaellátásra jogosult fogyatékkal élő, illetve tartósan beteg, vagy legalább két árvaellátásra jogosult gyermek eltartásáról gondoskodik</a:t>
            </a:r>
            <a:endParaRPr lang="hu-HU" b="0" strike="noStrike" spc="-1" dirty="0">
              <a:latin typeface="Constantia"/>
            </a:endParaRPr>
          </a:p>
          <a:p>
            <a:pPr marL="285750" indent="-285750" algn="just">
              <a:lnSpc>
                <a:spcPct val="100000"/>
              </a:lnSpc>
              <a:spcBef>
                <a:spcPts val="400"/>
              </a:spcBef>
              <a:spcAft>
                <a:spcPts val="1199"/>
              </a:spcAft>
              <a:buFont typeface="Arial" panose="020B0604020202020204" pitchFamily="34" charset="0"/>
              <a:buChar char="•"/>
            </a:pPr>
            <a:endParaRPr lang="hu-HU" b="0" strike="noStrike" spc="-1" dirty="0">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a:latin typeface="Arial"/>
              </a:rPr>
              <a:t>1993.március 1-je előtti elhalálozás esetén a halál időpontjától számított 15 éven </a:t>
            </a:r>
            <a:r>
              <a:rPr lang="hu-HU" b="0" strike="noStrike" spc="-1" dirty="0" smtClean="0">
                <a:latin typeface="Arial"/>
              </a:rPr>
              <a:t>belül,</a:t>
            </a:r>
            <a:endParaRPr lang="hu-HU" b="0" strike="noStrike" spc="-1" dirty="0">
              <a:latin typeface="Constantia"/>
            </a:endParaRPr>
          </a:p>
          <a:p>
            <a:pPr marL="286110" indent="-285750" algn="just">
              <a:lnSpc>
                <a:spcPct val="100000"/>
              </a:lnSpc>
              <a:spcBef>
                <a:spcPts val="400"/>
              </a:spcBef>
              <a:spcAft>
                <a:spcPts val="1199"/>
              </a:spcAft>
              <a:buSzPct val="95000"/>
              <a:buFont typeface="Arial" panose="020B0604020202020204" pitchFamily="34" charset="0"/>
              <a:buChar char="•"/>
            </a:pPr>
            <a:r>
              <a:rPr lang="hu-HU" b="0" strike="noStrike" spc="-1" dirty="0">
                <a:latin typeface="Arial"/>
              </a:rPr>
              <a:t>1993. február 28-t követő </a:t>
            </a:r>
            <a:r>
              <a:rPr lang="hu-HU" b="0" strike="noStrike" spc="-1" dirty="0" smtClean="0">
                <a:latin typeface="Arial"/>
              </a:rPr>
              <a:t>elhalálozás </a:t>
            </a:r>
            <a:r>
              <a:rPr lang="hu-HU" b="0" strike="noStrike" spc="-1" dirty="0">
                <a:latin typeface="Arial"/>
              </a:rPr>
              <a:t>esetén 10 éven </a:t>
            </a:r>
            <a:r>
              <a:rPr lang="hu-HU" b="0" strike="noStrike" spc="-1" dirty="0" smtClean="0">
                <a:latin typeface="Arial"/>
              </a:rPr>
              <a:t>belül az erre jogosító feltételek valamelyike bekövetkezik</a:t>
            </a:r>
            <a:endParaRPr lang="hu-HU" b="0" strike="noStrike" spc="-1" dirty="0">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TextShape 1"/>
          <p:cNvSpPr txBox="1"/>
          <p:nvPr/>
        </p:nvSpPr>
        <p:spPr>
          <a:xfrm>
            <a:off x="457200" y="704160"/>
            <a:ext cx="8229240" cy="996648"/>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Az özvegyi nyugdíj mértéke</a:t>
            </a:r>
            <a:r>
              <a:rPr sz="2400" dirty="0"/>
              <a:t/>
            </a:r>
            <a:br>
              <a:rPr sz="2400" dirty="0"/>
            </a:br>
            <a:endParaRPr lang="hu-HU" sz="2400" b="0" strike="noStrike" spc="-1" dirty="0">
              <a:solidFill>
                <a:srgbClr val="000000"/>
              </a:solidFill>
              <a:latin typeface="Constantia"/>
            </a:endParaRPr>
          </a:p>
        </p:txBody>
      </p:sp>
      <p:sp>
        <p:nvSpPr>
          <p:cNvPr id="244" name="TextShape 2"/>
          <p:cNvSpPr txBox="1"/>
          <p:nvPr/>
        </p:nvSpPr>
        <p:spPr>
          <a:xfrm>
            <a:off x="457200" y="1935360"/>
            <a:ext cx="8229240" cy="4388760"/>
          </a:xfrm>
          <a:prstGeom prst="rect">
            <a:avLst/>
          </a:prstGeom>
          <a:noFill/>
          <a:ln>
            <a:noFill/>
          </a:ln>
        </p:spPr>
        <p:txBody>
          <a:bodyPr lIns="90000" tIns="45000" rIns="90000" bIns="45000">
            <a:normAutofit/>
          </a:bodyPr>
          <a:lstStyle/>
          <a:p>
            <a:pPr marL="609480" indent="-609120">
              <a:lnSpc>
                <a:spcPct val="90000"/>
              </a:lnSpc>
              <a:spcBef>
                <a:spcPts val="439"/>
              </a:spcBef>
              <a:spcAft>
                <a:spcPts val="1199"/>
              </a:spcAft>
              <a:buSzPct val="95000"/>
              <a:buFont typeface="Arial" panose="020B0604020202020204" pitchFamily="34" charset="0"/>
              <a:buChar char="•"/>
            </a:pPr>
            <a:r>
              <a:rPr lang="hu-HU" b="0" strike="noStrike" spc="-1" dirty="0">
                <a:solidFill>
                  <a:srgbClr val="404040"/>
                </a:solidFill>
                <a:latin typeface="Arial"/>
              </a:rPr>
              <a:t>Ideiglenes → 60%-a  annak az öregségi nyugdíjnak, amely az elhunytat a halála időpontjában megillette, vagy megillette volna. </a:t>
            </a:r>
            <a:endParaRPr lang="hu-HU" b="0" strike="noStrike" spc="-1" dirty="0" smtClean="0">
              <a:solidFill>
                <a:srgbClr val="404040"/>
              </a:solidFill>
              <a:latin typeface="Arial"/>
            </a:endParaRPr>
          </a:p>
          <a:p>
            <a:pPr marL="609480" indent="-609120">
              <a:lnSpc>
                <a:spcPct val="90000"/>
              </a:lnSpc>
              <a:spcBef>
                <a:spcPts val="439"/>
              </a:spcBef>
              <a:spcAft>
                <a:spcPts val="1199"/>
              </a:spcAft>
              <a:buSzPct val="95000"/>
              <a:buFont typeface="Arial" panose="020B0604020202020204" pitchFamily="34" charset="0"/>
              <a:buChar char="•"/>
            </a:pPr>
            <a:endParaRPr lang="hu-HU" b="0" strike="noStrike" spc="-1" dirty="0">
              <a:solidFill>
                <a:srgbClr val="000000"/>
              </a:solidFill>
              <a:latin typeface="Constantia"/>
            </a:endParaRPr>
          </a:p>
          <a:p>
            <a:pPr marL="609480" indent="-609120">
              <a:lnSpc>
                <a:spcPct val="90000"/>
              </a:lnSpc>
              <a:spcBef>
                <a:spcPts val="439"/>
              </a:spcBef>
              <a:spcAft>
                <a:spcPts val="1199"/>
              </a:spcAft>
              <a:buSzPct val="95000"/>
              <a:buFont typeface="Arial" panose="020B0604020202020204" pitchFamily="34" charset="0"/>
              <a:buChar char="•"/>
            </a:pPr>
            <a:r>
              <a:rPr lang="hu-HU" b="0" strike="noStrike" spc="-1" dirty="0">
                <a:solidFill>
                  <a:srgbClr val="404040"/>
                </a:solidFill>
                <a:latin typeface="Arial"/>
              </a:rPr>
              <a:t>Állandó → az alábbi ellátások nélkül → 60</a:t>
            </a:r>
            <a:r>
              <a:rPr lang="hu-HU" b="0" strike="noStrike" spc="-1" dirty="0" smtClean="0">
                <a:solidFill>
                  <a:srgbClr val="404040"/>
                </a:solidFill>
                <a:latin typeface="Arial"/>
              </a:rPr>
              <a:t>%</a:t>
            </a:r>
          </a:p>
          <a:p>
            <a:pPr marL="609480" indent="-609120">
              <a:lnSpc>
                <a:spcPct val="90000"/>
              </a:lnSpc>
              <a:spcBef>
                <a:spcPts val="439"/>
              </a:spcBef>
              <a:spcAft>
                <a:spcPts val="1199"/>
              </a:spcAft>
              <a:buSzPct val="95000"/>
              <a:buFont typeface="Arial" panose="020B0604020202020204" pitchFamily="34" charset="0"/>
              <a:buChar char="•"/>
            </a:pPr>
            <a:endParaRPr lang="hu-HU" b="0" strike="noStrike" spc="-1" dirty="0">
              <a:solidFill>
                <a:srgbClr val="000000"/>
              </a:solidFill>
              <a:latin typeface="Constantia"/>
            </a:endParaRPr>
          </a:p>
          <a:p>
            <a:pPr marL="609480" indent="-609120" algn="just">
              <a:lnSpc>
                <a:spcPct val="90000"/>
              </a:lnSpc>
              <a:spcBef>
                <a:spcPts val="439"/>
              </a:spcBef>
              <a:spcAft>
                <a:spcPts val="1199"/>
              </a:spcAft>
              <a:buSzPct val="95000"/>
              <a:buFont typeface="Arial" panose="020B0604020202020204" pitchFamily="34" charset="0"/>
              <a:buChar char="•"/>
            </a:pPr>
            <a:r>
              <a:rPr lang="hu-HU" b="0" strike="noStrike" spc="-1" dirty="0">
                <a:solidFill>
                  <a:srgbClr val="404040"/>
                </a:solidFill>
                <a:latin typeface="Arial"/>
              </a:rPr>
              <a:t>Rokkantsági ellátás, rehabilitációs ellátás, saját jogú nyugdíj, korhatár előtti ellátás, szolgálati járandóság, </a:t>
            </a:r>
            <a:r>
              <a:rPr lang="hu-HU" b="0" strike="noStrike" spc="-1" dirty="0" err="1">
                <a:solidFill>
                  <a:srgbClr val="404040"/>
                </a:solidFill>
                <a:latin typeface="Arial"/>
              </a:rPr>
              <a:t>balettművészeti</a:t>
            </a:r>
            <a:r>
              <a:rPr lang="hu-HU" b="0" strike="noStrike" spc="-1" dirty="0">
                <a:solidFill>
                  <a:srgbClr val="404040"/>
                </a:solidFill>
                <a:latin typeface="Arial"/>
              </a:rPr>
              <a:t> életjáradék, átmeneti bányászjáradék mellett, továbbá azon özvegy esetében, aki házastársa jogán legalább két árvaellátásra jogosult gyermekre tekintettel jogosult özvegyi nyugdíjra → 30%. </a:t>
            </a:r>
            <a:endParaRPr lang="hu-HU" b="0" strike="noStrike" spc="-1" dirty="0">
              <a:solidFill>
                <a:srgbClr val="000000"/>
              </a:solidFill>
              <a:latin typeface="Constantia"/>
            </a:endParaRPr>
          </a:p>
          <a:p>
            <a:pPr>
              <a:lnSpc>
                <a:spcPct val="100000"/>
              </a:lnSpc>
              <a:spcBef>
                <a:spcPts val="519"/>
              </a:spcBef>
            </a:pPr>
            <a:endParaRPr lang="hu-HU" sz="22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CustomShape 1"/>
          <p:cNvSpPr/>
          <p:nvPr/>
        </p:nvSpPr>
        <p:spPr>
          <a:xfrm>
            <a:off x="539640" y="2217240"/>
            <a:ext cx="8136720" cy="178782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r>
              <a:rPr lang="hu-HU" sz="2800" b="1" strike="noStrike" spc="-1" dirty="0">
                <a:solidFill>
                  <a:srgbClr val="105964"/>
                </a:solidFill>
                <a:latin typeface="Arial"/>
              </a:rPr>
              <a:t>Köszönöm </a:t>
            </a:r>
            <a:r>
              <a:rPr lang="hu-HU" sz="2800" b="1" strike="noStrike" spc="-1" dirty="0" smtClean="0">
                <a:solidFill>
                  <a:srgbClr val="105964"/>
                </a:solidFill>
                <a:latin typeface="Arial"/>
              </a:rPr>
              <a:t>megtisztelő </a:t>
            </a:r>
            <a:r>
              <a:rPr lang="hu-HU" sz="2800" b="1" strike="noStrike" spc="-1" dirty="0">
                <a:solidFill>
                  <a:srgbClr val="105964"/>
                </a:solidFill>
                <a:latin typeface="Arial"/>
              </a:rPr>
              <a:t>figyelmüket!</a:t>
            </a:r>
            <a:endParaRPr lang="hu-HU" sz="2800" b="0" strike="noStrike" spc="-1" dirty="0">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TextShape 1"/>
          <p:cNvSpPr txBox="1"/>
          <p:nvPr/>
        </p:nvSpPr>
        <p:spPr>
          <a:xfrm>
            <a:off x="457200" y="704160"/>
            <a:ext cx="8229240" cy="367200"/>
          </a:xfrm>
          <a:prstGeom prst="rect">
            <a:avLst/>
          </a:prstGeom>
          <a:noFill/>
          <a:ln>
            <a:noFill/>
          </a:ln>
        </p:spPr>
        <p:txBody>
          <a:bodyPr lIns="0" tIns="45000" rIns="0" bIns="0" anchor="b"/>
          <a:lstStyle/>
          <a:p>
            <a:pPr algn="ctr">
              <a:lnSpc>
                <a:spcPct val="90000"/>
              </a:lnSpc>
              <a:spcAft>
                <a:spcPts val="1800"/>
              </a:spcAft>
            </a:pPr>
            <a:r>
              <a:rPr lang="hu-HU" sz="2400" b="1" strike="noStrike" spc="-1" dirty="0">
                <a:solidFill>
                  <a:srgbClr val="105964"/>
                </a:solidFill>
                <a:latin typeface="Arial"/>
              </a:rPr>
              <a:t>Nyugdíjkorhatár</a:t>
            </a:r>
            <a:endParaRPr lang="hu-HU" sz="2400" b="0" strike="noStrike" spc="-1" dirty="0">
              <a:solidFill>
                <a:srgbClr val="000000"/>
              </a:solidFill>
              <a:latin typeface="Constantia"/>
            </a:endParaRPr>
          </a:p>
        </p:txBody>
      </p:sp>
      <p:sp>
        <p:nvSpPr>
          <p:cNvPr id="152" name="TextShape 2"/>
          <p:cNvSpPr txBox="1"/>
          <p:nvPr/>
        </p:nvSpPr>
        <p:spPr>
          <a:xfrm>
            <a:off x="323528" y="1071360"/>
            <a:ext cx="8229240" cy="5357520"/>
          </a:xfrm>
          <a:prstGeom prst="rect">
            <a:avLst/>
          </a:prstGeom>
          <a:noFill/>
          <a:ln>
            <a:noFill/>
          </a:ln>
        </p:spPr>
        <p:txBody>
          <a:bodyPr lIns="90000" tIns="45000" rIns="90000" bIns="45000"/>
          <a:lstStyle/>
          <a:p>
            <a:pPr algn="just">
              <a:lnSpc>
                <a:spcPct val="114000"/>
              </a:lnSpc>
              <a:spcBef>
                <a:spcPts val="400"/>
              </a:spcBef>
              <a:spcAft>
                <a:spcPts val="1800"/>
              </a:spcAft>
            </a:pPr>
            <a:endParaRPr lang="hu-HU" sz="2600"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1952. január 1-je előtt született, a betöltött 62. életév,</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1952-ben született, a 62. életév betöltését követő 183. nap,</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1953-ban született, a betöltött 63. életév,</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1954-ben született, a 63. életév betöltését követő 183. nap,</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1" strike="noStrike" spc="-1" dirty="0">
                <a:solidFill>
                  <a:srgbClr val="404040"/>
                </a:solidFill>
                <a:latin typeface="Arial"/>
              </a:rPr>
              <a:t>1955-ben született, a betöltött 64. életév,</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1956-ban született, a 64. életév betöltését követő 183. nap,</a:t>
            </a:r>
            <a:endParaRPr lang="hu-HU" b="0" strike="noStrike" spc="-1" dirty="0">
              <a:solidFill>
                <a:srgbClr val="000000"/>
              </a:solidFill>
              <a:latin typeface="Constantia"/>
            </a:endParaRPr>
          </a:p>
          <a:p>
            <a:pPr marL="286110" indent="-285750" algn="just">
              <a:lnSpc>
                <a:spcPct val="114000"/>
              </a:lnSpc>
              <a:spcBef>
                <a:spcPts val="400"/>
              </a:spcBef>
              <a:spcAft>
                <a:spcPts val="1800"/>
              </a:spcAft>
              <a:buSzPct val="95000"/>
              <a:buFont typeface="Arial" panose="020B0604020202020204" pitchFamily="34" charset="0"/>
              <a:buChar char="•"/>
            </a:pPr>
            <a:r>
              <a:rPr lang="hu-HU" b="0" strike="noStrike" spc="-1" dirty="0">
                <a:solidFill>
                  <a:srgbClr val="404040"/>
                </a:solidFill>
                <a:latin typeface="Arial"/>
              </a:rPr>
              <a:t>1957-ben vagy azt követően született, a betöltött 65. életév.</a:t>
            </a:r>
            <a:endParaRPr lang="hu-HU" b="0" strike="noStrike" spc="-1" dirty="0">
              <a:solidFill>
                <a:srgbClr val="000000"/>
              </a:solidFill>
              <a:latin typeface="Constantia"/>
            </a:endParaRPr>
          </a:p>
          <a:p>
            <a:pPr>
              <a:lnSpc>
                <a:spcPct val="100000"/>
              </a:lnSpc>
              <a:spcBef>
                <a:spcPts val="479"/>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Shape 1"/>
          <p:cNvSpPr txBox="1"/>
          <p:nvPr/>
        </p:nvSpPr>
        <p:spPr>
          <a:xfrm>
            <a:off x="457200" y="704160"/>
            <a:ext cx="8229240" cy="636480"/>
          </a:xfrm>
          <a:prstGeom prst="rect">
            <a:avLst/>
          </a:prstGeom>
          <a:noFill/>
          <a:ln>
            <a:noFill/>
          </a:ln>
        </p:spPr>
        <p:txBody>
          <a:bodyPr lIns="0" tIns="45000" rIns="0" bIns="0" anchor="b">
            <a:normAutofit/>
          </a:bodyPr>
          <a:lstStyle/>
          <a:p>
            <a:pPr algn="ctr">
              <a:lnSpc>
                <a:spcPct val="100000"/>
              </a:lnSpc>
            </a:pPr>
            <a:r>
              <a:rPr lang="hu-HU" sz="2400" b="1" strike="noStrike" spc="-1" dirty="0">
                <a:solidFill>
                  <a:srgbClr val="105964"/>
                </a:solidFill>
                <a:latin typeface="Arial"/>
              </a:rPr>
              <a:t>Öregségi nyugdíjkorhatár</a:t>
            </a:r>
            <a:endParaRPr lang="hu-HU" sz="2400" b="0" strike="noStrike" spc="-1" dirty="0">
              <a:solidFill>
                <a:srgbClr val="000000"/>
              </a:solidFill>
              <a:latin typeface="Constantia"/>
            </a:endParaRPr>
          </a:p>
        </p:txBody>
      </p:sp>
      <p:pic>
        <p:nvPicPr>
          <p:cNvPr id="154" name="Picture 4"/>
          <p:cNvPicPr/>
          <p:nvPr/>
        </p:nvPicPr>
        <p:blipFill>
          <a:blip r:embed="rId2" cstate="print"/>
          <a:stretch/>
        </p:blipFill>
        <p:spPr>
          <a:xfrm>
            <a:off x="308520" y="1989000"/>
            <a:ext cx="8501760" cy="43200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extShape 1"/>
          <p:cNvSpPr txBox="1"/>
          <p:nvPr/>
        </p:nvSpPr>
        <p:spPr>
          <a:xfrm>
            <a:off x="457200" y="548680"/>
            <a:ext cx="8074800" cy="603360"/>
          </a:xfrm>
          <a:prstGeom prst="rect">
            <a:avLst/>
          </a:prstGeom>
          <a:noFill/>
          <a:ln>
            <a:noFill/>
          </a:ln>
        </p:spPr>
        <p:txBody>
          <a:bodyPr lIns="0" tIns="45000" rIns="0" bIns="0" anchor="b">
            <a:normAutofit fontScale="25000" lnSpcReduction="20000"/>
          </a:bodyPr>
          <a:lstStyle/>
          <a:p>
            <a:pPr algn="ctr">
              <a:lnSpc>
                <a:spcPct val="100000"/>
              </a:lnSpc>
            </a:pPr>
            <a:r>
              <a:rPr dirty="0"/>
              <a:t/>
            </a:r>
            <a:br>
              <a:rPr dirty="0"/>
            </a:br>
            <a:r>
              <a:rPr dirty="0"/>
              <a:t/>
            </a:r>
            <a:br>
              <a:rPr dirty="0"/>
            </a:br>
            <a:r>
              <a:rPr dirty="0"/>
              <a:t/>
            </a:r>
            <a:br>
              <a:rPr dirty="0"/>
            </a:br>
            <a:r>
              <a:rPr dirty="0"/>
              <a:t/>
            </a:r>
            <a:br>
              <a:rPr dirty="0"/>
            </a:br>
            <a:r>
              <a:rPr dirty="0"/>
              <a:t/>
            </a:r>
            <a:br>
              <a:rPr dirty="0"/>
            </a:br>
            <a:r>
              <a:rPr dirty="0"/>
              <a:t/>
            </a:r>
            <a:br>
              <a:rPr dirty="0"/>
            </a:br>
            <a:r>
              <a:rPr dirty="0"/>
              <a:t/>
            </a:r>
            <a:br>
              <a:rPr dirty="0"/>
            </a:br>
            <a:r>
              <a:rPr dirty="0"/>
              <a:t/>
            </a:r>
            <a:br>
              <a:rPr dirty="0"/>
            </a:br>
            <a:r>
              <a:rPr sz="12800" dirty="0"/>
              <a:t/>
            </a:r>
            <a:br>
              <a:rPr sz="12800" dirty="0"/>
            </a:br>
            <a:r>
              <a:rPr lang="hu-HU" sz="9600" b="1" strike="noStrike" spc="-1" dirty="0" smtClean="0">
                <a:solidFill>
                  <a:schemeClr val="tx2"/>
                </a:solidFill>
              </a:rPr>
              <a:t>Nők </a:t>
            </a:r>
            <a:r>
              <a:rPr lang="hu-HU" sz="9600" b="1" strike="noStrike" spc="-1" dirty="0">
                <a:solidFill>
                  <a:schemeClr val="tx2"/>
                </a:solidFill>
              </a:rPr>
              <a:t>kedvezményes öregségi nyugdíja</a:t>
            </a:r>
            <a:endParaRPr lang="hu-HU" sz="9600" b="0" strike="noStrike" spc="-1" dirty="0">
              <a:solidFill>
                <a:schemeClr val="tx2"/>
              </a:solidFill>
            </a:endParaRPr>
          </a:p>
        </p:txBody>
      </p:sp>
      <p:sp>
        <p:nvSpPr>
          <p:cNvPr id="156" name="TextShape 2"/>
          <p:cNvSpPr txBox="1"/>
          <p:nvPr/>
        </p:nvSpPr>
        <p:spPr>
          <a:xfrm>
            <a:off x="457200" y="1340640"/>
            <a:ext cx="8229240" cy="5302440"/>
          </a:xfrm>
          <a:prstGeom prst="rect">
            <a:avLst/>
          </a:prstGeom>
          <a:noFill/>
          <a:ln>
            <a:noFill/>
          </a:ln>
        </p:spPr>
        <p:txBody>
          <a:bodyPr lIns="90000" tIns="45000" rIns="90000" bIns="45000">
            <a:normAutofit/>
          </a:bodyPr>
          <a:lstStyle/>
          <a:p>
            <a:pPr marL="274320" indent="-273960" algn="just">
              <a:lnSpc>
                <a:spcPct val="170000"/>
              </a:lnSpc>
              <a:spcBef>
                <a:spcPts val="400"/>
              </a:spcBef>
            </a:pPr>
            <a:r>
              <a:rPr lang="hu-HU" sz="1600" b="1" strike="noStrike" spc="-1" dirty="0" smtClean="0">
                <a:solidFill>
                  <a:srgbClr val="000000"/>
                </a:solidFill>
                <a:latin typeface="Arial"/>
              </a:rPr>
              <a:t>Jogosultság </a:t>
            </a:r>
            <a:r>
              <a:rPr lang="hu-HU" sz="1600" b="1" strike="noStrike" spc="-1" dirty="0">
                <a:solidFill>
                  <a:srgbClr val="000000"/>
                </a:solidFill>
                <a:latin typeface="Arial"/>
              </a:rPr>
              <a:t>feltételei: </a:t>
            </a:r>
            <a:endParaRPr lang="hu-HU" sz="1600" b="1" strike="noStrike" spc="-1" dirty="0" smtClean="0">
              <a:solidFill>
                <a:srgbClr val="000000"/>
              </a:solidFill>
              <a:latin typeface="Arial"/>
            </a:endParaRPr>
          </a:p>
          <a:p>
            <a:pPr marL="274320" indent="-273960" algn="just">
              <a:lnSpc>
                <a:spcPct val="170000"/>
              </a:lnSpc>
              <a:spcBef>
                <a:spcPts val="400"/>
              </a:spcBef>
            </a:pPr>
            <a:endParaRPr lang="hu-HU" sz="1600" b="0" strike="noStrike" spc="-1" dirty="0">
              <a:solidFill>
                <a:srgbClr val="000000"/>
              </a:solidFill>
              <a:latin typeface="Constantia"/>
            </a:endParaRPr>
          </a:p>
          <a:p>
            <a:pPr marL="343080" lvl="1" indent="-342720" algn="just">
              <a:lnSpc>
                <a:spcPct val="80000"/>
              </a:lnSpc>
              <a:spcBef>
                <a:spcPts val="400"/>
              </a:spcBef>
              <a:buSzPct val="85000"/>
              <a:buFont typeface="Arial"/>
              <a:buChar char="•"/>
            </a:pPr>
            <a:r>
              <a:rPr lang="hu-HU" sz="1600" b="0" strike="noStrike" spc="-1" dirty="0">
                <a:solidFill>
                  <a:srgbClr val="404040"/>
                </a:solidFill>
                <a:latin typeface="Arial"/>
              </a:rPr>
              <a:t>legalább </a:t>
            </a:r>
            <a:r>
              <a:rPr lang="hu-HU" sz="1600" b="1" strike="noStrike" spc="-1" dirty="0">
                <a:solidFill>
                  <a:srgbClr val="404040"/>
                </a:solidFill>
                <a:latin typeface="Arial"/>
              </a:rPr>
              <a:t>negyven év jogosultsági idő</a:t>
            </a:r>
            <a:r>
              <a:rPr lang="hu-HU" sz="1600" b="0" strike="noStrike" spc="-1" dirty="0">
                <a:solidFill>
                  <a:srgbClr val="404040"/>
                </a:solidFill>
                <a:latin typeface="Arial"/>
              </a:rPr>
              <a:t>, melyből       </a:t>
            </a:r>
            <a:endParaRPr lang="hu-HU" sz="1600" b="0" strike="noStrike" spc="-1" dirty="0">
              <a:solidFill>
                <a:srgbClr val="000000"/>
              </a:solidFill>
              <a:latin typeface="Constantia"/>
            </a:endParaRPr>
          </a:p>
          <a:p>
            <a:pPr algn="just">
              <a:spcBef>
                <a:spcPts val="400"/>
              </a:spcBef>
            </a:pPr>
            <a:endParaRPr lang="hu-HU" sz="1600" b="0" strike="noStrike" spc="-1" dirty="0">
              <a:solidFill>
                <a:srgbClr val="000000"/>
              </a:solidFill>
              <a:latin typeface="Constantia"/>
            </a:endParaRPr>
          </a:p>
          <a:p>
            <a:pPr marL="343080" lvl="1" indent="-342720" algn="just">
              <a:lnSpc>
                <a:spcPct val="114000"/>
              </a:lnSpc>
              <a:spcBef>
                <a:spcPts val="400"/>
              </a:spcBef>
              <a:spcAft>
                <a:spcPts val="1800"/>
              </a:spcAft>
              <a:buSzPct val="85000"/>
              <a:buFont typeface="Arial"/>
              <a:buChar char="•"/>
            </a:pPr>
            <a:r>
              <a:rPr lang="hu-HU" sz="1600" b="0" strike="noStrike" spc="-1" dirty="0">
                <a:solidFill>
                  <a:srgbClr val="404040"/>
                </a:solidFill>
                <a:latin typeface="Arial"/>
              </a:rPr>
              <a:t>keresőtevékenységgel járó </a:t>
            </a:r>
            <a:r>
              <a:rPr lang="hu-HU" sz="1600" b="0" strike="noStrike" spc="-1" dirty="0" smtClean="0">
                <a:solidFill>
                  <a:srgbClr val="404040"/>
                </a:solidFill>
                <a:latin typeface="Arial"/>
              </a:rPr>
              <a:t>biztosítási, </a:t>
            </a:r>
            <a:r>
              <a:rPr lang="hu-HU" sz="1600" b="0" strike="noStrike" spc="-1" dirty="0">
                <a:solidFill>
                  <a:srgbClr val="404040"/>
                </a:solidFill>
                <a:latin typeface="Arial"/>
              </a:rPr>
              <a:t>vagy azzal egy tekintet alá eső jogviszonnyal szerzett szolgálati idő eléri a legalább 32 évet, olyan nő esetén pedig, akinek a súlyosan fogyatékos vér szerinti vagy örökbe fogadott gyermekére tekintettel ápolási díjat állapítottak meg, a 30 évet,</a:t>
            </a:r>
            <a:endParaRPr lang="hu-HU" sz="1600" b="0" strike="noStrike" spc="-1" dirty="0">
              <a:solidFill>
                <a:srgbClr val="000000"/>
              </a:solidFill>
              <a:latin typeface="Constantia"/>
            </a:endParaRPr>
          </a:p>
          <a:p>
            <a:pPr algn="just">
              <a:spcBef>
                <a:spcPts val="400"/>
              </a:spcBef>
              <a:spcAft>
                <a:spcPts val="1800"/>
              </a:spcAft>
            </a:pPr>
            <a:r>
              <a:rPr lang="hu-HU" sz="1600" b="0" strike="noStrike" spc="-1" dirty="0">
                <a:solidFill>
                  <a:srgbClr val="404040"/>
                </a:solidFill>
                <a:latin typeface="Arial"/>
              </a:rPr>
              <a:t>32, illetve 30 év jogosultsági idő, ha a jogosult a saját háztartásában öt gyermeket nevelt, egy évvel, minden további gyermek esetén további egy-egy évvel, de összesen legfeljebb hét évvel csökken.</a:t>
            </a:r>
            <a:endParaRPr lang="hu-HU" sz="1600" b="0" strike="noStrike" spc="-1" dirty="0">
              <a:solidFill>
                <a:srgbClr val="000000"/>
              </a:solidFill>
              <a:latin typeface="Constantia"/>
            </a:endParaRPr>
          </a:p>
          <a:p>
            <a:pPr algn="just">
              <a:lnSpc>
                <a:spcPct val="100000"/>
              </a:lnSpc>
              <a:spcBef>
                <a:spcPts val="400"/>
              </a:spcBef>
            </a:pPr>
            <a:r>
              <a:rPr lang="hu-HU" sz="1600" b="1" strike="noStrike" spc="-1" dirty="0">
                <a:solidFill>
                  <a:srgbClr val="404040"/>
                </a:solidFill>
                <a:latin typeface="Arial"/>
              </a:rPr>
              <a:t>2018. július 25. </a:t>
            </a:r>
            <a:r>
              <a:rPr lang="hu-HU" sz="1600" b="1" strike="noStrike" spc="-1" dirty="0" smtClean="0">
                <a:solidFill>
                  <a:srgbClr val="404040"/>
                </a:solidFill>
                <a:latin typeface="Arial"/>
              </a:rPr>
              <a:t>utáni megállapítás esetén </a:t>
            </a:r>
            <a:r>
              <a:rPr lang="hu-HU" sz="1600" b="1" strike="noStrike" spc="-1" dirty="0">
                <a:solidFill>
                  <a:srgbClr val="404040"/>
                </a:solidFill>
                <a:latin typeface="Arial"/>
              </a:rPr>
              <a:t>nem feltétel a biztosítási jogviszony </a:t>
            </a:r>
            <a:r>
              <a:rPr lang="hu-HU" sz="1600" b="1" strike="noStrike" spc="-1" dirty="0" smtClean="0">
                <a:solidFill>
                  <a:srgbClr val="404040"/>
                </a:solidFill>
                <a:latin typeface="Arial"/>
              </a:rPr>
              <a:t>megszűnése</a:t>
            </a:r>
            <a:endParaRPr lang="hu-HU" sz="1600" b="0" strike="noStrike" spc="-1" dirty="0">
              <a:solidFill>
                <a:srgbClr val="000000"/>
              </a:solidFill>
              <a:latin typeface="Constantia"/>
            </a:endParaRPr>
          </a:p>
          <a:p>
            <a:pPr marL="274320" indent="-273960" algn="just">
              <a:lnSpc>
                <a:spcPct val="170000"/>
              </a:lnSpc>
              <a:spcBef>
                <a:spcPts val="400"/>
              </a:spcBef>
            </a:pPr>
            <a:endParaRPr lang="hu-HU" sz="1600" b="0" strike="noStrike" spc="-1" dirty="0">
              <a:solidFill>
                <a:srgbClr val="000000"/>
              </a:solidFill>
              <a:latin typeface="Constantia"/>
            </a:endParaRPr>
          </a:p>
          <a:p>
            <a:pPr algn="just">
              <a:lnSpc>
                <a:spcPct val="170000"/>
              </a:lnSpc>
              <a:spcBef>
                <a:spcPts val="400"/>
              </a:spcBef>
            </a:pPr>
            <a:endParaRPr lang="hu-HU" sz="2000" b="0" strike="noStrike" spc="-1" dirty="0">
              <a:solidFill>
                <a:srgbClr val="000000"/>
              </a:solidFill>
              <a:latin typeface="Constantia"/>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CustomShape 1"/>
          <p:cNvSpPr/>
          <p:nvPr/>
        </p:nvSpPr>
        <p:spPr>
          <a:xfrm>
            <a:off x="214200" y="571320"/>
            <a:ext cx="8643600" cy="10835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hu-HU" sz="1800" b="0" strike="noStrike" spc="-1" dirty="0">
              <a:latin typeface="Arial"/>
            </a:endParaRPr>
          </a:p>
          <a:p>
            <a:pPr algn="ctr">
              <a:lnSpc>
                <a:spcPct val="100000"/>
              </a:lnSpc>
            </a:pPr>
            <a:r>
              <a:rPr lang="hu-HU" sz="2400" b="1" strike="noStrike" spc="-1" dirty="0">
                <a:solidFill>
                  <a:srgbClr val="105964"/>
                </a:solidFill>
                <a:latin typeface="Arial"/>
              </a:rPr>
              <a:t>Nők kedvezményes öregségi nyugdíja</a:t>
            </a:r>
            <a:endParaRPr lang="hu-HU" sz="2400" b="0" strike="noStrike" spc="-1" dirty="0">
              <a:latin typeface="Arial"/>
            </a:endParaRPr>
          </a:p>
          <a:p>
            <a:pPr algn="ctr">
              <a:lnSpc>
                <a:spcPct val="100000"/>
              </a:lnSpc>
            </a:pPr>
            <a:r>
              <a:rPr lang="hu-HU" sz="2000" b="0" strike="noStrike" spc="-1" dirty="0">
                <a:solidFill>
                  <a:srgbClr val="105964"/>
                </a:solidFill>
                <a:latin typeface="Arial"/>
              </a:rPr>
              <a:t>Jogosultsági idő</a:t>
            </a:r>
            <a:endParaRPr lang="hu-HU" sz="2000" b="0" strike="noStrike" spc="-1" dirty="0">
              <a:latin typeface="Arial"/>
            </a:endParaRPr>
          </a:p>
          <a:p>
            <a:pPr algn="ctr">
              <a:lnSpc>
                <a:spcPct val="100000"/>
              </a:lnSpc>
            </a:pPr>
            <a:r>
              <a:rPr lang="hu-HU" sz="1800" b="0" strike="noStrike" spc="-1" dirty="0">
                <a:solidFill>
                  <a:srgbClr val="000000"/>
                </a:solidFill>
                <a:latin typeface="Constantia"/>
              </a:rPr>
              <a:t>/</a:t>
            </a:r>
            <a:r>
              <a:rPr lang="hu-HU" sz="1700" b="0" strike="noStrike" spc="-1" dirty="0">
                <a:solidFill>
                  <a:srgbClr val="000000"/>
                </a:solidFill>
                <a:latin typeface="+mj-lt"/>
              </a:rPr>
              <a:t>nem azonos a szolgálati idővel</a:t>
            </a:r>
            <a:r>
              <a:rPr lang="hu-HU" sz="1800" b="0" strike="noStrike" spc="-1" dirty="0">
                <a:solidFill>
                  <a:srgbClr val="000000"/>
                </a:solidFill>
                <a:latin typeface="Constantia"/>
              </a:rPr>
              <a:t>/</a:t>
            </a:r>
            <a:endParaRPr lang="hu-HU" sz="1800" b="0" strike="noStrike" spc="-1" dirty="0">
              <a:latin typeface="Arial"/>
            </a:endParaRPr>
          </a:p>
          <a:p>
            <a:pPr>
              <a:lnSpc>
                <a:spcPct val="80000"/>
              </a:lnSpc>
            </a:pPr>
            <a:endParaRPr lang="hu-HU" sz="1800" b="0" strike="noStrike" spc="-1" dirty="0">
              <a:latin typeface="Arial"/>
            </a:endParaRPr>
          </a:p>
          <a:p>
            <a:pPr marL="743310" lvl="1" indent="-285750">
              <a:lnSpc>
                <a:spcPct val="120000"/>
              </a:lnSpc>
              <a:buFont typeface="Arial" panose="020B0604020202020204" pitchFamily="34" charset="0"/>
              <a:buChar char="•"/>
            </a:pPr>
            <a:r>
              <a:rPr lang="hu-HU" sz="1700" b="0" strike="noStrike" spc="-1" dirty="0">
                <a:solidFill>
                  <a:srgbClr val="000000"/>
                </a:solidFill>
                <a:latin typeface="+mj-lt"/>
              </a:rPr>
              <a:t>keresőtevékenységgel járó biztosítási vagy azzal egy tekintet alá eső jogviszonnyal (</a:t>
            </a:r>
            <a:r>
              <a:rPr lang="hu-HU" sz="1700" b="0" strike="noStrike" spc="-1" dirty="0" err="1">
                <a:solidFill>
                  <a:srgbClr val="000000"/>
                </a:solidFill>
                <a:latin typeface="+mj-lt"/>
              </a:rPr>
              <a:t>TnyR</a:t>
            </a:r>
            <a:r>
              <a:rPr lang="hu-HU" sz="1700" b="0" strike="noStrike" spc="-1" dirty="0">
                <a:solidFill>
                  <a:srgbClr val="000000"/>
                </a:solidFill>
                <a:latin typeface="+mj-lt"/>
              </a:rPr>
              <a:t>.);</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terhességi-gyermekágyi segélyben;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csecsemőgondozási </a:t>
            </a:r>
            <a:r>
              <a:rPr lang="hu-HU" sz="1700" b="0" strike="noStrike" spc="-1" dirty="0" smtClean="0">
                <a:solidFill>
                  <a:srgbClr val="000000"/>
                </a:solidFill>
                <a:latin typeface="+mj-lt"/>
              </a:rPr>
              <a:t>díjban;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gyermekgondozási díjban;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gyermekgondozást segítő </a:t>
            </a:r>
            <a:r>
              <a:rPr lang="hu-HU" sz="1700" b="0" strike="noStrike" spc="-1" dirty="0" smtClean="0">
                <a:solidFill>
                  <a:srgbClr val="000000"/>
                </a:solidFill>
                <a:latin typeface="+mj-lt"/>
              </a:rPr>
              <a:t>ellátásban;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gyermekgondozási segélyben;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80000"/>
              </a:lnSpc>
              <a:buFont typeface="Arial" panose="020B0604020202020204" pitchFamily="34" charset="0"/>
              <a:buChar char="•"/>
            </a:pPr>
            <a:r>
              <a:rPr lang="hu-HU" sz="1700" b="0" strike="noStrike" spc="-1" dirty="0">
                <a:solidFill>
                  <a:srgbClr val="000000"/>
                </a:solidFill>
                <a:latin typeface="+mj-lt"/>
              </a:rPr>
              <a:t>gyermeknevelési támogatásban;</a:t>
            </a:r>
            <a:endParaRPr lang="hu-HU" sz="1700" b="0" strike="noStrike" spc="-1" dirty="0">
              <a:latin typeface="+mj-lt"/>
            </a:endParaRPr>
          </a:p>
          <a:p>
            <a:pPr marL="285750" indent="-285750">
              <a:lnSpc>
                <a:spcPct val="80000"/>
              </a:lnSpc>
              <a:buFont typeface="Arial" panose="020B0604020202020204" pitchFamily="34" charset="0"/>
              <a:buChar char="•"/>
            </a:pPr>
            <a:endParaRPr lang="hu-HU" sz="1700" b="0" strike="noStrike" spc="-1" dirty="0">
              <a:latin typeface="+mj-lt"/>
            </a:endParaRPr>
          </a:p>
          <a:p>
            <a:pPr marL="743310" lvl="1" indent="-285750">
              <a:lnSpc>
                <a:spcPct val="120000"/>
              </a:lnSpc>
              <a:buFont typeface="Arial" panose="020B0604020202020204" pitchFamily="34" charset="0"/>
              <a:buChar char="•"/>
            </a:pPr>
            <a:r>
              <a:rPr lang="hu-HU" sz="1700" b="0" strike="noStrike" spc="-1" dirty="0">
                <a:solidFill>
                  <a:srgbClr val="000000"/>
                </a:solidFill>
                <a:latin typeface="+mj-lt"/>
              </a:rPr>
              <a:t>súlyosan fogyatékos vér szerinti vagy örökbe fogadott gyermekére tekintettel megállapított ápolási díjban</a:t>
            </a:r>
            <a:endParaRPr lang="hu-HU" sz="1700" b="0" strike="noStrike" spc="-1" dirty="0">
              <a:latin typeface="+mj-lt"/>
            </a:endParaRPr>
          </a:p>
          <a:p>
            <a:pPr marL="457200">
              <a:lnSpc>
                <a:spcPct val="80000"/>
              </a:lnSpc>
            </a:pPr>
            <a:endParaRPr lang="hu-HU" sz="1700" b="0" strike="noStrike" spc="-1" dirty="0">
              <a:latin typeface="+mj-lt"/>
            </a:endParaRPr>
          </a:p>
          <a:p>
            <a:pPr marL="457200">
              <a:lnSpc>
                <a:spcPct val="80000"/>
              </a:lnSpc>
            </a:pPr>
            <a:r>
              <a:rPr lang="hu-HU" sz="1700" b="0" strike="noStrike" spc="-1" dirty="0">
                <a:solidFill>
                  <a:srgbClr val="000000"/>
                </a:solidFill>
                <a:latin typeface="+mj-lt"/>
              </a:rPr>
              <a:t>eltöltött idővel </a:t>
            </a:r>
            <a:r>
              <a:rPr lang="hu-HU" sz="1700" b="1" u="sng" strike="noStrike" spc="-1" dirty="0">
                <a:solidFill>
                  <a:srgbClr val="000000"/>
                </a:solidFill>
                <a:uFillTx/>
                <a:latin typeface="+mj-lt"/>
              </a:rPr>
              <a:t>szerzett szol</a:t>
            </a:r>
            <a:r>
              <a:rPr lang="hu-HU" sz="1700" b="1" u="sng" strike="noStrike" spc="-1" dirty="0">
                <a:solidFill>
                  <a:srgbClr val="000000"/>
                </a:solidFill>
                <a:uFillTx/>
                <a:latin typeface="Constantia"/>
              </a:rPr>
              <a:t>gálati idő.</a:t>
            </a:r>
            <a:endParaRPr lang="hu-HU" sz="1700" b="0" strike="noStrike" spc="-1" dirty="0">
              <a:latin typeface="Arial"/>
            </a:endParaRPr>
          </a:p>
          <a:p>
            <a:pPr>
              <a:lnSpc>
                <a:spcPct val="100000"/>
              </a:lnSpc>
            </a:pPr>
            <a:endParaRPr lang="hu-HU" sz="17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a:p>
            <a:pPr algn="ctr">
              <a:lnSpc>
                <a:spcPct val="100000"/>
              </a:lnSpc>
            </a:pPr>
            <a:endParaRPr lang="hu-HU" sz="1800" b="0" strike="noStrike" spc="-1" dirty="0">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CustomShape 1"/>
          <p:cNvSpPr/>
          <p:nvPr/>
        </p:nvSpPr>
        <p:spPr>
          <a:xfrm>
            <a:off x="611640" y="881640"/>
            <a:ext cx="8286480" cy="5427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hu-HU" sz="2400" b="1" strike="noStrike" spc="-1" dirty="0">
                <a:solidFill>
                  <a:srgbClr val="105964"/>
                </a:solidFill>
                <a:latin typeface="Arial"/>
              </a:rPr>
              <a:t>Nők kedvezményes öregségi nyugdíja</a:t>
            </a:r>
            <a:endParaRPr lang="hu-HU" sz="2400" b="0" strike="noStrike" spc="-1" dirty="0">
              <a:latin typeface="Arial"/>
            </a:endParaRPr>
          </a:p>
          <a:p>
            <a:pPr algn="ctr">
              <a:lnSpc>
                <a:spcPct val="100000"/>
              </a:lnSpc>
            </a:pPr>
            <a:endParaRPr lang="hu-HU" sz="2400" b="0" strike="noStrike" spc="-1" dirty="0">
              <a:latin typeface="Arial"/>
            </a:endParaRPr>
          </a:p>
          <a:p>
            <a:pPr algn="ctr">
              <a:lnSpc>
                <a:spcPct val="100000"/>
              </a:lnSpc>
            </a:pPr>
            <a:endParaRPr lang="hu-HU" sz="2800" b="0" strike="noStrike" spc="-1" dirty="0">
              <a:latin typeface="Arial"/>
            </a:endParaRPr>
          </a:p>
          <a:p>
            <a:pPr>
              <a:lnSpc>
                <a:spcPct val="100000"/>
              </a:lnSpc>
            </a:pPr>
            <a:r>
              <a:rPr lang="hu-HU" b="1" strike="noStrike" spc="-1" dirty="0">
                <a:solidFill>
                  <a:srgbClr val="105964"/>
                </a:solidFill>
                <a:latin typeface="Arial"/>
              </a:rPr>
              <a:t>Nem minősül jogosultsági időnek:</a:t>
            </a:r>
            <a:endParaRPr lang="hu-HU" b="0" strike="noStrike" spc="-1" dirty="0">
              <a:latin typeface="Arial"/>
            </a:endParaRPr>
          </a:p>
          <a:p>
            <a:pPr algn="ctr">
              <a:lnSpc>
                <a:spcPct val="100000"/>
              </a:lnSpc>
            </a:pPr>
            <a:endParaRPr lang="hu-HU" b="0" strike="noStrike" spc="-1" dirty="0">
              <a:latin typeface="Arial"/>
            </a:endParaRPr>
          </a:p>
          <a:p>
            <a:pPr marL="286110" indent="-285750">
              <a:lnSpc>
                <a:spcPct val="100000"/>
              </a:lnSpc>
              <a:buFont typeface="Arial" panose="020B0604020202020204" pitchFamily="34" charset="0"/>
              <a:buChar char="•"/>
            </a:pPr>
            <a:r>
              <a:rPr lang="hu-HU" b="0" strike="noStrike" spc="-1" dirty="0">
                <a:solidFill>
                  <a:srgbClr val="000000"/>
                </a:solidFill>
                <a:latin typeface="Arial"/>
              </a:rPr>
              <a:t>a munkanélküli ellátás folyósításának időtartama,</a:t>
            </a:r>
            <a:endParaRPr lang="hu-HU" b="0" strike="noStrike" spc="-1" dirty="0">
              <a:latin typeface="Arial"/>
            </a:endParaRPr>
          </a:p>
          <a:p>
            <a:pPr marL="285750" indent="-285750">
              <a:lnSpc>
                <a:spcPct val="100000"/>
              </a:lnSpc>
              <a:buFont typeface="Arial" panose="020B0604020202020204" pitchFamily="34" charset="0"/>
              <a:buChar char="•"/>
            </a:pPr>
            <a:endParaRPr lang="hu-HU" b="0" strike="noStrike" spc="-1" dirty="0">
              <a:latin typeface="Arial"/>
            </a:endParaRPr>
          </a:p>
          <a:p>
            <a:pPr marL="286110" indent="-285750">
              <a:lnSpc>
                <a:spcPct val="100000"/>
              </a:lnSpc>
              <a:buFont typeface="Arial" panose="020B0604020202020204" pitchFamily="34" charset="0"/>
              <a:buChar char="•"/>
            </a:pPr>
            <a:r>
              <a:rPr lang="hu-HU" b="0" strike="noStrike" spc="-1" dirty="0">
                <a:solidFill>
                  <a:srgbClr val="000000"/>
                </a:solidFill>
                <a:latin typeface="Arial"/>
              </a:rPr>
              <a:t>az egyébként szolgálati időként elismerhető tanulmányi </a:t>
            </a:r>
            <a:r>
              <a:rPr lang="hu-HU" b="0" strike="noStrike" spc="-1" dirty="0" smtClean="0">
                <a:solidFill>
                  <a:srgbClr val="000000"/>
                </a:solidFill>
                <a:latin typeface="Arial"/>
              </a:rPr>
              <a:t>idő</a:t>
            </a:r>
            <a:endParaRPr lang="hu-HU" b="0" strike="noStrike" spc="-1" dirty="0">
              <a:latin typeface="Arial"/>
            </a:endParaRPr>
          </a:p>
          <a:p>
            <a:pPr marL="285750" indent="-285750">
              <a:lnSpc>
                <a:spcPct val="100000"/>
              </a:lnSpc>
              <a:buFont typeface="Arial" panose="020B0604020202020204" pitchFamily="34" charset="0"/>
              <a:buChar char="•"/>
            </a:pPr>
            <a:endParaRPr lang="hu-HU" b="0" strike="noStrike" spc="-1" dirty="0">
              <a:latin typeface="Arial"/>
            </a:endParaRPr>
          </a:p>
          <a:p>
            <a:pPr marL="286110" indent="-285750">
              <a:lnSpc>
                <a:spcPct val="100000"/>
              </a:lnSpc>
              <a:buFont typeface="Arial" panose="020B0604020202020204" pitchFamily="34" charset="0"/>
              <a:buChar char="•"/>
            </a:pPr>
            <a:r>
              <a:rPr lang="hu-HU" b="0" strike="noStrike" spc="-1" dirty="0">
                <a:solidFill>
                  <a:srgbClr val="000000"/>
                </a:solidFill>
                <a:latin typeface="Arial"/>
              </a:rPr>
              <a:t>a passzív, vagyis a biztosítási jogviszony megszűnését követően folyósított táppénz időtartama,</a:t>
            </a:r>
            <a:endParaRPr lang="hu-HU" b="0" strike="noStrike" spc="-1" dirty="0">
              <a:latin typeface="Arial"/>
            </a:endParaRPr>
          </a:p>
          <a:p>
            <a:pPr marL="285750" indent="-285750">
              <a:lnSpc>
                <a:spcPct val="100000"/>
              </a:lnSpc>
              <a:buFont typeface="Arial" panose="020B0604020202020204" pitchFamily="34" charset="0"/>
              <a:buChar char="•"/>
            </a:pPr>
            <a:endParaRPr lang="hu-HU" b="0" strike="noStrike" spc="-1" dirty="0">
              <a:latin typeface="Arial"/>
            </a:endParaRPr>
          </a:p>
          <a:p>
            <a:pPr marL="286110" indent="-285750">
              <a:lnSpc>
                <a:spcPct val="100000"/>
              </a:lnSpc>
              <a:buFont typeface="Arial" panose="020B0604020202020204" pitchFamily="34" charset="0"/>
              <a:buChar char="•"/>
            </a:pPr>
            <a:r>
              <a:rPr lang="hu-HU" b="0" strike="noStrike" spc="-1" dirty="0">
                <a:solidFill>
                  <a:srgbClr val="000000"/>
                </a:solidFill>
                <a:latin typeface="Arial"/>
              </a:rPr>
              <a:t>az 1998. január 1-jét megelőzően – nem gyermekgondozás, vagy </a:t>
            </a:r>
            <a:r>
              <a:rPr lang="hu-HU" b="0" strike="noStrike" spc="-1" dirty="0" err="1">
                <a:solidFill>
                  <a:srgbClr val="000000"/>
                </a:solidFill>
                <a:latin typeface="Arial"/>
              </a:rPr>
              <a:t>-ápolás</a:t>
            </a:r>
            <a:r>
              <a:rPr lang="hu-HU" b="0" strike="noStrike" spc="-1" dirty="0">
                <a:solidFill>
                  <a:srgbClr val="000000"/>
                </a:solidFill>
                <a:latin typeface="Arial"/>
              </a:rPr>
              <a:t> miatt igénybe vett – fizetés nélküli szabadság szolgálati időnek minősülő első 30 napja.</a:t>
            </a:r>
            <a:endParaRPr lang="hu-HU" b="0" strike="noStrike" spc="-1" dirty="0">
              <a:latin typeface="Arial"/>
            </a:endParaRPr>
          </a:p>
          <a:p>
            <a:pPr marL="342900" indent="-342900">
              <a:lnSpc>
                <a:spcPct val="100000"/>
              </a:lnSpc>
              <a:buFont typeface="Arial" panose="020B0604020202020204" pitchFamily="34" charset="0"/>
              <a:buChar char="•"/>
            </a:pPr>
            <a:endParaRPr lang="hu-HU" sz="2000" b="0" strike="noStrike" spc="-1" dirty="0">
              <a:latin typeface="Arial"/>
            </a:endParaRPr>
          </a:p>
          <a:p>
            <a:pPr marL="342900" indent="-342900">
              <a:lnSpc>
                <a:spcPct val="100000"/>
              </a:lnSpc>
              <a:buFont typeface="Arial" panose="020B0604020202020204" pitchFamily="34" charset="0"/>
              <a:buChar char="•"/>
            </a:pPr>
            <a:endParaRPr lang="hu-HU" sz="2000" b="0" strike="noStrike" spc="-1" dirty="0">
              <a:latin typeface="Arial"/>
            </a:endParaRPr>
          </a:p>
          <a:p>
            <a:pPr>
              <a:lnSpc>
                <a:spcPct val="100000"/>
              </a:lnSpc>
            </a:pPr>
            <a:endParaRPr lang="hu-HU" sz="2000" b="0" strike="noStrike" spc="-1" dirty="0">
              <a:latin typeface="Arial"/>
            </a:endParaRPr>
          </a:p>
          <a:p>
            <a:pPr algn="ctr">
              <a:lnSpc>
                <a:spcPct val="100000"/>
              </a:lnSpc>
            </a:pPr>
            <a:endParaRPr lang="hu-HU" sz="2000" b="0" strike="noStrike" spc="-1" dirty="0">
              <a:latin typeface="Arial"/>
            </a:endParaRPr>
          </a:p>
          <a:p>
            <a:pPr algn="ctr">
              <a:lnSpc>
                <a:spcPct val="100000"/>
              </a:lnSpc>
            </a:pPr>
            <a:endParaRPr lang="hu-HU" sz="2000" b="0" strike="noStrike" spc="-1" dirty="0">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05964"/>
      </a:dk2>
      <a:lt2>
        <a:srgbClr val="F2F2F2"/>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2270</TotalTime>
  <Words>3051</Words>
  <Application>Microsoft Office PowerPoint</Application>
  <PresentationFormat>Diavetítés a képernyőre (4:3 oldalarány)</PresentationFormat>
  <Paragraphs>508</Paragraphs>
  <Slides>48</Slides>
  <Notes>28</Notes>
  <HiddenSlides>0</HiddenSlides>
  <MMClips>0</MMClips>
  <ScaleCrop>false</ScaleCrop>
  <HeadingPairs>
    <vt:vector size="6" baseType="variant">
      <vt:variant>
        <vt:lpstr>Használt betűtípusok</vt:lpstr>
      </vt:variant>
      <vt:variant>
        <vt:i4>8</vt:i4>
      </vt:variant>
      <vt:variant>
        <vt:lpstr>Téma</vt:lpstr>
      </vt:variant>
      <vt:variant>
        <vt:i4>1</vt:i4>
      </vt:variant>
      <vt:variant>
        <vt:lpstr>Diacímek</vt:lpstr>
      </vt:variant>
      <vt:variant>
        <vt:i4>48</vt:i4>
      </vt:variant>
    </vt:vector>
  </HeadingPairs>
  <TitlesOfParts>
    <vt:vector size="57" baseType="lpstr">
      <vt:lpstr>Arial</vt:lpstr>
      <vt:lpstr>Calibri</vt:lpstr>
      <vt:lpstr>Constantia</vt:lpstr>
      <vt:lpstr>DejaVu Sans</vt:lpstr>
      <vt:lpstr>Symbol</vt:lpstr>
      <vt:lpstr>Times New Roman</vt:lpstr>
      <vt:lpstr>Wingdings</vt:lpstr>
      <vt:lpstr>Wingdings 2</vt:lpstr>
      <vt:lpstr>Office Theme</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Nemzeti Közszolgálati Egyetem Államtudományi és Közigazgatási Kar Kormányzati tanulmányok szakirány továbbképzési szak Közigazgatástan</dc:title>
  <dc:subject/>
  <dc:creator>em17osgyaninei</dc:creator>
  <dc:description/>
  <cp:lastModifiedBy>HP PRODESK</cp:lastModifiedBy>
  <cp:revision>219</cp:revision>
  <dcterms:created xsi:type="dcterms:W3CDTF">2018-10-31T10:00:05Z</dcterms:created>
  <dcterms:modified xsi:type="dcterms:W3CDTF">2019-11-19T18:49:06Z</dcterms:modified>
  <dc:language>hu-HU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28</vt:i4>
  </property>
  <property fmtid="{D5CDD505-2E9C-101B-9397-08002B2CF9AE}" pid="8" name="PresentationFormat">
    <vt:lpwstr>Diavetítés a képernyőre (4:3 oldalarány)</vt:lpwstr>
  </property>
  <property fmtid="{D5CDD505-2E9C-101B-9397-08002B2CF9AE}" pid="9" name="ScaleCrop">
    <vt:bool>false</vt:bool>
  </property>
  <property fmtid="{D5CDD505-2E9C-101B-9397-08002B2CF9AE}" pid="10" name="ShareDoc">
    <vt:bool>false</vt:bool>
  </property>
  <property fmtid="{D5CDD505-2E9C-101B-9397-08002B2CF9AE}" pid="11" name="Slides">
    <vt:i4>49</vt:i4>
  </property>
</Properties>
</file>