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4"/>
  </p:notesMasterIdLst>
  <p:sldIdLst>
    <p:sldId id="256" r:id="rId2"/>
    <p:sldId id="274" r:id="rId3"/>
    <p:sldId id="278" r:id="rId4"/>
    <p:sldId id="257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75" r:id="rId15"/>
    <p:sldId id="268" r:id="rId16"/>
    <p:sldId id="276" r:id="rId17"/>
    <p:sldId id="269" r:id="rId18"/>
    <p:sldId id="270" r:id="rId19"/>
    <p:sldId id="271" r:id="rId20"/>
    <p:sldId id="272" r:id="rId21"/>
    <p:sldId id="277" r:id="rId22"/>
    <p:sldId id="273" r:id="rId23"/>
  </p:sldIdLst>
  <p:sldSz cx="10080625" cy="5670550"/>
  <p:notesSz cx="7559675" cy="10691813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66" y="15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1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360" cap="sq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hu-HU" altLang="hu-HU"/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sldImg"/>
          </p:nvPr>
        </p:nvSpPr>
        <p:spPr bwMode="auto">
          <a:xfrm>
            <a:off x="215900" y="812800"/>
            <a:ext cx="7124700" cy="4005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" name="Rectangle 3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5200" cy="4808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hu-HU" altLang="hu-HU" noProof="0" smtClean="0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8188" cy="531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1">
              <a:lnSpc>
                <a:spcPct val="93000"/>
              </a:lnSpc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 smtClean="0">
                <a:solidFill>
                  <a:srgbClr val="000000"/>
                </a:solidFill>
                <a:latin typeface="Times New Roman" panose="02020603050405020304" pitchFamily="18" charset="0"/>
                <a:cs typeface="Segoe UI" panose="020B0502040204020203" pitchFamily="34" charset="0"/>
              </a:defRPr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dt"/>
          </p:nvPr>
        </p:nvSpPr>
        <p:spPr bwMode="auto">
          <a:xfrm>
            <a:off x="4278313" y="0"/>
            <a:ext cx="3278187" cy="531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1">
              <a:lnSpc>
                <a:spcPct val="93000"/>
              </a:lnSpc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 smtClean="0">
                <a:solidFill>
                  <a:srgbClr val="000000"/>
                </a:solidFill>
                <a:latin typeface="Times New Roman" panose="02020603050405020304" pitchFamily="18" charset="0"/>
                <a:cs typeface="Segoe UI" panose="020B0502040204020203" pitchFamily="34" charset="0"/>
              </a:defRPr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0" y="10156825"/>
            <a:ext cx="3278188" cy="531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1">
              <a:lnSpc>
                <a:spcPct val="93000"/>
              </a:lnSpc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 smtClean="0">
                <a:solidFill>
                  <a:srgbClr val="000000"/>
                </a:solidFill>
                <a:latin typeface="Times New Roman" panose="02020603050405020304" pitchFamily="18" charset="0"/>
                <a:cs typeface="Segoe UI" panose="020B0502040204020203" pitchFamily="34" charset="0"/>
              </a:defRPr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6825"/>
            <a:ext cx="3278187" cy="531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>
              <a:lnSpc>
                <a:spcPct val="93000"/>
              </a:lnSpc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 smtClean="0">
                <a:solidFill>
                  <a:srgbClr val="000000"/>
                </a:solidFill>
                <a:latin typeface="Times New Roman" panose="02020603050405020304" pitchFamily="18" charset="0"/>
                <a:cs typeface="Segoe UI" panose="020B0502040204020203" pitchFamily="34" charset="0"/>
              </a:defRPr>
            </a:lvl1pPr>
          </a:lstStyle>
          <a:p>
            <a:pPr>
              <a:defRPr/>
            </a:pPr>
            <a:fld id="{DE4689EF-5FC2-4E43-815B-F3BC5FDD6BB9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409747243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>
              <a:buClrTx/>
              <a:buFontTx/>
              <a:buNone/>
            </a:pPr>
            <a:fld id="{9E3471D2-DB46-4969-A0C2-21ADADDCD530}" type="slidenum">
              <a:rPr lang="hu-HU" altLang="hu-HU">
                <a:solidFill>
                  <a:srgbClr val="000000"/>
                </a:solidFill>
                <a:latin typeface="Times New Roman" panose="02020603050405020304" pitchFamily="18" charset="0"/>
              </a:rPr>
              <a:pPr>
                <a:buClrTx/>
                <a:buFontTx/>
                <a:buNone/>
              </a:pPr>
              <a:t>1</a:t>
            </a:fld>
            <a:endParaRPr lang="hu-HU" altLang="hu-HU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099" name="Rectangle 1"/>
          <p:cNvSpPr txBox="1">
            <a:spLocks noChangeArrowheads="1" noTextEdit="1"/>
          </p:cNvSpPr>
          <p:nvPr>
            <p:ph type="sldImg"/>
          </p:nvPr>
        </p:nvSpPr>
        <p:spPr>
          <a:xfrm>
            <a:off x="217488" y="812800"/>
            <a:ext cx="7124700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00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 altLang="hu-HU" smtClean="0"/>
          </a:p>
        </p:txBody>
      </p:sp>
    </p:spTree>
    <p:extLst>
      <p:ext uri="{BB962C8B-B14F-4D97-AF65-F5344CB8AC3E}">
        <p14:creationId xmlns:p14="http://schemas.microsoft.com/office/powerpoint/2010/main" val="185936084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>
              <a:buClrTx/>
              <a:buFontTx/>
              <a:buNone/>
            </a:pPr>
            <a:fld id="{587F75DF-2ADF-4A86-91CC-42B82047F770}" type="slidenum">
              <a:rPr lang="hu-HU" altLang="hu-HU">
                <a:solidFill>
                  <a:srgbClr val="000000"/>
                </a:solidFill>
                <a:latin typeface="Times New Roman" panose="02020603050405020304" pitchFamily="18" charset="0"/>
              </a:rPr>
              <a:pPr>
                <a:buClrTx/>
                <a:buFontTx/>
                <a:buNone/>
              </a:pPr>
              <a:t>11</a:t>
            </a:fld>
            <a:endParaRPr lang="hu-HU" altLang="hu-HU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2531" name="Rectangle 1"/>
          <p:cNvSpPr txBox="1">
            <a:spLocks noChangeArrowheads="1" noTextEdit="1"/>
          </p:cNvSpPr>
          <p:nvPr>
            <p:ph type="sldImg"/>
          </p:nvPr>
        </p:nvSpPr>
        <p:spPr>
          <a:xfrm>
            <a:off x="217488" y="812800"/>
            <a:ext cx="7124700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2532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 altLang="hu-HU" smtClean="0"/>
          </a:p>
        </p:txBody>
      </p:sp>
    </p:spTree>
    <p:extLst>
      <p:ext uri="{BB962C8B-B14F-4D97-AF65-F5344CB8AC3E}">
        <p14:creationId xmlns:p14="http://schemas.microsoft.com/office/powerpoint/2010/main" val="277339203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>
              <a:buClrTx/>
              <a:buFontTx/>
              <a:buNone/>
            </a:pPr>
            <a:fld id="{D7332E63-52A3-46AD-B3FF-F57BB75560C5}" type="slidenum">
              <a:rPr lang="hu-HU" altLang="hu-HU">
                <a:solidFill>
                  <a:srgbClr val="000000"/>
                </a:solidFill>
                <a:latin typeface="Times New Roman" panose="02020603050405020304" pitchFamily="18" charset="0"/>
              </a:rPr>
              <a:pPr>
                <a:buClrTx/>
                <a:buFontTx/>
                <a:buNone/>
              </a:pPr>
              <a:t>12</a:t>
            </a:fld>
            <a:endParaRPr lang="hu-HU" altLang="hu-HU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4579" name="Rectangle 1"/>
          <p:cNvSpPr txBox="1">
            <a:spLocks noChangeArrowheads="1" noTextEdit="1"/>
          </p:cNvSpPr>
          <p:nvPr>
            <p:ph type="sldImg"/>
          </p:nvPr>
        </p:nvSpPr>
        <p:spPr>
          <a:xfrm>
            <a:off x="217488" y="812800"/>
            <a:ext cx="7124700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4580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 altLang="hu-HU" smtClean="0"/>
          </a:p>
        </p:txBody>
      </p:sp>
    </p:spTree>
    <p:extLst>
      <p:ext uri="{BB962C8B-B14F-4D97-AF65-F5344CB8AC3E}">
        <p14:creationId xmlns:p14="http://schemas.microsoft.com/office/powerpoint/2010/main" val="103657644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>
              <a:buClrTx/>
              <a:buFontTx/>
              <a:buNone/>
            </a:pPr>
            <a:fld id="{A976A583-091F-4476-B147-55172201F657}" type="slidenum">
              <a:rPr lang="hu-HU" altLang="hu-HU">
                <a:solidFill>
                  <a:srgbClr val="000000"/>
                </a:solidFill>
                <a:latin typeface="Times New Roman" panose="02020603050405020304" pitchFamily="18" charset="0"/>
              </a:rPr>
              <a:pPr>
                <a:buClrTx/>
                <a:buFontTx/>
                <a:buNone/>
              </a:pPr>
              <a:t>13</a:t>
            </a:fld>
            <a:endParaRPr lang="hu-HU" altLang="hu-HU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6627" name="Rectangle 1"/>
          <p:cNvSpPr txBox="1">
            <a:spLocks noChangeArrowheads="1" noTextEdit="1"/>
          </p:cNvSpPr>
          <p:nvPr>
            <p:ph type="sldImg"/>
          </p:nvPr>
        </p:nvSpPr>
        <p:spPr>
          <a:xfrm>
            <a:off x="217488" y="812800"/>
            <a:ext cx="7124700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6628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 altLang="hu-HU" smtClean="0"/>
          </a:p>
        </p:txBody>
      </p:sp>
    </p:spTree>
    <p:extLst>
      <p:ext uri="{BB962C8B-B14F-4D97-AF65-F5344CB8AC3E}">
        <p14:creationId xmlns:p14="http://schemas.microsoft.com/office/powerpoint/2010/main" val="85098812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>
              <a:buClrTx/>
              <a:buFontTx/>
              <a:buNone/>
            </a:pPr>
            <a:fld id="{AE245D41-DC9E-4CCB-9771-58590DBAC50B}" type="slidenum">
              <a:rPr lang="hu-HU" altLang="hu-HU">
                <a:solidFill>
                  <a:srgbClr val="000000"/>
                </a:solidFill>
                <a:latin typeface="Times New Roman" panose="02020603050405020304" pitchFamily="18" charset="0"/>
              </a:rPr>
              <a:pPr>
                <a:buClrTx/>
                <a:buFontTx/>
                <a:buNone/>
              </a:pPr>
              <a:t>14</a:t>
            </a:fld>
            <a:endParaRPr lang="hu-HU" altLang="hu-HU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8675" name="Rectangle 1"/>
          <p:cNvSpPr txBox="1">
            <a:spLocks noChangeArrowheads="1" noTextEdit="1"/>
          </p:cNvSpPr>
          <p:nvPr>
            <p:ph type="sldImg"/>
          </p:nvPr>
        </p:nvSpPr>
        <p:spPr>
          <a:xfrm>
            <a:off x="217488" y="812800"/>
            <a:ext cx="7124700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8676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 altLang="hu-HU" smtClean="0"/>
          </a:p>
        </p:txBody>
      </p:sp>
    </p:spTree>
    <p:extLst>
      <p:ext uri="{BB962C8B-B14F-4D97-AF65-F5344CB8AC3E}">
        <p14:creationId xmlns:p14="http://schemas.microsoft.com/office/powerpoint/2010/main" val="278051069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>
              <a:buClrTx/>
              <a:buFontTx/>
              <a:buNone/>
            </a:pPr>
            <a:fld id="{D41A50CC-6793-4F9D-9C0B-64CB93308AAA}" type="slidenum">
              <a:rPr lang="hu-HU" altLang="hu-HU">
                <a:solidFill>
                  <a:srgbClr val="000000"/>
                </a:solidFill>
                <a:latin typeface="Times New Roman" panose="02020603050405020304" pitchFamily="18" charset="0"/>
              </a:rPr>
              <a:pPr>
                <a:buClrTx/>
                <a:buFontTx/>
                <a:buNone/>
              </a:pPr>
              <a:t>15</a:t>
            </a:fld>
            <a:endParaRPr lang="hu-HU" altLang="hu-HU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0723" name="Rectangle 1"/>
          <p:cNvSpPr txBox="1">
            <a:spLocks noChangeArrowheads="1" noTextEdit="1"/>
          </p:cNvSpPr>
          <p:nvPr>
            <p:ph type="sldImg"/>
          </p:nvPr>
        </p:nvSpPr>
        <p:spPr>
          <a:xfrm>
            <a:off x="217488" y="812800"/>
            <a:ext cx="7124700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0724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 altLang="hu-HU" smtClean="0"/>
          </a:p>
        </p:txBody>
      </p:sp>
    </p:spTree>
    <p:extLst>
      <p:ext uri="{BB962C8B-B14F-4D97-AF65-F5344CB8AC3E}">
        <p14:creationId xmlns:p14="http://schemas.microsoft.com/office/powerpoint/2010/main" val="287869885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>
              <a:buClrTx/>
              <a:buFontTx/>
              <a:buNone/>
            </a:pPr>
            <a:fld id="{A559E184-AC0A-4429-BE1E-ADEE869EC473}" type="slidenum">
              <a:rPr lang="hu-HU" altLang="hu-HU">
                <a:solidFill>
                  <a:srgbClr val="000000"/>
                </a:solidFill>
                <a:latin typeface="Times New Roman" panose="02020603050405020304" pitchFamily="18" charset="0"/>
              </a:rPr>
              <a:pPr>
                <a:buClrTx/>
                <a:buFontTx/>
                <a:buNone/>
              </a:pPr>
              <a:t>16</a:t>
            </a:fld>
            <a:endParaRPr lang="hu-HU" altLang="hu-HU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2771" name="Rectangle 1"/>
          <p:cNvSpPr txBox="1">
            <a:spLocks noChangeArrowheads="1" noTextEdit="1"/>
          </p:cNvSpPr>
          <p:nvPr>
            <p:ph type="sldImg"/>
          </p:nvPr>
        </p:nvSpPr>
        <p:spPr>
          <a:xfrm>
            <a:off x="217488" y="812800"/>
            <a:ext cx="7124700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2772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 altLang="hu-HU" smtClean="0"/>
          </a:p>
        </p:txBody>
      </p:sp>
    </p:spTree>
    <p:extLst>
      <p:ext uri="{BB962C8B-B14F-4D97-AF65-F5344CB8AC3E}">
        <p14:creationId xmlns:p14="http://schemas.microsoft.com/office/powerpoint/2010/main" val="86103687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>
              <a:buClrTx/>
              <a:buFontTx/>
              <a:buNone/>
            </a:pPr>
            <a:fld id="{1C8A4DB0-9E99-4F00-B093-5941C2D90C8E}" type="slidenum">
              <a:rPr lang="hu-HU" altLang="hu-HU">
                <a:solidFill>
                  <a:srgbClr val="000000"/>
                </a:solidFill>
                <a:latin typeface="Times New Roman" panose="02020603050405020304" pitchFamily="18" charset="0"/>
              </a:rPr>
              <a:pPr>
                <a:buClrTx/>
                <a:buFontTx/>
                <a:buNone/>
              </a:pPr>
              <a:t>17</a:t>
            </a:fld>
            <a:endParaRPr lang="hu-HU" altLang="hu-HU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4819" name="Rectangle 1"/>
          <p:cNvSpPr txBox="1">
            <a:spLocks noChangeArrowheads="1" noTextEdit="1"/>
          </p:cNvSpPr>
          <p:nvPr>
            <p:ph type="sldImg"/>
          </p:nvPr>
        </p:nvSpPr>
        <p:spPr>
          <a:xfrm>
            <a:off x="217488" y="812800"/>
            <a:ext cx="7124700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4820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 altLang="hu-HU" smtClean="0"/>
          </a:p>
        </p:txBody>
      </p:sp>
    </p:spTree>
    <p:extLst>
      <p:ext uri="{BB962C8B-B14F-4D97-AF65-F5344CB8AC3E}">
        <p14:creationId xmlns:p14="http://schemas.microsoft.com/office/powerpoint/2010/main" val="187811179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>
              <a:buClrTx/>
              <a:buFontTx/>
              <a:buNone/>
            </a:pPr>
            <a:fld id="{56A0B780-6A1A-496B-8E89-C00C46CB1F8A}" type="slidenum">
              <a:rPr lang="hu-HU" altLang="hu-HU">
                <a:solidFill>
                  <a:srgbClr val="000000"/>
                </a:solidFill>
                <a:latin typeface="Times New Roman" panose="02020603050405020304" pitchFamily="18" charset="0"/>
              </a:rPr>
              <a:pPr>
                <a:buClrTx/>
                <a:buFontTx/>
                <a:buNone/>
              </a:pPr>
              <a:t>18</a:t>
            </a:fld>
            <a:endParaRPr lang="hu-HU" altLang="hu-HU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6867" name="Rectangle 1"/>
          <p:cNvSpPr txBox="1">
            <a:spLocks noChangeArrowheads="1" noTextEdit="1"/>
          </p:cNvSpPr>
          <p:nvPr>
            <p:ph type="sldImg"/>
          </p:nvPr>
        </p:nvSpPr>
        <p:spPr>
          <a:xfrm>
            <a:off x="217488" y="812800"/>
            <a:ext cx="7124700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6868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 altLang="hu-HU" smtClean="0"/>
          </a:p>
        </p:txBody>
      </p:sp>
    </p:spTree>
    <p:extLst>
      <p:ext uri="{BB962C8B-B14F-4D97-AF65-F5344CB8AC3E}">
        <p14:creationId xmlns:p14="http://schemas.microsoft.com/office/powerpoint/2010/main" val="9553651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>
              <a:buClrTx/>
              <a:buFontTx/>
              <a:buNone/>
            </a:pPr>
            <a:fld id="{66834CE1-C527-4970-BA75-E64A66FF78CB}" type="slidenum">
              <a:rPr lang="hu-HU" altLang="hu-HU">
                <a:solidFill>
                  <a:srgbClr val="000000"/>
                </a:solidFill>
                <a:latin typeface="Times New Roman" panose="02020603050405020304" pitchFamily="18" charset="0"/>
              </a:rPr>
              <a:pPr>
                <a:buClrTx/>
                <a:buFontTx/>
                <a:buNone/>
              </a:pPr>
              <a:t>19</a:t>
            </a:fld>
            <a:endParaRPr lang="hu-HU" altLang="hu-HU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8915" name="Rectangle 1"/>
          <p:cNvSpPr txBox="1">
            <a:spLocks noChangeArrowheads="1" noTextEdit="1"/>
          </p:cNvSpPr>
          <p:nvPr>
            <p:ph type="sldImg"/>
          </p:nvPr>
        </p:nvSpPr>
        <p:spPr>
          <a:xfrm>
            <a:off x="217488" y="812800"/>
            <a:ext cx="7124700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8916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 altLang="hu-HU" smtClean="0"/>
          </a:p>
        </p:txBody>
      </p:sp>
    </p:spTree>
    <p:extLst>
      <p:ext uri="{BB962C8B-B14F-4D97-AF65-F5344CB8AC3E}">
        <p14:creationId xmlns:p14="http://schemas.microsoft.com/office/powerpoint/2010/main" val="111004214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>
              <a:buClrTx/>
              <a:buFontTx/>
              <a:buNone/>
            </a:pPr>
            <a:fld id="{9D22CB75-0F23-4DB6-9BA4-3EF8C8A2EA6D}" type="slidenum">
              <a:rPr lang="hu-HU" altLang="hu-HU">
                <a:solidFill>
                  <a:srgbClr val="000000"/>
                </a:solidFill>
                <a:latin typeface="Times New Roman" panose="02020603050405020304" pitchFamily="18" charset="0"/>
              </a:rPr>
              <a:pPr>
                <a:buClrTx/>
                <a:buFontTx/>
                <a:buNone/>
              </a:pPr>
              <a:t>20</a:t>
            </a:fld>
            <a:endParaRPr lang="hu-HU" altLang="hu-HU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0963" name="Rectangle 1"/>
          <p:cNvSpPr txBox="1">
            <a:spLocks noChangeArrowheads="1" noTextEdit="1"/>
          </p:cNvSpPr>
          <p:nvPr>
            <p:ph type="sldImg"/>
          </p:nvPr>
        </p:nvSpPr>
        <p:spPr>
          <a:xfrm>
            <a:off x="217488" y="812800"/>
            <a:ext cx="7124700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0964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 altLang="hu-HU" smtClean="0"/>
          </a:p>
        </p:txBody>
      </p:sp>
    </p:spTree>
    <p:extLst>
      <p:ext uri="{BB962C8B-B14F-4D97-AF65-F5344CB8AC3E}">
        <p14:creationId xmlns:p14="http://schemas.microsoft.com/office/powerpoint/2010/main" val="2458810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>
              <a:buClrTx/>
              <a:buFontTx/>
              <a:buNone/>
            </a:pPr>
            <a:fld id="{AC92D0B2-4213-4F1D-839B-54C2E881570A}" type="slidenum">
              <a:rPr lang="hu-HU" altLang="hu-HU">
                <a:solidFill>
                  <a:srgbClr val="000000"/>
                </a:solidFill>
                <a:latin typeface="Times New Roman" panose="02020603050405020304" pitchFamily="18" charset="0"/>
              </a:rPr>
              <a:pPr>
                <a:buClrTx/>
                <a:buFontTx/>
                <a:buNone/>
              </a:pPr>
              <a:t>2</a:t>
            </a:fld>
            <a:endParaRPr lang="hu-HU" altLang="hu-HU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147" name="Rectangle 1"/>
          <p:cNvSpPr txBox="1">
            <a:spLocks noChangeArrowheads="1" noTextEdit="1"/>
          </p:cNvSpPr>
          <p:nvPr>
            <p:ph type="sldImg"/>
          </p:nvPr>
        </p:nvSpPr>
        <p:spPr>
          <a:xfrm>
            <a:off x="217488" y="812800"/>
            <a:ext cx="7124700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148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 altLang="hu-HU" smtClean="0"/>
          </a:p>
        </p:txBody>
      </p:sp>
    </p:spTree>
    <p:extLst>
      <p:ext uri="{BB962C8B-B14F-4D97-AF65-F5344CB8AC3E}">
        <p14:creationId xmlns:p14="http://schemas.microsoft.com/office/powerpoint/2010/main" val="285978371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>
              <a:buClrTx/>
              <a:buFontTx/>
              <a:buNone/>
            </a:pPr>
            <a:fld id="{0F2B7DE6-06BA-4D6D-9565-7B29027843D5}" type="slidenum">
              <a:rPr lang="hu-HU" altLang="hu-HU">
                <a:solidFill>
                  <a:srgbClr val="000000"/>
                </a:solidFill>
                <a:latin typeface="Times New Roman" panose="02020603050405020304" pitchFamily="18" charset="0"/>
              </a:rPr>
              <a:pPr>
                <a:buClrTx/>
                <a:buFontTx/>
                <a:buNone/>
              </a:pPr>
              <a:t>21</a:t>
            </a:fld>
            <a:endParaRPr lang="hu-HU" altLang="hu-HU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3011" name="Rectangle 1"/>
          <p:cNvSpPr txBox="1">
            <a:spLocks noChangeArrowheads="1" noTextEdit="1"/>
          </p:cNvSpPr>
          <p:nvPr>
            <p:ph type="sldImg"/>
          </p:nvPr>
        </p:nvSpPr>
        <p:spPr>
          <a:xfrm>
            <a:off x="217488" y="812800"/>
            <a:ext cx="7124700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3012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 altLang="hu-HU" smtClean="0"/>
          </a:p>
        </p:txBody>
      </p:sp>
    </p:spTree>
    <p:extLst>
      <p:ext uri="{BB962C8B-B14F-4D97-AF65-F5344CB8AC3E}">
        <p14:creationId xmlns:p14="http://schemas.microsoft.com/office/powerpoint/2010/main" val="118104082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>
              <a:buClrTx/>
              <a:buFontTx/>
              <a:buNone/>
            </a:pPr>
            <a:fld id="{D23EC0F9-D265-49BD-B7E5-0875DFD5EFC9}" type="slidenum">
              <a:rPr lang="hu-HU" altLang="hu-HU">
                <a:solidFill>
                  <a:srgbClr val="000000"/>
                </a:solidFill>
                <a:latin typeface="Times New Roman" panose="02020603050405020304" pitchFamily="18" charset="0"/>
              </a:rPr>
              <a:pPr>
                <a:buClrTx/>
                <a:buFontTx/>
                <a:buNone/>
              </a:pPr>
              <a:t>22</a:t>
            </a:fld>
            <a:endParaRPr lang="hu-HU" altLang="hu-HU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5059" name="Rectangle 1"/>
          <p:cNvSpPr txBox="1">
            <a:spLocks noChangeArrowheads="1" noTextEdit="1"/>
          </p:cNvSpPr>
          <p:nvPr>
            <p:ph type="sldImg"/>
          </p:nvPr>
        </p:nvSpPr>
        <p:spPr>
          <a:xfrm>
            <a:off x="217488" y="812800"/>
            <a:ext cx="7124700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5060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 altLang="hu-HU" smtClean="0"/>
          </a:p>
        </p:txBody>
      </p:sp>
    </p:spTree>
    <p:extLst>
      <p:ext uri="{BB962C8B-B14F-4D97-AF65-F5344CB8AC3E}">
        <p14:creationId xmlns:p14="http://schemas.microsoft.com/office/powerpoint/2010/main" val="23866537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>
              <a:buClrTx/>
              <a:buFontTx/>
              <a:buNone/>
            </a:pPr>
            <a:fld id="{582B13A9-8D1B-4DAC-8364-11586663A81A}" type="slidenum">
              <a:rPr lang="hu-HU" altLang="hu-HU">
                <a:solidFill>
                  <a:srgbClr val="000000"/>
                </a:solidFill>
                <a:latin typeface="Times New Roman" panose="02020603050405020304" pitchFamily="18" charset="0"/>
              </a:rPr>
              <a:pPr>
                <a:buClrTx/>
                <a:buFontTx/>
                <a:buNone/>
              </a:pPr>
              <a:t>4</a:t>
            </a:fld>
            <a:endParaRPr lang="hu-HU" altLang="hu-HU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8195" name="Rectangle 1"/>
          <p:cNvSpPr txBox="1">
            <a:spLocks noChangeArrowheads="1" noTextEdit="1"/>
          </p:cNvSpPr>
          <p:nvPr>
            <p:ph type="sldImg"/>
          </p:nvPr>
        </p:nvSpPr>
        <p:spPr>
          <a:xfrm>
            <a:off x="217488" y="812800"/>
            <a:ext cx="7124700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196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 altLang="hu-HU" smtClean="0"/>
          </a:p>
        </p:txBody>
      </p:sp>
    </p:spTree>
    <p:extLst>
      <p:ext uri="{BB962C8B-B14F-4D97-AF65-F5344CB8AC3E}">
        <p14:creationId xmlns:p14="http://schemas.microsoft.com/office/powerpoint/2010/main" val="28169089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>
              <a:buClrTx/>
              <a:buFontTx/>
              <a:buNone/>
            </a:pPr>
            <a:fld id="{65173B2B-6015-4B9F-85EE-12571CCCD9C9}" type="slidenum">
              <a:rPr lang="hu-HU" altLang="hu-HU">
                <a:solidFill>
                  <a:srgbClr val="000000"/>
                </a:solidFill>
                <a:latin typeface="Times New Roman" panose="02020603050405020304" pitchFamily="18" charset="0"/>
              </a:rPr>
              <a:pPr>
                <a:buClrTx/>
                <a:buFontTx/>
                <a:buNone/>
              </a:pPr>
              <a:t>5</a:t>
            </a:fld>
            <a:endParaRPr lang="hu-HU" altLang="hu-HU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243" name="Rectangle 1"/>
          <p:cNvSpPr txBox="1">
            <a:spLocks noChangeArrowheads="1" noTextEdit="1"/>
          </p:cNvSpPr>
          <p:nvPr>
            <p:ph type="sldImg"/>
          </p:nvPr>
        </p:nvSpPr>
        <p:spPr>
          <a:xfrm>
            <a:off x="217488" y="812800"/>
            <a:ext cx="7124700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0244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 altLang="hu-HU" smtClean="0"/>
          </a:p>
        </p:txBody>
      </p:sp>
    </p:spTree>
    <p:extLst>
      <p:ext uri="{BB962C8B-B14F-4D97-AF65-F5344CB8AC3E}">
        <p14:creationId xmlns:p14="http://schemas.microsoft.com/office/powerpoint/2010/main" val="2265490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>
              <a:buClrTx/>
              <a:buFontTx/>
              <a:buNone/>
            </a:pPr>
            <a:fld id="{83ECB4C7-8F31-4C21-AAE2-07A74A431E08}" type="slidenum">
              <a:rPr lang="hu-HU" altLang="hu-HU">
                <a:solidFill>
                  <a:srgbClr val="000000"/>
                </a:solidFill>
                <a:latin typeface="Times New Roman" panose="02020603050405020304" pitchFamily="18" charset="0"/>
              </a:rPr>
              <a:pPr>
                <a:buClrTx/>
                <a:buFontTx/>
                <a:buNone/>
              </a:pPr>
              <a:t>6</a:t>
            </a:fld>
            <a:endParaRPr lang="hu-HU" altLang="hu-HU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2291" name="Rectangle 1"/>
          <p:cNvSpPr txBox="1">
            <a:spLocks noChangeArrowheads="1" noTextEdit="1"/>
          </p:cNvSpPr>
          <p:nvPr>
            <p:ph type="sldImg"/>
          </p:nvPr>
        </p:nvSpPr>
        <p:spPr>
          <a:xfrm>
            <a:off x="217488" y="812800"/>
            <a:ext cx="7124700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2292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 altLang="hu-HU" smtClean="0"/>
          </a:p>
        </p:txBody>
      </p:sp>
    </p:spTree>
    <p:extLst>
      <p:ext uri="{BB962C8B-B14F-4D97-AF65-F5344CB8AC3E}">
        <p14:creationId xmlns:p14="http://schemas.microsoft.com/office/powerpoint/2010/main" val="30494177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>
              <a:buClrTx/>
              <a:buFontTx/>
              <a:buNone/>
            </a:pPr>
            <a:fld id="{68A0AA96-FBBB-4409-8F72-FECA6ADB7878}" type="slidenum">
              <a:rPr lang="hu-HU" altLang="hu-HU">
                <a:solidFill>
                  <a:srgbClr val="000000"/>
                </a:solidFill>
                <a:latin typeface="Times New Roman" panose="02020603050405020304" pitchFamily="18" charset="0"/>
              </a:rPr>
              <a:pPr>
                <a:buClrTx/>
                <a:buFontTx/>
                <a:buNone/>
              </a:pPr>
              <a:t>7</a:t>
            </a:fld>
            <a:endParaRPr lang="hu-HU" altLang="hu-HU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4339" name="Rectangle 1"/>
          <p:cNvSpPr txBox="1">
            <a:spLocks noChangeArrowheads="1" noTextEdit="1"/>
          </p:cNvSpPr>
          <p:nvPr>
            <p:ph type="sldImg"/>
          </p:nvPr>
        </p:nvSpPr>
        <p:spPr>
          <a:xfrm>
            <a:off x="217488" y="812800"/>
            <a:ext cx="7124700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4340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 altLang="hu-HU" smtClean="0"/>
          </a:p>
        </p:txBody>
      </p:sp>
    </p:spTree>
    <p:extLst>
      <p:ext uri="{BB962C8B-B14F-4D97-AF65-F5344CB8AC3E}">
        <p14:creationId xmlns:p14="http://schemas.microsoft.com/office/powerpoint/2010/main" val="162682265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>
              <a:buClrTx/>
              <a:buFontTx/>
              <a:buNone/>
            </a:pPr>
            <a:fld id="{2B38CD66-D767-4B40-984E-3030E05F819C}" type="slidenum">
              <a:rPr lang="hu-HU" altLang="hu-HU">
                <a:solidFill>
                  <a:srgbClr val="000000"/>
                </a:solidFill>
                <a:latin typeface="Times New Roman" panose="02020603050405020304" pitchFamily="18" charset="0"/>
              </a:rPr>
              <a:pPr>
                <a:buClrTx/>
                <a:buFontTx/>
                <a:buNone/>
              </a:pPr>
              <a:t>8</a:t>
            </a:fld>
            <a:endParaRPr lang="hu-HU" altLang="hu-HU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6387" name="Rectangle 1"/>
          <p:cNvSpPr txBox="1">
            <a:spLocks noChangeArrowheads="1" noTextEdit="1"/>
          </p:cNvSpPr>
          <p:nvPr>
            <p:ph type="sldImg"/>
          </p:nvPr>
        </p:nvSpPr>
        <p:spPr>
          <a:xfrm>
            <a:off x="217488" y="812800"/>
            <a:ext cx="7124700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6388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 altLang="hu-HU" smtClean="0"/>
          </a:p>
        </p:txBody>
      </p:sp>
    </p:spTree>
    <p:extLst>
      <p:ext uri="{BB962C8B-B14F-4D97-AF65-F5344CB8AC3E}">
        <p14:creationId xmlns:p14="http://schemas.microsoft.com/office/powerpoint/2010/main" val="8809463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>
              <a:buClrTx/>
              <a:buFontTx/>
              <a:buNone/>
            </a:pPr>
            <a:fld id="{C4700903-9126-4E65-BB85-29233B823850}" type="slidenum">
              <a:rPr lang="hu-HU" altLang="hu-HU">
                <a:solidFill>
                  <a:srgbClr val="000000"/>
                </a:solidFill>
                <a:latin typeface="Times New Roman" panose="02020603050405020304" pitchFamily="18" charset="0"/>
              </a:rPr>
              <a:pPr>
                <a:buClrTx/>
                <a:buFontTx/>
                <a:buNone/>
              </a:pPr>
              <a:t>9</a:t>
            </a:fld>
            <a:endParaRPr lang="hu-HU" altLang="hu-HU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8435" name="Rectangle 1"/>
          <p:cNvSpPr txBox="1">
            <a:spLocks noChangeArrowheads="1" noTextEdit="1"/>
          </p:cNvSpPr>
          <p:nvPr>
            <p:ph type="sldImg"/>
          </p:nvPr>
        </p:nvSpPr>
        <p:spPr>
          <a:xfrm>
            <a:off x="217488" y="812800"/>
            <a:ext cx="7124700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8436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 altLang="hu-HU" smtClean="0"/>
          </a:p>
        </p:txBody>
      </p:sp>
    </p:spTree>
    <p:extLst>
      <p:ext uri="{BB962C8B-B14F-4D97-AF65-F5344CB8AC3E}">
        <p14:creationId xmlns:p14="http://schemas.microsoft.com/office/powerpoint/2010/main" val="39353293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>
              <a:buClrTx/>
              <a:buFontTx/>
              <a:buNone/>
            </a:pPr>
            <a:fld id="{7DD94DB8-FD66-418E-8D68-8D0DD40D0446}" type="slidenum">
              <a:rPr lang="hu-HU" altLang="hu-HU">
                <a:solidFill>
                  <a:srgbClr val="000000"/>
                </a:solidFill>
                <a:latin typeface="Times New Roman" panose="02020603050405020304" pitchFamily="18" charset="0"/>
              </a:rPr>
              <a:pPr>
                <a:buClrTx/>
                <a:buFontTx/>
                <a:buNone/>
              </a:pPr>
              <a:t>10</a:t>
            </a:fld>
            <a:endParaRPr lang="hu-HU" altLang="hu-HU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0483" name="Rectangle 1"/>
          <p:cNvSpPr txBox="1">
            <a:spLocks noChangeArrowheads="1" noTextEdit="1"/>
          </p:cNvSpPr>
          <p:nvPr>
            <p:ph type="sldImg"/>
          </p:nvPr>
        </p:nvSpPr>
        <p:spPr>
          <a:xfrm>
            <a:off x="217488" y="812800"/>
            <a:ext cx="7124700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0484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 altLang="hu-HU" smtClean="0"/>
          </a:p>
        </p:txBody>
      </p:sp>
    </p:spTree>
    <p:extLst>
      <p:ext uri="{BB962C8B-B14F-4D97-AF65-F5344CB8AC3E}">
        <p14:creationId xmlns:p14="http://schemas.microsoft.com/office/powerpoint/2010/main" val="40703692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260475" y="928688"/>
            <a:ext cx="7559675" cy="1973262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260475" y="2978150"/>
            <a:ext cx="7559675" cy="137001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30A7FF-37D0-48A8-A680-E8DE57F41461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2470246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F5A7D5-895B-4C74-9DD2-C5444F10ABF5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43905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7304088" y="225425"/>
            <a:ext cx="2266950" cy="4386263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503238" y="225425"/>
            <a:ext cx="6648450" cy="4386263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7C87C0-390E-4850-88DA-5F0CBC40B311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9126684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gyéni elrendezé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03238" y="225425"/>
            <a:ext cx="9067800" cy="94297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10C228-D549-4F7E-9F9E-15B66BBCBC8D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5785848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30E041-4C9A-4677-AD91-54787DDB0918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2829131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87388" y="1414463"/>
            <a:ext cx="8694737" cy="23574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687388" y="3794125"/>
            <a:ext cx="8694737" cy="1241425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05A870-2EE8-4CD4-8390-84D3AECBC2E3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7902632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503238" y="1327150"/>
            <a:ext cx="4457700" cy="32845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5113338" y="1327150"/>
            <a:ext cx="4457700" cy="32845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51661B-BD52-4303-8B02-3D92826B7048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6357567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93738" y="301625"/>
            <a:ext cx="8694737" cy="109696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693738" y="1390650"/>
            <a:ext cx="4265612" cy="6810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93738" y="2071688"/>
            <a:ext cx="4265612" cy="3046412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5103813" y="1390650"/>
            <a:ext cx="4284662" cy="6810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5103813" y="2071688"/>
            <a:ext cx="4284662" cy="3046412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47F820-2834-4391-B3EE-C55BDA2F271D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6582018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7B5FD7-CA23-41D7-BEBF-EB2902BB662A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4392724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982622-F138-4039-A555-A16C40354594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1031157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93738" y="377825"/>
            <a:ext cx="3251200" cy="132397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286250" y="815975"/>
            <a:ext cx="5102225" cy="40306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93738" y="1701800"/>
            <a:ext cx="3251200" cy="31511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B04D36-1477-46AC-9C61-D7422BB3AC8A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40692933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93738" y="377825"/>
            <a:ext cx="3251200" cy="132397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4286250" y="815975"/>
            <a:ext cx="5102225" cy="403066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 smtClean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93738" y="1701800"/>
            <a:ext cx="3251200" cy="31511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C28415-1AC7-48B5-B9C3-8D846DF49EFF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8990541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rgbClr val="81D41A"/>
            </a:gs>
            <a:gs pos="100000">
              <a:srgbClr val="FFFFFF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225425"/>
            <a:ext cx="9067800" cy="94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hu-HU" smtClean="0"/>
              <a:t>Címszöveg formátumának szerkesztése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327150"/>
            <a:ext cx="9067800" cy="328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2844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hu-HU" smtClean="0"/>
              <a:t>Vázlatszöveg formátumának szerkesztése</a:t>
            </a:r>
          </a:p>
          <a:p>
            <a:pPr lvl="1"/>
            <a:r>
              <a:rPr lang="en-GB" altLang="hu-HU" smtClean="0"/>
              <a:t>Második vázlatszint</a:t>
            </a:r>
          </a:p>
          <a:p>
            <a:pPr lvl="2"/>
            <a:r>
              <a:rPr lang="en-GB" altLang="hu-HU" smtClean="0"/>
              <a:t>Harmadik vázlatszint</a:t>
            </a:r>
          </a:p>
          <a:p>
            <a:pPr lvl="3"/>
            <a:r>
              <a:rPr lang="en-GB" altLang="hu-HU" smtClean="0"/>
              <a:t>Negyedik vázlatszint</a:t>
            </a:r>
          </a:p>
          <a:p>
            <a:pPr lvl="4"/>
            <a:r>
              <a:rPr lang="en-GB" altLang="hu-HU" smtClean="0"/>
              <a:t>Ötödik vázlatszint</a:t>
            </a:r>
          </a:p>
          <a:p>
            <a:pPr lvl="4"/>
            <a:r>
              <a:rPr lang="en-GB" altLang="hu-HU" smtClean="0"/>
              <a:t>Hatodik vázlatszint</a:t>
            </a:r>
          </a:p>
          <a:p>
            <a:pPr lvl="4"/>
            <a:r>
              <a:rPr lang="en-GB" altLang="hu-HU" smtClean="0"/>
              <a:t>Hetedik vázlatszint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5165725"/>
            <a:ext cx="2344737" cy="387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1">
              <a:lnSpc>
                <a:spcPct val="93000"/>
              </a:lnSpc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 smtClean="0">
                <a:solidFill>
                  <a:srgbClr val="000000"/>
                </a:solidFill>
                <a:latin typeface="Times New Roman" panose="02020603050405020304" pitchFamily="18" charset="0"/>
                <a:cs typeface="Segoe UI" panose="020B0502040204020203" pitchFamily="34" charset="0"/>
              </a:defRPr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5165725"/>
            <a:ext cx="3192463" cy="387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 eaLnBrk="1">
              <a:lnSpc>
                <a:spcPct val="93000"/>
              </a:lnSpc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 smtClean="0">
                <a:solidFill>
                  <a:srgbClr val="000000"/>
                </a:solidFill>
                <a:latin typeface="Times New Roman" panose="02020603050405020304" pitchFamily="18" charset="0"/>
                <a:cs typeface="Segoe UI" panose="020B0502040204020203" pitchFamily="34" charset="0"/>
              </a:defRPr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5165725"/>
            <a:ext cx="2344737" cy="387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1">
              <a:lnSpc>
                <a:spcPct val="93000"/>
              </a:lnSpc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 smtClean="0">
                <a:solidFill>
                  <a:srgbClr val="000000"/>
                </a:solidFill>
                <a:latin typeface="Times New Roman" panose="02020603050405020304" pitchFamily="18" charset="0"/>
                <a:cs typeface="Segoe UI" panose="020B0502040204020203" pitchFamily="34" charset="0"/>
              </a:defRPr>
            </a:lvl1pPr>
          </a:lstStyle>
          <a:p>
            <a:pPr>
              <a:defRPr/>
            </a:pPr>
            <a:fld id="{30856DB6-8F70-4873-B0FD-E1E53E7F3F89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2pPr>
      <a:lvl3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3pPr>
      <a:lvl4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4pPr>
      <a:lvl5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5pPr>
      <a:lvl6pPr marL="25146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6pPr>
      <a:lvl7pPr marL="29718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7pPr>
      <a:lvl8pPr marL="34290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8pPr>
      <a:lvl9pPr marL="38862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9pPr>
    </p:titleStyle>
    <p:bodyStyle>
      <a:lvl1pPr marL="342900" indent="-342900" algn="l" defTabSz="449263" rtl="0" eaLnBrk="0" fontAlgn="base" hangingPunct="0">
        <a:lnSpc>
          <a:spcPct val="93000"/>
        </a:lnSpc>
        <a:spcBef>
          <a:spcPts val="1413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93000"/>
        </a:lnSpc>
        <a:spcBef>
          <a:spcPts val="1138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lnSpc>
          <a:spcPct val="93000"/>
        </a:lnSpc>
        <a:spcBef>
          <a:spcPts val="85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lnSpc>
          <a:spcPct val="93000"/>
        </a:lnSpc>
        <a:spcBef>
          <a:spcPts val="57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lnSpc>
          <a:spcPct val="93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1">
          <a:gsLst>
            <a:gs pos="0">
              <a:srgbClr val="81D41A"/>
            </a:gs>
            <a:gs pos="100000">
              <a:srgbClr val="FFFFFF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subTitle"/>
          </p:nvPr>
        </p:nvSpPr>
        <p:spPr>
          <a:xfrm>
            <a:off x="536575" y="3703638"/>
            <a:ext cx="9070975" cy="719137"/>
          </a:xfrm>
        </p:spPr>
        <p:txBody>
          <a:bodyPr tIns="15840"/>
          <a:lstStyle/>
          <a:p>
            <a:pPr eaLnBrk="1">
              <a:buClrTx/>
              <a:buFontTx/>
              <a:buNone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  <a:tab pos="8985250" algn="l"/>
              </a:tabLst>
              <a:defRPr/>
            </a:pPr>
            <a:r>
              <a:rPr lang="hu-HU" altLang="hu-HU" sz="2400" b="1" dirty="0" smtClean="0">
                <a:solidFill>
                  <a:srgbClr val="00000A"/>
                </a:solidFill>
              </a:rPr>
              <a:t>AZ EGYSZERŰSÍTETT HATÓSÁGI ELLENŐRZÉS</a:t>
            </a:r>
          </a:p>
        </p:txBody>
      </p:sp>
      <p:sp>
        <p:nvSpPr>
          <p:cNvPr id="3075" name="Text Box 2"/>
          <p:cNvSpPr txBox="1">
            <a:spLocks noChangeArrowheads="1"/>
          </p:cNvSpPr>
          <p:nvPr/>
        </p:nvSpPr>
        <p:spPr bwMode="auto">
          <a:xfrm>
            <a:off x="520700" y="2838450"/>
            <a:ext cx="9070975" cy="1008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12600" rIns="0" bIns="0" anchor="ctr"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>
              <a:buClrTx/>
              <a:buFontTx/>
              <a:buNone/>
            </a:pPr>
            <a:r>
              <a:rPr lang="hu-HU" altLang="hu-HU" b="1">
                <a:solidFill>
                  <a:srgbClr val="00000A"/>
                </a:solidFill>
              </a:rPr>
              <a:t>MISKOLCI JÁRÁSI HIVATAL</a:t>
            </a:r>
          </a:p>
          <a:p>
            <a:pPr algn="ctr" eaLnBrk="1">
              <a:buClrTx/>
              <a:buFontTx/>
              <a:buNone/>
            </a:pPr>
            <a:r>
              <a:rPr lang="hu-HU" altLang="hu-HU">
                <a:solidFill>
                  <a:srgbClr val="00000A"/>
                </a:solidFill>
              </a:rPr>
              <a:t>HATÓSÁGI FŐOSZTÁLY</a:t>
            </a:r>
          </a:p>
          <a:p>
            <a:pPr algn="ctr" eaLnBrk="1">
              <a:buClrTx/>
              <a:buFontTx/>
              <a:buNone/>
            </a:pPr>
            <a:r>
              <a:rPr lang="hu-HU" altLang="hu-HU">
                <a:solidFill>
                  <a:srgbClr val="00000A"/>
                </a:solidFill>
              </a:rPr>
              <a:t>HATÓSÁGI OSZTÁLY 2.</a:t>
            </a:r>
          </a:p>
        </p:txBody>
      </p:sp>
      <p:sp>
        <p:nvSpPr>
          <p:cNvPr id="3076" name="Text Box 3"/>
          <p:cNvSpPr txBox="1">
            <a:spLocks noChangeArrowheads="1"/>
          </p:cNvSpPr>
          <p:nvPr/>
        </p:nvSpPr>
        <p:spPr bwMode="auto">
          <a:xfrm>
            <a:off x="520700" y="4422775"/>
            <a:ext cx="9070975" cy="1123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12600" rIns="0" bIns="0" anchor="ctr"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>
              <a:buClrTx/>
              <a:buFontTx/>
              <a:buNone/>
            </a:pPr>
            <a:r>
              <a:rPr lang="hu-HU" altLang="hu-HU" b="1">
                <a:solidFill>
                  <a:srgbClr val="00000A"/>
                </a:solidFill>
              </a:rPr>
              <a:t>Előadó: Dr. Tóth Ildikó szakügyintéző</a:t>
            </a:r>
          </a:p>
          <a:p>
            <a:pPr algn="ctr" eaLnBrk="1">
              <a:buClrTx/>
              <a:buFontTx/>
              <a:buNone/>
            </a:pPr>
            <a:endParaRPr lang="hu-HU" altLang="hu-HU" b="1">
              <a:solidFill>
                <a:srgbClr val="00000A"/>
              </a:solidFill>
            </a:endParaRPr>
          </a:p>
          <a:p>
            <a:pPr algn="ctr" eaLnBrk="1">
              <a:buClrTx/>
              <a:buFontTx/>
              <a:buNone/>
            </a:pPr>
            <a:r>
              <a:rPr lang="hu-HU" altLang="hu-HU">
                <a:solidFill>
                  <a:srgbClr val="00000A"/>
                </a:solidFill>
              </a:rPr>
              <a:t>Miskolc, 2019. május 15. </a:t>
            </a:r>
          </a:p>
        </p:txBody>
      </p:sp>
      <p:pic>
        <p:nvPicPr>
          <p:cNvPr id="7" name="Picture 0" descr="BacsKiskun_fej.tif"/>
          <p:cNvPicPr>
            <a:picLocks noChangeAspect="1" noChangeArrowheads="1"/>
          </p:cNvPicPr>
          <p:nvPr/>
        </p:nvPicPr>
        <p:blipFill>
          <a:blip r:embed="rId3"/>
          <a:srcRect l="23810" r="23810"/>
          <a:stretch>
            <a:fillRect/>
          </a:stretch>
        </p:blipFill>
        <p:spPr bwMode="auto">
          <a:xfrm>
            <a:off x="1871663" y="147638"/>
            <a:ext cx="6156325" cy="2616200"/>
          </a:xfrm>
          <a:prstGeom prst="rect">
            <a:avLst/>
          </a:prstGeom>
          <a:blipFill dpi="0" rotWithShape="1">
            <a:blip r:embed="rId4" cstate="print"/>
            <a:srcRect l="23810" r="23810"/>
            <a:tile tx="0" ty="0" sx="100000" sy="100000" flip="none" algn="tl"/>
          </a:blipFill>
          <a:ln>
            <a:noFill/>
          </a:ln>
          <a:effectLst>
            <a:outerShdw blurRad="50800" dist="190500" dir="2760000" algn="ctr" rotWithShape="0">
              <a:srgbClr val="DEDEDE">
                <a:alpha val="84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1">
          <a:gsLst>
            <a:gs pos="0">
              <a:srgbClr val="81D41A"/>
            </a:gs>
            <a:gs pos="100000">
              <a:srgbClr val="FFFFFF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503238" y="674688"/>
            <a:ext cx="9070975" cy="4464050"/>
          </a:xfrm>
        </p:spPr>
        <p:txBody>
          <a:bodyPr tIns="0" anchor="ctr"/>
          <a:lstStyle/>
          <a:p>
            <a:pPr marL="0" indent="0" algn="ctr" eaLnBrk="1">
              <a:spcBef>
                <a:spcPct val="0"/>
              </a:spcBef>
              <a:buSzPct val="45000"/>
              <a:tabLst>
                <a:tab pos="214313" algn="l"/>
                <a:tab pos="319088" algn="l"/>
                <a:tab pos="768350" algn="l"/>
                <a:tab pos="1217613" algn="l"/>
                <a:tab pos="1666875" algn="l"/>
                <a:tab pos="2116138" algn="l"/>
                <a:tab pos="2565400" algn="l"/>
                <a:tab pos="3014663" algn="l"/>
                <a:tab pos="3463925" algn="l"/>
                <a:tab pos="3913188" algn="l"/>
                <a:tab pos="4362450" algn="l"/>
                <a:tab pos="4811713" algn="l"/>
                <a:tab pos="5260975" algn="l"/>
                <a:tab pos="5710238" algn="l"/>
                <a:tab pos="6159500" algn="l"/>
                <a:tab pos="6608763" algn="l"/>
                <a:tab pos="7058025" algn="l"/>
                <a:tab pos="7507288" algn="l"/>
                <a:tab pos="7956550" algn="l"/>
                <a:tab pos="8405813" algn="l"/>
                <a:tab pos="8855075" algn="l"/>
                <a:tab pos="8985250" algn="l"/>
              </a:tabLst>
              <a:defRPr/>
            </a:pPr>
            <a:r>
              <a:rPr lang="hu-HU" altLang="hu-HU" sz="2400" b="1" dirty="0" smtClean="0"/>
              <a:t>5. Munkavédelem területén:</a:t>
            </a:r>
          </a:p>
          <a:p>
            <a:pPr marL="0" indent="0" algn="ctr" eaLnBrk="1">
              <a:spcBef>
                <a:spcPct val="0"/>
              </a:spcBef>
              <a:buSzPct val="45000"/>
              <a:tabLst>
                <a:tab pos="214313" algn="l"/>
                <a:tab pos="319088" algn="l"/>
                <a:tab pos="768350" algn="l"/>
                <a:tab pos="1217613" algn="l"/>
                <a:tab pos="1666875" algn="l"/>
                <a:tab pos="2116138" algn="l"/>
                <a:tab pos="2565400" algn="l"/>
                <a:tab pos="3014663" algn="l"/>
                <a:tab pos="3463925" algn="l"/>
                <a:tab pos="3913188" algn="l"/>
                <a:tab pos="4362450" algn="l"/>
                <a:tab pos="4811713" algn="l"/>
                <a:tab pos="5260975" algn="l"/>
                <a:tab pos="5710238" algn="l"/>
                <a:tab pos="6159500" algn="l"/>
                <a:tab pos="6608763" algn="l"/>
                <a:tab pos="7058025" algn="l"/>
                <a:tab pos="7507288" algn="l"/>
                <a:tab pos="7956550" algn="l"/>
                <a:tab pos="8405813" algn="l"/>
                <a:tab pos="8855075" algn="l"/>
                <a:tab pos="8985250" algn="l"/>
              </a:tabLst>
              <a:defRPr/>
            </a:pPr>
            <a:endParaRPr lang="hu-HU" altLang="hu-HU" sz="2400" dirty="0" smtClean="0">
              <a:cs typeface="Times New Roman" panose="02020603050405020304" pitchFamily="18" charset="0"/>
            </a:endParaRPr>
          </a:p>
          <a:p>
            <a:pPr eaLnBrk="1">
              <a:spcBef>
                <a:spcPct val="0"/>
              </a:spcBef>
              <a:buSzPct val="45000"/>
              <a:buFont typeface="Wingdings" panose="05000000000000000000" pitchFamily="2" charset="2"/>
              <a:buChar char="Ø"/>
              <a:tabLst>
                <a:tab pos="214313" algn="l"/>
                <a:tab pos="319088" algn="l"/>
                <a:tab pos="768350" algn="l"/>
                <a:tab pos="1217613" algn="l"/>
                <a:tab pos="1666875" algn="l"/>
                <a:tab pos="2116138" algn="l"/>
                <a:tab pos="2565400" algn="l"/>
                <a:tab pos="3014663" algn="l"/>
                <a:tab pos="3463925" algn="l"/>
                <a:tab pos="3913188" algn="l"/>
                <a:tab pos="4362450" algn="l"/>
                <a:tab pos="4811713" algn="l"/>
                <a:tab pos="5260975" algn="l"/>
                <a:tab pos="5710238" algn="l"/>
                <a:tab pos="6159500" algn="l"/>
                <a:tab pos="6608763" algn="l"/>
                <a:tab pos="7058025" algn="l"/>
                <a:tab pos="7507288" algn="l"/>
                <a:tab pos="7956550" algn="l"/>
                <a:tab pos="8405813" algn="l"/>
                <a:tab pos="8855075" algn="l"/>
                <a:tab pos="8985250" algn="l"/>
              </a:tabLst>
              <a:defRPr/>
            </a:pPr>
            <a:r>
              <a:rPr lang="hu-HU" altLang="hu-HU" sz="2400" dirty="0" smtClean="0">
                <a:cs typeface="Times New Roman" panose="02020603050405020304" pitchFamily="18" charset="0"/>
              </a:rPr>
              <a:t>a munkakör betöltéséhez szükséges </a:t>
            </a:r>
            <a:r>
              <a:rPr lang="hu-HU" altLang="hu-HU" sz="2400" b="1" dirty="0" smtClean="0">
                <a:cs typeface="Times New Roman" panose="02020603050405020304" pitchFamily="18" charset="0"/>
              </a:rPr>
              <a:t>egészségügyi alkalmassági vizsgálat, foglalkozás-egészségügyi alapellátás </a:t>
            </a:r>
            <a:r>
              <a:rPr lang="hu-HU" altLang="hu-HU" sz="2400" dirty="0" smtClean="0">
                <a:cs typeface="Times New Roman" panose="02020603050405020304" pitchFamily="18" charset="0"/>
              </a:rPr>
              <a:t>biztosítása</a:t>
            </a:r>
          </a:p>
          <a:p>
            <a:pPr eaLnBrk="1">
              <a:lnSpc>
                <a:spcPct val="140000"/>
              </a:lnSpc>
              <a:spcBef>
                <a:spcPct val="0"/>
              </a:spcBef>
              <a:buSzPct val="45000"/>
              <a:buFont typeface="Wingdings" panose="05000000000000000000" pitchFamily="2" charset="2"/>
              <a:buChar char="Ø"/>
              <a:tabLst>
                <a:tab pos="214313" algn="l"/>
                <a:tab pos="319088" algn="l"/>
                <a:tab pos="768350" algn="l"/>
                <a:tab pos="1217613" algn="l"/>
                <a:tab pos="1666875" algn="l"/>
                <a:tab pos="2116138" algn="l"/>
                <a:tab pos="2565400" algn="l"/>
                <a:tab pos="3014663" algn="l"/>
                <a:tab pos="3463925" algn="l"/>
                <a:tab pos="3913188" algn="l"/>
                <a:tab pos="4362450" algn="l"/>
                <a:tab pos="4811713" algn="l"/>
                <a:tab pos="5260975" algn="l"/>
                <a:tab pos="5710238" algn="l"/>
                <a:tab pos="6159500" algn="l"/>
                <a:tab pos="6608763" algn="l"/>
                <a:tab pos="7058025" algn="l"/>
                <a:tab pos="7507288" algn="l"/>
                <a:tab pos="7956550" algn="l"/>
                <a:tab pos="8405813" algn="l"/>
                <a:tab pos="8855075" algn="l"/>
                <a:tab pos="8985250" algn="l"/>
              </a:tabLst>
              <a:defRPr/>
            </a:pPr>
            <a:r>
              <a:rPr lang="hu-HU" altLang="hu-HU" sz="2400" b="1" dirty="0" smtClean="0">
                <a:cs typeface="Times New Roman" panose="02020603050405020304" pitchFamily="18" charset="0"/>
              </a:rPr>
              <a:t>munkavédelmi oktatás</a:t>
            </a:r>
            <a:r>
              <a:rPr lang="hu-HU" altLang="hu-HU" sz="2400" dirty="0" smtClean="0">
                <a:cs typeface="Times New Roman" panose="02020603050405020304" pitchFamily="18" charset="0"/>
              </a:rPr>
              <a:t> megtartása</a:t>
            </a:r>
          </a:p>
          <a:p>
            <a:pPr eaLnBrk="1">
              <a:lnSpc>
                <a:spcPct val="140000"/>
              </a:lnSpc>
              <a:spcBef>
                <a:spcPct val="0"/>
              </a:spcBef>
              <a:buSzPct val="45000"/>
              <a:buFont typeface="Wingdings" panose="05000000000000000000" pitchFamily="2" charset="2"/>
              <a:buChar char="Ø"/>
              <a:tabLst>
                <a:tab pos="214313" algn="l"/>
                <a:tab pos="319088" algn="l"/>
                <a:tab pos="768350" algn="l"/>
                <a:tab pos="1217613" algn="l"/>
                <a:tab pos="1666875" algn="l"/>
                <a:tab pos="2116138" algn="l"/>
                <a:tab pos="2565400" algn="l"/>
                <a:tab pos="3014663" algn="l"/>
                <a:tab pos="3463925" algn="l"/>
                <a:tab pos="3913188" algn="l"/>
                <a:tab pos="4362450" algn="l"/>
                <a:tab pos="4811713" algn="l"/>
                <a:tab pos="5260975" algn="l"/>
                <a:tab pos="5710238" algn="l"/>
                <a:tab pos="6159500" algn="l"/>
                <a:tab pos="6608763" algn="l"/>
                <a:tab pos="7058025" algn="l"/>
                <a:tab pos="7507288" algn="l"/>
                <a:tab pos="7956550" algn="l"/>
                <a:tab pos="8405813" algn="l"/>
                <a:tab pos="8855075" algn="l"/>
                <a:tab pos="8985250" algn="l"/>
              </a:tabLst>
              <a:defRPr/>
            </a:pPr>
            <a:r>
              <a:rPr lang="hu-HU" altLang="hu-HU" sz="2400" b="1" dirty="0" smtClean="0">
                <a:cs typeface="Times New Roman" panose="02020603050405020304" pitchFamily="18" charset="0"/>
              </a:rPr>
              <a:t>munkavédelmi</a:t>
            </a:r>
            <a:r>
              <a:rPr lang="hu-HU" altLang="hu-HU" sz="2400" dirty="0" smtClean="0">
                <a:cs typeface="Times New Roman" panose="02020603050405020304" pitchFamily="18" charset="0"/>
              </a:rPr>
              <a:t> (munkabiztonsági) </a:t>
            </a:r>
            <a:r>
              <a:rPr lang="hu-HU" altLang="hu-HU" sz="2400" b="1" dirty="0" smtClean="0">
                <a:cs typeface="Times New Roman" panose="02020603050405020304" pitchFamily="18" charset="0"/>
              </a:rPr>
              <a:t>szakképesítéssel</a:t>
            </a:r>
            <a:r>
              <a:rPr lang="hu-HU" altLang="hu-HU" sz="2400" dirty="0" smtClean="0">
                <a:cs typeface="Times New Roman" panose="02020603050405020304" pitchFamily="18" charset="0"/>
              </a:rPr>
              <a:t> rendelkező személy foglalkoztatása  (munkahelyi kockázatértékelés)</a:t>
            </a:r>
          </a:p>
          <a:p>
            <a:pPr eaLnBrk="1">
              <a:lnSpc>
                <a:spcPct val="140000"/>
              </a:lnSpc>
              <a:spcBef>
                <a:spcPct val="0"/>
              </a:spcBef>
              <a:buSzPct val="45000"/>
              <a:buFont typeface="Wingdings" panose="05000000000000000000" pitchFamily="2" charset="2"/>
              <a:buChar char="Ø"/>
              <a:tabLst>
                <a:tab pos="214313" algn="l"/>
                <a:tab pos="319088" algn="l"/>
                <a:tab pos="768350" algn="l"/>
                <a:tab pos="1217613" algn="l"/>
                <a:tab pos="1666875" algn="l"/>
                <a:tab pos="2116138" algn="l"/>
                <a:tab pos="2565400" algn="l"/>
                <a:tab pos="3014663" algn="l"/>
                <a:tab pos="3463925" algn="l"/>
                <a:tab pos="3913188" algn="l"/>
                <a:tab pos="4362450" algn="l"/>
                <a:tab pos="4811713" algn="l"/>
                <a:tab pos="5260975" algn="l"/>
                <a:tab pos="5710238" algn="l"/>
                <a:tab pos="6159500" algn="l"/>
                <a:tab pos="6608763" algn="l"/>
                <a:tab pos="7058025" algn="l"/>
                <a:tab pos="7507288" algn="l"/>
                <a:tab pos="7956550" algn="l"/>
                <a:tab pos="8405813" algn="l"/>
                <a:tab pos="8855075" algn="l"/>
                <a:tab pos="8985250" algn="l"/>
              </a:tabLst>
              <a:defRPr/>
            </a:pPr>
            <a:r>
              <a:rPr lang="hu-HU" altLang="hu-HU" sz="2400" b="1" dirty="0" smtClean="0">
                <a:cs typeface="Times New Roman" panose="02020603050405020304" pitchFamily="18" charset="0"/>
              </a:rPr>
              <a:t>munkavédelmi képviselő</a:t>
            </a:r>
            <a:r>
              <a:rPr lang="hu-HU" altLang="hu-HU" sz="2400" dirty="0" smtClean="0">
                <a:cs typeface="Times New Roman" panose="02020603050405020304" pitchFamily="18" charset="0"/>
              </a:rPr>
              <a:t> választása 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1">
          <a:gsLst>
            <a:gs pos="0">
              <a:srgbClr val="81D41A"/>
            </a:gs>
            <a:gs pos="100000">
              <a:srgbClr val="FFFFFF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503238" y="387350"/>
            <a:ext cx="9070975" cy="4751388"/>
          </a:xfrm>
        </p:spPr>
        <p:txBody>
          <a:bodyPr tIns="0" anchor="ctr"/>
          <a:lstStyle/>
          <a:p>
            <a:pPr marL="0" indent="0" algn="ctr" eaLnBrk="1">
              <a:spcBef>
                <a:spcPct val="0"/>
              </a:spcBef>
              <a:buSzPct val="45000"/>
              <a:tabLst>
                <a:tab pos="214313" algn="l"/>
                <a:tab pos="319088" algn="l"/>
                <a:tab pos="768350" algn="l"/>
                <a:tab pos="1217613" algn="l"/>
                <a:tab pos="1666875" algn="l"/>
                <a:tab pos="2116138" algn="l"/>
                <a:tab pos="2565400" algn="l"/>
                <a:tab pos="3014663" algn="l"/>
                <a:tab pos="3463925" algn="l"/>
                <a:tab pos="3913188" algn="l"/>
                <a:tab pos="4362450" algn="l"/>
                <a:tab pos="4811713" algn="l"/>
                <a:tab pos="5260975" algn="l"/>
                <a:tab pos="5710238" algn="l"/>
                <a:tab pos="6159500" algn="l"/>
                <a:tab pos="6608763" algn="l"/>
                <a:tab pos="7058025" algn="l"/>
                <a:tab pos="7507288" algn="l"/>
                <a:tab pos="7956550" algn="l"/>
                <a:tab pos="8405813" algn="l"/>
                <a:tab pos="8855075" algn="l"/>
                <a:tab pos="8985250" algn="l"/>
              </a:tabLst>
              <a:defRPr/>
            </a:pPr>
            <a:r>
              <a:rPr lang="hu-HU" altLang="hu-HU" sz="2400" b="1" dirty="0" smtClean="0"/>
              <a:t>6. Népegészségügy területén:</a:t>
            </a:r>
          </a:p>
          <a:p>
            <a:pPr marL="285750" indent="-285750" eaLnBrk="1">
              <a:spcBef>
                <a:spcPct val="0"/>
              </a:spcBef>
              <a:buSzPct val="45000"/>
              <a:buFont typeface="Wingdings" panose="05000000000000000000" pitchFamily="2" charset="2"/>
              <a:buChar char="Ø"/>
              <a:tabLst>
                <a:tab pos="214313" algn="l"/>
                <a:tab pos="319088" algn="l"/>
                <a:tab pos="768350" algn="l"/>
                <a:tab pos="1217613" algn="l"/>
                <a:tab pos="1666875" algn="l"/>
                <a:tab pos="2116138" algn="l"/>
                <a:tab pos="2565400" algn="l"/>
                <a:tab pos="3014663" algn="l"/>
                <a:tab pos="3463925" algn="l"/>
                <a:tab pos="3913188" algn="l"/>
                <a:tab pos="4362450" algn="l"/>
                <a:tab pos="4811713" algn="l"/>
                <a:tab pos="5260975" algn="l"/>
                <a:tab pos="5710238" algn="l"/>
                <a:tab pos="6159500" algn="l"/>
                <a:tab pos="6608763" algn="l"/>
                <a:tab pos="7058025" algn="l"/>
                <a:tab pos="7507288" algn="l"/>
                <a:tab pos="7956550" algn="l"/>
                <a:tab pos="8405813" algn="l"/>
                <a:tab pos="8855075" algn="l"/>
                <a:tab pos="8985250" algn="l"/>
              </a:tabLst>
              <a:defRPr/>
            </a:pPr>
            <a:endParaRPr lang="hu-HU" altLang="hu-HU" sz="2400" b="1" dirty="0" smtClean="0">
              <a:cs typeface="Times New Roman" panose="02020603050405020304" pitchFamily="18" charset="0"/>
            </a:endParaRPr>
          </a:p>
          <a:p>
            <a:pPr marL="285750" indent="-285750" eaLnBrk="1">
              <a:spcBef>
                <a:spcPct val="0"/>
              </a:spcBef>
              <a:buSzPct val="45000"/>
              <a:buFont typeface="Wingdings" panose="05000000000000000000" pitchFamily="2" charset="2"/>
              <a:buChar char="Ø"/>
              <a:tabLst>
                <a:tab pos="214313" algn="l"/>
                <a:tab pos="319088" algn="l"/>
                <a:tab pos="768350" algn="l"/>
                <a:tab pos="1217613" algn="l"/>
                <a:tab pos="1666875" algn="l"/>
                <a:tab pos="2116138" algn="l"/>
                <a:tab pos="2565400" algn="l"/>
                <a:tab pos="3014663" algn="l"/>
                <a:tab pos="3463925" algn="l"/>
                <a:tab pos="3913188" algn="l"/>
                <a:tab pos="4362450" algn="l"/>
                <a:tab pos="4811713" algn="l"/>
                <a:tab pos="5260975" algn="l"/>
                <a:tab pos="5710238" algn="l"/>
                <a:tab pos="6159500" algn="l"/>
                <a:tab pos="6608763" algn="l"/>
                <a:tab pos="7058025" algn="l"/>
                <a:tab pos="7507288" algn="l"/>
                <a:tab pos="7956550" algn="l"/>
                <a:tab pos="8405813" algn="l"/>
                <a:tab pos="8855075" algn="l"/>
                <a:tab pos="8985250" algn="l"/>
              </a:tabLst>
              <a:defRPr/>
            </a:pPr>
            <a:r>
              <a:rPr lang="hu-HU" altLang="hu-HU" sz="2400" b="1" dirty="0" smtClean="0"/>
              <a:t>D</a:t>
            </a:r>
            <a:r>
              <a:rPr lang="hu-HU" altLang="hu-HU" sz="2400" b="1" dirty="0" smtClean="0">
                <a:cs typeface="Times New Roman" panose="02020603050405020304" pitchFamily="18" charset="0"/>
              </a:rPr>
              <a:t>ohánytermékek</a:t>
            </a:r>
            <a:r>
              <a:rPr lang="hu-HU" altLang="hu-HU" sz="2400" dirty="0" smtClean="0">
                <a:cs typeface="Times New Roman" panose="02020603050405020304" pitchFamily="18" charset="0"/>
              </a:rPr>
              <a:t> f</a:t>
            </a:r>
            <a:r>
              <a:rPr lang="hu-HU" altLang="hu-HU" sz="2400" b="1" dirty="0" smtClean="0">
                <a:cs typeface="Times New Roman" panose="02020603050405020304" pitchFamily="18" charset="0"/>
              </a:rPr>
              <a:t>ogyasztására vonatkozó tilalmak</a:t>
            </a:r>
          </a:p>
          <a:p>
            <a:pPr marL="285750" indent="-285750" eaLnBrk="1">
              <a:lnSpc>
                <a:spcPct val="140000"/>
              </a:lnSpc>
              <a:spcBef>
                <a:spcPct val="0"/>
              </a:spcBef>
              <a:buSzPct val="45000"/>
              <a:buFont typeface="Wingdings" panose="05000000000000000000" pitchFamily="2" charset="2"/>
              <a:buChar char="Ø"/>
              <a:tabLst>
                <a:tab pos="214313" algn="l"/>
                <a:tab pos="319088" algn="l"/>
                <a:tab pos="768350" algn="l"/>
                <a:tab pos="1217613" algn="l"/>
                <a:tab pos="1666875" algn="l"/>
                <a:tab pos="2116138" algn="l"/>
                <a:tab pos="2565400" algn="l"/>
                <a:tab pos="3014663" algn="l"/>
                <a:tab pos="3463925" algn="l"/>
                <a:tab pos="3913188" algn="l"/>
                <a:tab pos="4362450" algn="l"/>
                <a:tab pos="4811713" algn="l"/>
                <a:tab pos="5260975" algn="l"/>
                <a:tab pos="5710238" algn="l"/>
                <a:tab pos="6159500" algn="l"/>
                <a:tab pos="6608763" algn="l"/>
                <a:tab pos="7058025" algn="l"/>
                <a:tab pos="7507288" algn="l"/>
                <a:tab pos="7956550" algn="l"/>
                <a:tab pos="8405813" algn="l"/>
                <a:tab pos="8855075" algn="l"/>
                <a:tab pos="8985250" algn="l"/>
              </a:tabLst>
              <a:defRPr/>
            </a:pPr>
            <a:r>
              <a:rPr lang="hu-HU" altLang="hu-HU" sz="2400" dirty="0" smtClean="0">
                <a:cs typeface="Times New Roman" panose="02020603050405020304" pitchFamily="18" charset="0"/>
              </a:rPr>
              <a:t>a dohányzási korlátozással érintett, valamint a dohányzásra kijelölt helyeken, helyiségekben, közterületeken a </a:t>
            </a:r>
            <a:r>
              <a:rPr lang="hu-HU" altLang="hu-HU" sz="2400" b="1" dirty="0" smtClean="0">
                <a:cs typeface="Times New Roman" panose="02020603050405020304" pitchFamily="18" charset="0"/>
              </a:rPr>
              <a:t>feliratok, jelzések </a:t>
            </a:r>
          </a:p>
          <a:p>
            <a:pPr marL="285750" indent="-285750" eaLnBrk="1">
              <a:lnSpc>
                <a:spcPct val="140000"/>
              </a:lnSpc>
              <a:spcBef>
                <a:spcPct val="0"/>
              </a:spcBef>
              <a:buSzPct val="45000"/>
              <a:buFont typeface="Wingdings" panose="05000000000000000000" pitchFamily="2" charset="2"/>
              <a:buChar char="Ø"/>
              <a:tabLst>
                <a:tab pos="214313" algn="l"/>
                <a:tab pos="319088" algn="l"/>
                <a:tab pos="768350" algn="l"/>
                <a:tab pos="1217613" algn="l"/>
                <a:tab pos="1666875" algn="l"/>
                <a:tab pos="2116138" algn="l"/>
                <a:tab pos="2565400" algn="l"/>
                <a:tab pos="3014663" algn="l"/>
                <a:tab pos="3463925" algn="l"/>
                <a:tab pos="3913188" algn="l"/>
                <a:tab pos="4362450" algn="l"/>
                <a:tab pos="4811713" algn="l"/>
                <a:tab pos="5260975" algn="l"/>
                <a:tab pos="5710238" algn="l"/>
                <a:tab pos="6159500" algn="l"/>
                <a:tab pos="6608763" algn="l"/>
                <a:tab pos="7058025" algn="l"/>
                <a:tab pos="7507288" algn="l"/>
                <a:tab pos="7956550" algn="l"/>
                <a:tab pos="8405813" algn="l"/>
                <a:tab pos="8855075" algn="l"/>
                <a:tab pos="8985250" algn="l"/>
              </a:tabLst>
              <a:defRPr/>
            </a:pPr>
            <a:r>
              <a:rPr lang="hu-HU" altLang="hu-HU" sz="2400" b="1" dirty="0" smtClean="0">
                <a:cs typeface="Times New Roman" panose="02020603050405020304" pitchFamily="18" charset="0"/>
              </a:rPr>
              <a:t>nemdohányzó minősítésű intézményekben</a:t>
            </a:r>
            <a:r>
              <a:rPr lang="hu-HU" altLang="hu-HU" sz="2400" dirty="0" smtClean="0">
                <a:cs typeface="Times New Roman" panose="02020603050405020304" pitchFamily="18" charset="0"/>
              </a:rPr>
              <a:t> </a:t>
            </a:r>
            <a:r>
              <a:rPr lang="hu-HU" altLang="hu-HU" sz="2400" dirty="0" smtClean="0">
                <a:cs typeface="Times New Roman" panose="02020603050405020304" pitchFamily="18" charset="0"/>
              </a:rPr>
              <a:t>a feliratok, jelzések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1">
          <a:gsLst>
            <a:gs pos="0">
              <a:srgbClr val="81D41A"/>
            </a:gs>
            <a:gs pos="100000">
              <a:srgbClr val="FFFFFF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Grp="1" noChangeArrowheads="1"/>
          </p:cNvSpPr>
          <p:nvPr>
            <p:ph type="body"/>
          </p:nvPr>
        </p:nvSpPr>
        <p:spPr>
          <a:xfrm>
            <a:off x="287338" y="963613"/>
            <a:ext cx="9286875" cy="3987800"/>
          </a:xfrm>
        </p:spPr>
        <p:txBody>
          <a:bodyPr tIns="14400" anchor="t"/>
          <a:lstStyle/>
          <a:p>
            <a:pPr marL="449263" indent="-342900" algn="just" eaLnBrk="1">
              <a:spcBef>
                <a:spcPts val="1413"/>
              </a:spcBef>
              <a:buSzPct val="45000"/>
              <a:buFont typeface="Wingdings" panose="05000000000000000000" pitchFamily="2" charset="2"/>
              <a:buChar char="Ø"/>
              <a:tabLst>
                <a:tab pos="430213" algn="l"/>
                <a:tab pos="534988" algn="l"/>
                <a:tab pos="984250" algn="l"/>
                <a:tab pos="1433513" algn="l"/>
                <a:tab pos="1882775" algn="l"/>
                <a:tab pos="2332038" algn="l"/>
                <a:tab pos="2781300" algn="l"/>
                <a:tab pos="3230563" algn="l"/>
                <a:tab pos="3679825" algn="l"/>
                <a:tab pos="4129088" algn="l"/>
                <a:tab pos="4578350" algn="l"/>
                <a:tab pos="5027613" algn="l"/>
                <a:tab pos="5476875" algn="l"/>
                <a:tab pos="5926138" algn="l"/>
                <a:tab pos="6375400" algn="l"/>
                <a:tab pos="6824663" algn="l"/>
                <a:tab pos="7273925" algn="l"/>
                <a:tab pos="7723188" algn="l"/>
                <a:tab pos="8172450" algn="l"/>
                <a:tab pos="8621713" algn="l"/>
                <a:tab pos="9070975" algn="l"/>
              </a:tabLst>
              <a:defRPr/>
            </a:pPr>
            <a:r>
              <a:rPr lang="hu-HU" altLang="hu-HU" sz="2400" dirty="0" smtClean="0">
                <a:cs typeface="Times New Roman" panose="02020603050405020304" pitchFamily="18" charset="0"/>
              </a:rPr>
              <a:t>Amennyiben az ellenőrzés során olyan jogsértésre derül fény, amely az ellenőr hatáskörén túlmutat, a járási hivatal az </a:t>
            </a:r>
            <a:r>
              <a:rPr lang="hu-HU" altLang="hu-HU" sz="2400" dirty="0" err="1" smtClean="0">
                <a:cs typeface="Times New Roman" panose="02020603050405020304" pitchFamily="18" charset="0"/>
              </a:rPr>
              <a:t>Ákr</a:t>
            </a:r>
            <a:r>
              <a:rPr lang="hu-HU" altLang="hu-HU" sz="2400" dirty="0" smtClean="0">
                <a:cs typeface="Times New Roman" panose="02020603050405020304" pitchFamily="18" charset="0"/>
              </a:rPr>
              <a:t>. szabálya alapján</a:t>
            </a:r>
            <a:r>
              <a:rPr lang="hu-HU" altLang="hu-HU" sz="2400" b="1" dirty="0" smtClean="0">
                <a:cs typeface="Times New Roman" panose="02020603050405020304" pitchFamily="18" charset="0"/>
              </a:rPr>
              <a:t> kezdeményezi a hatáskörrel rendelkező illetékes szerv eljárását.</a:t>
            </a:r>
          </a:p>
          <a:p>
            <a:pPr marL="449263" indent="-342900" algn="just" eaLnBrk="1">
              <a:spcBef>
                <a:spcPts val="1413"/>
              </a:spcBef>
              <a:buSzPct val="45000"/>
              <a:buFont typeface="Wingdings" panose="05000000000000000000" pitchFamily="2" charset="2"/>
              <a:buChar char="Ø"/>
              <a:tabLst>
                <a:tab pos="430213" algn="l"/>
                <a:tab pos="534988" algn="l"/>
                <a:tab pos="984250" algn="l"/>
                <a:tab pos="1433513" algn="l"/>
                <a:tab pos="1882775" algn="l"/>
                <a:tab pos="2332038" algn="l"/>
                <a:tab pos="2781300" algn="l"/>
                <a:tab pos="3230563" algn="l"/>
                <a:tab pos="3679825" algn="l"/>
                <a:tab pos="4129088" algn="l"/>
                <a:tab pos="4578350" algn="l"/>
                <a:tab pos="5027613" algn="l"/>
                <a:tab pos="5476875" algn="l"/>
                <a:tab pos="5926138" algn="l"/>
                <a:tab pos="6375400" algn="l"/>
                <a:tab pos="6824663" algn="l"/>
                <a:tab pos="7273925" algn="l"/>
                <a:tab pos="7723188" algn="l"/>
                <a:tab pos="8172450" algn="l"/>
                <a:tab pos="8621713" algn="l"/>
                <a:tab pos="9070975" algn="l"/>
              </a:tabLst>
              <a:defRPr/>
            </a:pPr>
            <a:endParaRPr lang="hu-HU" altLang="hu-HU" sz="2400" b="1" dirty="0" smtClean="0">
              <a:cs typeface="Times New Roman" panose="02020603050405020304" pitchFamily="18" charset="0"/>
            </a:endParaRPr>
          </a:p>
          <a:p>
            <a:pPr marL="449263" indent="-342900" algn="just" eaLnBrk="1">
              <a:spcBef>
                <a:spcPts val="1413"/>
              </a:spcBef>
              <a:buSzPct val="45000"/>
              <a:buFont typeface="Wingdings" panose="05000000000000000000" pitchFamily="2" charset="2"/>
              <a:buChar char="Ø"/>
              <a:tabLst>
                <a:tab pos="430213" algn="l"/>
                <a:tab pos="534988" algn="l"/>
                <a:tab pos="984250" algn="l"/>
                <a:tab pos="1433513" algn="l"/>
                <a:tab pos="1882775" algn="l"/>
                <a:tab pos="2332038" algn="l"/>
                <a:tab pos="2781300" algn="l"/>
                <a:tab pos="3230563" algn="l"/>
                <a:tab pos="3679825" algn="l"/>
                <a:tab pos="4129088" algn="l"/>
                <a:tab pos="4578350" algn="l"/>
                <a:tab pos="5027613" algn="l"/>
                <a:tab pos="5476875" algn="l"/>
                <a:tab pos="5926138" algn="l"/>
                <a:tab pos="6375400" algn="l"/>
                <a:tab pos="6824663" algn="l"/>
                <a:tab pos="7273925" algn="l"/>
                <a:tab pos="7723188" algn="l"/>
                <a:tab pos="8172450" algn="l"/>
                <a:tab pos="8621713" algn="l"/>
                <a:tab pos="9070975" algn="l"/>
              </a:tabLst>
              <a:defRPr/>
            </a:pPr>
            <a:r>
              <a:rPr lang="hu-HU" altLang="hu-HU" sz="2400" dirty="0" smtClean="0">
                <a:cs typeface="Times New Roman" panose="02020603050405020304" pitchFamily="18" charset="0"/>
              </a:rPr>
              <a:t>A járási hivatal  ellenőrzési hatásköre nem érinti az ugyanazon jogszabálysértés ellenőrzésére és jogkövetkezményeinek alkalmazására irányuló eljárás lefolytatására más</a:t>
            </a:r>
            <a:r>
              <a:rPr lang="hu-HU" altLang="hu-HU" sz="2400" b="1" dirty="0" smtClean="0">
                <a:cs typeface="Times New Roman" panose="02020603050405020304" pitchFamily="18" charset="0"/>
              </a:rPr>
              <a:t> jogszabály alapján hatáskörrel rendelkező hatóság feladat- és hatáskörét, valamint illetékességét.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prestige"/>
      </p:transition>
    </mc:Choice>
    <mc:Fallback>
      <p:transition spd="slow">
        <p:fade/>
      </p:transition>
    </mc:Fallback>
  </mc:AlternateContent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1">
          <a:gsLst>
            <a:gs pos="0">
              <a:srgbClr val="81D41A"/>
            </a:gs>
            <a:gs pos="100000">
              <a:srgbClr val="FFFFFF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subTitle"/>
          </p:nvPr>
        </p:nvSpPr>
        <p:spPr>
          <a:xfrm>
            <a:off x="1008063" y="458788"/>
            <a:ext cx="7921625" cy="4895850"/>
          </a:xfrm>
        </p:spPr>
        <p:txBody>
          <a:bodyPr tIns="14400"/>
          <a:lstStyle/>
          <a:p>
            <a:pPr algn="just" eaLnBrk="1">
              <a:buClrTx/>
              <a:buFontTx/>
              <a:buNone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  <a:tab pos="8985250" algn="l"/>
              </a:tabLst>
              <a:defRPr/>
            </a:pPr>
            <a:r>
              <a:rPr lang="hu-HU" altLang="hu-HU" sz="2800" b="1" dirty="0" smtClean="0">
                <a:cs typeface="Times New Roman" panose="02020603050405020304" pitchFamily="18" charset="0"/>
              </a:rPr>
              <a:t>Az ellenőrzés</a:t>
            </a:r>
          </a:p>
          <a:p>
            <a:pPr algn="just" eaLnBrk="1">
              <a:buClrTx/>
              <a:buFontTx/>
              <a:buNone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  <a:tab pos="8985250" algn="l"/>
              </a:tabLst>
              <a:defRPr/>
            </a:pPr>
            <a:endParaRPr lang="hu-HU" altLang="hu-HU" sz="2800" b="1" dirty="0" smtClean="0">
              <a:cs typeface="Times New Roman" panose="02020603050405020304" pitchFamily="18" charset="0"/>
            </a:endParaRPr>
          </a:p>
          <a:p>
            <a:pPr marL="573088" indent="-342900" algn="just" eaLnBrk="1">
              <a:buSzPct val="45000"/>
              <a:buFont typeface="Wingdings" panose="05000000000000000000" pitchFamily="2" charset="2"/>
              <a:buChar char="Ø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  <a:tab pos="8985250" algn="l"/>
              </a:tabLst>
              <a:defRPr/>
            </a:pPr>
            <a:r>
              <a:rPr lang="hu-HU" altLang="hu-HU" sz="2800" b="1" dirty="0" smtClean="0">
                <a:cs typeface="Times New Roman" panose="02020603050405020304" pitchFamily="18" charset="0"/>
              </a:rPr>
              <a:t>hivatalból (</a:t>
            </a:r>
            <a:r>
              <a:rPr lang="hu-HU" altLang="hu-HU" sz="2800" dirty="0" smtClean="0">
                <a:cs typeface="Times New Roman" panose="02020603050405020304" pitchFamily="18" charset="0"/>
              </a:rPr>
              <a:t>véletlenszerű kiválasztás</a:t>
            </a:r>
            <a:r>
              <a:rPr lang="hu-HU" altLang="hu-HU" sz="2800" b="1" dirty="0" smtClean="0">
                <a:cs typeface="Times New Roman" panose="02020603050405020304" pitchFamily="18" charset="0"/>
              </a:rPr>
              <a:t>) </a:t>
            </a:r>
            <a:r>
              <a:rPr lang="hu-HU" altLang="hu-HU" sz="2800" dirty="0" smtClean="0">
                <a:cs typeface="Times New Roman" panose="02020603050405020304" pitchFamily="18" charset="0"/>
              </a:rPr>
              <a:t>vagy </a:t>
            </a:r>
          </a:p>
          <a:p>
            <a:pPr marL="573088" indent="-342900" algn="just" eaLnBrk="1">
              <a:buSzPct val="45000"/>
              <a:buFont typeface="Wingdings" panose="05000000000000000000" pitchFamily="2" charset="2"/>
              <a:buChar char="Ø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  <a:tab pos="8985250" algn="l"/>
              </a:tabLst>
              <a:defRPr/>
            </a:pPr>
            <a:r>
              <a:rPr lang="hu-HU" altLang="hu-HU" sz="2800" b="1" dirty="0" smtClean="0">
                <a:cs typeface="Times New Roman" panose="02020603050405020304" pitchFamily="18" charset="0"/>
              </a:rPr>
              <a:t>bejelentés alapján  </a:t>
            </a:r>
          </a:p>
          <a:p>
            <a:pPr marL="557213" indent="-342900" algn="just" eaLnBrk="1">
              <a:buSzPct val="45000"/>
              <a:buFont typeface="Wingdings" panose="05000000000000000000" pitchFamily="2" charset="2"/>
              <a:buChar char="Ø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  <a:tab pos="8985250" algn="l"/>
              </a:tabLst>
              <a:defRPr/>
            </a:pPr>
            <a:r>
              <a:rPr lang="hu-HU" altLang="hu-HU" sz="2800" b="1" dirty="0" smtClean="0">
                <a:cs typeface="Times New Roman" panose="02020603050405020304" pitchFamily="18" charset="0"/>
              </a:rPr>
              <a:t>az ügyfél </a:t>
            </a:r>
            <a:r>
              <a:rPr lang="hu-HU" altLang="hu-HU" sz="2800" dirty="0" smtClean="0">
                <a:cs typeface="Times New Roman" panose="02020603050405020304" pitchFamily="18" charset="0"/>
              </a:rPr>
              <a:t>(az ellenőrzéssel érintett egyéni vállalkozó, gazdasági társaság) </a:t>
            </a:r>
            <a:r>
              <a:rPr lang="hu-HU" altLang="hu-HU" sz="2800" b="1" dirty="0" smtClean="0">
                <a:cs typeface="Times New Roman" panose="02020603050405020304" pitchFamily="18" charset="0"/>
              </a:rPr>
              <a:t>előzetes értesítésének mellőzésével indul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1">
          <a:gsLst>
            <a:gs pos="0">
              <a:srgbClr val="81D41A"/>
            </a:gs>
            <a:gs pos="100000">
              <a:srgbClr val="FFFFFF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subTitle"/>
          </p:nvPr>
        </p:nvSpPr>
        <p:spPr>
          <a:xfrm>
            <a:off x="863600" y="458788"/>
            <a:ext cx="8066088" cy="4895850"/>
          </a:xfrm>
        </p:spPr>
        <p:txBody>
          <a:bodyPr tIns="14400"/>
          <a:lstStyle/>
          <a:p>
            <a:pPr algn="just" eaLnBrk="1">
              <a:buClrTx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  <a:tab pos="8985250" algn="l"/>
              </a:tabLst>
              <a:defRPr/>
            </a:pPr>
            <a:r>
              <a:rPr lang="hu-HU" altLang="hu-HU" sz="2800" b="1" dirty="0" smtClean="0">
                <a:cs typeface="Times New Roman" panose="02020603050405020304" pitchFamily="18" charset="0"/>
              </a:rPr>
              <a:t>Az ellenőrzést a járási hivatal</a:t>
            </a:r>
          </a:p>
          <a:p>
            <a:pPr marL="342900" indent="-342900" algn="just" eaLnBrk="1">
              <a:buClrTx/>
              <a:buFont typeface="Wingdings" panose="05000000000000000000" pitchFamily="2" charset="2"/>
              <a:buChar char="Ø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  <a:tab pos="8985250" algn="l"/>
              </a:tabLst>
              <a:defRPr/>
            </a:pPr>
            <a:endParaRPr lang="hu-HU" altLang="hu-HU" sz="2800" dirty="0" smtClean="0">
              <a:cs typeface="Times New Roman" panose="02020603050405020304" pitchFamily="18" charset="0"/>
            </a:endParaRPr>
          </a:p>
          <a:p>
            <a:pPr marL="806450" indent="-441325" algn="l" eaLnBrk="1">
              <a:buSzPct val="45000"/>
              <a:buFont typeface="Wingdings" panose="05000000000000000000" pitchFamily="2" charset="2"/>
              <a:buChar char="Ø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  <a:tab pos="8985250" algn="l"/>
              </a:tabLst>
              <a:defRPr/>
            </a:pPr>
            <a:r>
              <a:rPr lang="hu-HU" altLang="hu-HU" sz="2800" dirty="0" smtClean="0">
                <a:cs typeface="Times New Roman" panose="02020603050405020304" pitchFamily="18" charset="0"/>
              </a:rPr>
              <a:t>hatósági </a:t>
            </a:r>
            <a:r>
              <a:rPr lang="hu-HU" altLang="hu-HU" sz="2800" b="1" dirty="0" smtClean="0">
                <a:cs typeface="Times New Roman" panose="02020603050405020304" pitchFamily="18" charset="0"/>
              </a:rPr>
              <a:t>ellenőri igazolvánnyal vagy megbízólevéllel</a:t>
            </a:r>
            <a:r>
              <a:rPr lang="hu-HU" altLang="hu-HU" sz="2800" dirty="0" smtClean="0">
                <a:cs typeface="Times New Roman" panose="02020603050405020304" pitchFamily="18" charset="0"/>
              </a:rPr>
              <a:t> rendelkező</a:t>
            </a:r>
          </a:p>
          <a:p>
            <a:pPr marL="806450" indent="-441325" algn="just" eaLnBrk="1">
              <a:buSzPct val="45000"/>
              <a:buFont typeface="Wingdings" panose="05000000000000000000" pitchFamily="2" charset="2"/>
              <a:buChar char="Ø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  <a:tab pos="8985250" algn="l"/>
              </a:tabLst>
              <a:defRPr/>
            </a:pPr>
            <a:r>
              <a:rPr lang="hu-HU" altLang="hu-HU" sz="2800" dirty="0" smtClean="0">
                <a:cs typeface="Times New Roman" panose="02020603050405020304" pitchFamily="18" charset="0"/>
              </a:rPr>
              <a:t>a</a:t>
            </a:r>
            <a:r>
              <a:rPr lang="hu-HU" altLang="hu-HU" sz="2800" b="1" dirty="0" smtClean="0">
                <a:cs typeface="Times New Roman" panose="02020603050405020304" pitchFamily="18" charset="0"/>
              </a:rPr>
              <a:t> képesítési előírásoknak</a:t>
            </a:r>
            <a:r>
              <a:rPr lang="hu-HU" altLang="hu-HU" sz="2800" dirty="0" smtClean="0">
                <a:cs typeface="Times New Roman" panose="02020603050405020304" pitchFamily="18" charset="0"/>
              </a:rPr>
              <a:t> megfelelő </a:t>
            </a:r>
          </a:p>
          <a:p>
            <a:pPr marL="806450" indent="-441325" algn="just" eaLnBrk="1">
              <a:buSzPct val="45000"/>
              <a:buFont typeface="Wingdings" panose="05000000000000000000" pitchFamily="2" charset="2"/>
              <a:buChar char="Ø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  <a:tab pos="8985250" algn="l"/>
              </a:tabLst>
              <a:defRPr/>
            </a:pPr>
            <a:r>
              <a:rPr lang="hu-HU" altLang="hu-HU" sz="2800" b="1" dirty="0" smtClean="0">
                <a:cs typeface="Times New Roman" panose="02020603050405020304" pitchFamily="18" charset="0"/>
              </a:rPr>
              <a:t>két fő</a:t>
            </a:r>
            <a:r>
              <a:rPr lang="hu-HU" altLang="hu-HU" sz="2800" dirty="0" smtClean="0">
                <a:cs typeface="Times New Roman" panose="02020603050405020304" pitchFamily="18" charset="0"/>
              </a:rPr>
              <a:t> kormánytisztviselője végzi egyidejűleg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1">
          <a:gsLst>
            <a:gs pos="0">
              <a:srgbClr val="81D41A"/>
            </a:gs>
            <a:gs pos="100000">
              <a:srgbClr val="FFFFFF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Grp="1" noChangeArrowheads="1"/>
          </p:cNvSpPr>
          <p:nvPr>
            <p:ph type="subTitle"/>
          </p:nvPr>
        </p:nvSpPr>
        <p:spPr>
          <a:xfrm>
            <a:off x="792163" y="458788"/>
            <a:ext cx="8208962" cy="4895850"/>
          </a:xfrm>
        </p:spPr>
        <p:txBody>
          <a:bodyPr/>
          <a:lstStyle/>
          <a:p>
            <a:pPr indent="230188" algn="just" eaLnBrk="1">
              <a:buClrTx/>
              <a:buFontTx/>
              <a:buNone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  <a:tab pos="8985250" algn="l"/>
              </a:tabLst>
              <a:defRPr/>
            </a:pPr>
            <a:r>
              <a:rPr lang="hu-HU" altLang="hu-HU" sz="2800" b="1" dirty="0" smtClean="0">
                <a:cs typeface="Times New Roman" panose="02020603050405020304" pitchFamily="18" charset="0"/>
              </a:rPr>
              <a:t>Az ellenőrzés lefolytatható:</a:t>
            </a:r>
          </a:p>
          <a:p>
            <a:pPr marL="687388" indent="-331788" algn="just" eaLnBrk="1">
              <a:lnSpc>
                <a:spcPct val="140000"/>
              </a:lnSpc>
              <a:buSzPct val="45000"/>
              <a:buFont typeface="Wingdings" panose="05000000000000000000" pitchFamily="2" charset="2"/>
              <a:buChar char="Ø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  <a:tab pos="8985250" algn="l"/>
              </a:tabLst>
              <a:defRPr/>
            </a:pPr>
            <a:r>
              <a:rPr lang="hu-HU" altLang="hu-HU" sz="2800" dirty="0" smtClean="0">
                <a:cs typeface="Times New Roman" panose="02020603050405020304" pitchFamily="18" charset="0"/>
              </a:rPr>
              <a:t>helyszíni ellenőrzéssel</a:t>
            </a:r>
          </a:p>
          <a:p>
            <a:pPr marL="687388" indent="-331788" algn="just" eaLnBrk="1">
              <a:lnSpc>
                <a:spcPct val="140000"/>
              </a:lnSpc>
              <a:buSzPct val="45000"/>
              <a:buFont typeface="Wingdings" panose="05000000000000000000" pitchFamily="2" charset="2"/>
              <a:buChar char="Ø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  <a:tab pos="8985250" algn="l"/>
              </a:tabLst>
              <a:defRPr/>
            </a:pPr>
            <a:r>
              <a:rPr lang="hu-HU" altLang="hu-HU" sz="2800" dirty="0" smtClean="0">
                <a:cs typeface="Times New Roman" panose="02020603050405020304" pitchFamily="18" charset="0"/>
              </a:rPr>
              <a:t>adatgyűjtéssel</a:t>
            </a:r>
          </a:p>
          <a:p>
            <a:pPr marL="687388" indent="-331788" algn="just" eaLnBrk="1">
              <a:lnSpc>
                <a:spcPct val="140000"/>
              </a:lnSpc>
              <a:buSzPct val="45000"/>
              <a:buFont typeface="Wingdings" panose="05000000000000000000" pitchFamily="2" charset="2"/>
              <a:buChar char="Ø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  <a:tab pos="8985250" algn="l"/>
              </a:tabLst>
              <a:defRPr/>
            </a:pPr>
            <a:r>
              <a:rPr lang="hu-HU" altLang="hu-HU" sz="2800" dirty="0" smtClean="0">
                <a:cs typeface="Times New Roman" panose="02020603050405020304" pitchFamily="18" charset="0"/>
              </a:rPr>
              <a:t>iratbekéréssel </a:t>
            </a:r>
          </a:p>
          <a:p>
            <a:pPr marL="687388" indent="-331788" algn="just" eaLnBrk="1">
              <a:lnSpc>
                <a:spcPct val="140000"/>
              </a:lnSpc>
              <a:buSzPct val="45000"/>
              <a:buFont typeface="Wingdings" panose="05000000000000000000" pitchFamily="2" charset="2"/>
              <a:buChar char="Ø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  <a:tab pos="8985250" algn="l"/>
              </a:tabLst>
              <a:defRPr/>
            </a:pPr>
            <a:r>
              <a:rPr lang="hu-HU" altLang="hu-HU" sz="2800" dirty="0" smtClean="0">
                <a:cs typeface="Times New Roman" panose="02020603050405020304" pitchFamily="18" charset="0"/>
              </a:rPr>
              <a:t>nyilvántartott, vagy a járási hivatal hivatalos tudomásán alapuló adatok felhasználásával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1">
          <a:gsLst>
            <a:gs pos="0">
              <a:srgbClr val="81D41A"/>
            </a:gs>
            <a:gs pos="100000">
              <a:srgbClr val="FFFFFF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Grp="1" noChangeArrowheads="1"/>
          </p:cNvSpPr>
          <p:nvPr>
            <p:ph type="subTitle"/>
          </p:nvPr>
        </p:nvSpPr>
        <p:spPr>
          <a:xfrm>
            <a:off x="1079500" y="458788"/>
            <a:ext cx="7777163" cy="4895850"/>
          </a:xfrm>
        </p:spPr>
        <p:txBody>
          <a:bodyPr/>
          <a:lstStyle/>
          <a:p>
            <a:pPr algn="just" eaLnBrk="1">
              <a:lnSpc>
                <a:spcPct val="140000"/>
              </a:lnSpc>
              <a:buClrTx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  <a:tab pos="8985250" algn="l"/>
              </a:tabLst>
              <a:defRPr/>
            </a:pPr>
            <a:r>
              <a:rPr lang="hu-HU" altLang="hu-HU" sz="2800" b="1" dirty="0" smtClean="0">
                <a:cs typeface="Times New Roman" panose="02020603050405020304" pitchFamily="18" charset="0"/>
              </a:rPr>
              <a:t>Az ellenőrzés módszerei: </a:t>
            </a:r>
          </a:p>
          <a:p>
            <a:pPr marL="687388" indent="-457200" algn="just" eaLnBrk="1">
              <a:lnSpc>
                <a:spcPct val="140000"/>
              </a:lnSpc>
              <a:buSzPct val="45000"/>
              <a:buFont typeface="Wingdings" panose="05000000000000000000" pitchFamily="2" charset="2"/>
              <a:buChar char="Ø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  <a:tab pos="8985250" algn="l"/>
              </a:tabLst>
              <a:defRPr/>
            </a:pPr>
            <a:r>
              <a:rPr lang="hu-HU" altLang="hu-HU" sz="2800" dirty="0" smtClean="0">
                <a:cs typeface="Times New Roman" panose="02020603050405020304" pitchFamily="18" charset="0"/>
              </a:rPr>
              <a:t>próbavásárlás</a:t>
            </a:r>
          </a:p>
          <a:p>
            <a:pPr marL="687388" indent="-457200" algn="just" eaLnBrk="1">
              <a:lnSpc>
                <a:spcPct val="140000"/>
              </a:lnSpc>
              <a:buSzPct val="45000"/>
              <a:buFont typeface="Wingdings" panose="05000000000000000000" pitchFamily="2" charset="2"/>
              <a:buChar char="Ø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  <a:tab pos="8985250" algn="l"/>
              </a:tabLst>
              <a:defRPr/>
            </a:pPr>
            <a:r>
              <a:rPr lang="hu-HU" altLang="hu-HU" sz="2800" dirty="0" smtClean="0">
                <a:cs typeface="Times New Roman" panose="02020603050405020304" pitchFamily="18" charset="0"/>
              </a:rPr>
              <a:t>dolog, helyszíni munkafolyamat vizsgálata</a:t>
            </a:r>
          </a:p>
          <a:p>
            <a:pPr marL="687388" indent="-457200" algn="just" eaLnBrk="1">
              <a:lnSpc>
                <a:spcPct val="140000"/>
              </a:lnSpc>
              <a:buSzPct val="45000"/>
              <a:buFont typeface="Wingdings" panose="05000000000000000000" pitchFamily="2" charset="2"/>
              <a:buChar char="Ø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  <a:tab pos="8985250" algn="l"/>
              </a:tabLst>
              <a:defRPr/>
            </a:pPr>
            <a:r>
              <a:rPr lang="hu-HU" altLang="hu-HU" sz="2800" dirty="0" smtClean="0">
                <a:cs typeface="Times New Roman" panose="02020603050405020304" pitchFamily="18" charset="0"/>
              </a:rPr>
              <a:t>dokumentum ellenőrzés</a:t>
            </a:r>
          </a:p>
          <a:p>
            <a:pPr marL="687388" indent="-457200" algn="just" eaLnBrk="1">
              <a:lnSpc>
                <a:spcPct val="140000"/>
              </a:lnSpc>
              <a:buSzPct val="45000"/>
              <a:buFont typeface="Wingdings" panose="05000000000000000000" pitchFamily="2" charset="2"/>
              <a:buChar char="Ø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  <a:tab pos="8985250" algn="l"/>
              </a:tabLst>
              <a:defRPr/>
            </a:pPr>
            <a:r>
              <a:rPr lang="hu-HU" altLang="hu-HU" sz="2800" dirty="0" smtClean="0">
                <a:cs typeface="Times New Roman" panose="02020603050405020304" pitchFamily="18" charset="0"/>
              </a:rPr>
              <a:t>személyes meghallgatás</a:t>
            </a:r>
          </a:p>
          <a:p>
            <a:pPr marL="687388" indent="-457200" algn="just" eaLnBrk="1">
              <a:lnSpc>
                <a:spcPct val="140000"/>
              </a:lnSpc>
              <a:buSzPct val="45000"/>
              <a:buFont typeface="Wingdings" panose="05000000000000000000" pitchFamily="2" charset="2"/>
              <a:buChar char="Ø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  <a:tab pos="8985250" algn="l"/>
              </a:tabLst>
              <a:defRPr/>
            </a:pPr>
            <a:r>
              <a:rPr lang="hu-HU" altLang="hu-HU" sz="2800" dirty="0" smtClean="0">
                <a:cs typeface="Times New Roman" panose="02020603050405020304" pitchFamily="18" charset="0"/>
              </a:rPr>
              <a:t>kép- és hangfelvétel készítése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1">
          <a:gsLst>
            <a:gs pos="0">
              <a:srgbClr val="81D41A"/>
            </a:gs>
            <a:gs pos="100000">
              <a:srgbClr val="FFFFFF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Grp="1" noChangeArrowheads="1"/>
          </p:cNvSpPr>
          <p:nvPr>
            <p:ph type="subTitle"/>
          </p:nvPr>
        </p:nvSpPr>
        <p:spPr>
          <a:xfrm>
            <a:off x="503238" y="431800"/>
            <a:ext cx="9070975" cy="4895850"/>
          </a:xfrm>
        </p:spPr>
        <p:txBody>
          <a:bodyPr tIns="14400"/>
          <a:lstStyle/>
          <a:p>
            <a:pPr indent="230188" algn="l" eaLnBrk="1">
              <a:buClrTx/>
              <a:buFontTx/>
              <a:buNone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  <a:tab pos="8985250" algn="l"/>
              </a:tabLst>
              <a:defRPr/>
            </a:pPr>
            <a:r>
              <a:rPr lang="hu-HU" altLang="hu-HU" sz="2000" b="1" dirty="0" smtClean="0">
                <a:solidFill>
                  <a:srgbClr val="00000A"/>
                </a:solidFill>
                <a:cs typeface="Times New Roman" panose="02020603050405020304" pitchFamily="18" charset="0"/>
              </a:rPr>
              <a:t>Az ellenőrzést végző kormánytisztviselők jogai: </a:t>
            </a:r>
          </a:p>
          <a:p>
            <a:pPr indent="230188" algn="l" eaLnBrk="1">
              <a:buClrTx/>
              <a:buFontTx/>
              <a:buNone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  <a:tab pos="8985250" algn="l"/>
              </a:tabLst>
              <a:defRPr/>
            </a:pPr>
            <a:endParaRPr lang="hu-HU" altLang="hu-HU" sz="2000" b="1" dirty="0" smtClean="0">
              <a:solidFill>
                <a:srgbClr val="00000A"/>
              </a:solidFill>
              <a:cs typeface="Times New Roman" panose="02020603050405020304" pitchFamily="18" charset="0"/>
            </a:endParaRPr>
          </a:p>
          <a:p>
            <a:pPr marL="671513" indent="-441325" algn="l" eaLnBrk="1">
              <a:buSzPct val="45000"/>
              <a:buFont typeface="Wingdings" panose="05000000000000000000" pitchFamily="2" charset="2"/>
              <a:buChar char="Ø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  <a:tab pos="8985250" algn="l"/>
              </a:tabLst>
              <a:defRPr/>
            </a:pPr>
            <a:r>
              <a:rPr lang="hu-HU" altLang="hu-HU" sz="2000" dirty="0" smtClean="0">
                <a:solidFill>
                  <a:srgbClr val="00000A"/>
                </a:solidFill>
                <a:cs typeface="Times New Roman" panose="02020603050405020304" pitchFamily="18" charset="0"/>
              </a:rPr>
              <a:t>az ellenőrzéshez szükséges területre, építménybe, egyéb létesítménybe</a:t>
            </a:r>
            <a:r>
              <a:rPr lang="hu-HU" altLang="hu-HU" sz="2000" b="1" dirty="0" smtClean="0">
                <a:solidFill>
                  <a:srgbClr val="00000A"/>
                </a:solidFill>
                <a:cs typeface="Times New Roman" panose="02020603050405020304" pitchFamily="18" charset="0"/>
              </a:rPr>
              <a:t> beléphetnek, </a:t>
            </a:r>
            <a:r>
              <a:rPr lang="hu-HU" altLang="hu-HU" sz="2000" dirty="0" smtClean="0">
                <a:solidFill>
                  <a:srgbClr val="00000A"/>
                </a:solidFill>
                <a:cs typeface="Times New Roman" panose="02020603050405020304" pitchFamily="18" charset="0"/>
              </a:rPr>
              <a:t>figyelemmel az ellenőrzött terület biztonsági előírásaira, munkarendjére</a:t>
            </a:r>
          </a:p>
          <a:p>
            <a:pPr marL="801687" indent="-342900" algn="l" eaLnBrk="1">
              <a:buClrTx/>
              <a:buSzPct val="45000"/>
              <a:buFont typeface="Wingdings" panose="05000000000000000000" pitchFamily="2" charset="2"/>
              <a:buChar char="Ø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  <a:tab pos="8985250" algn="l"/>
              </a:tabLst>
              <a:defRPr/>
            </a:pPr>
            <a:endParaRPr lang="hu-HU" altLang="hu-HU" sz="2000" b="1" dirty="0" smtClean="0">
              <a:solidFill>
                <a:srgbClr val="00000A"/>
              </a:solidFill>
              <a:cs typeface="Times New Roman" panose="02020603050405020304" pitchFamily="18" charset="0"/>
            </a:endParaRPr>
          </a:p>
          <a:p>
            <a:pPr marL="671513" indent="-441325" algn="l" eaLnBrk="1">
              <a:buSzPct val="45000"/>
              <a:buFont typeface="Wingdings" panose="05000000000000000000" pitchFamily="2" charset="2"/>
              <a:buChar char="Ø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  <a:tab pos="8985250" algn="l"/>
              </a:tabLst>
              <a:defRPr/>
            </a:pPr>
            <a:r>
              <a:rPr lang="hu-HU" altLang="hu-HU" sz="2000" dirty="0" smtClean="0">
                <a:solidFill>
                  <a:srgbClr val="00000A"/>
                </a:solidFill>
                <a:cs typeface="Times New Roman" panose="02020603050405020304" pitchFamily="18" charset="0"/>
              </a:rPr>
              <a:t>dokumentumokról</a:t>
            </a:r>
            <a:r>
              <a:rPr lang="hu-HU" altLang="hu-HU" sz="2000" b="1" dirty="0" smtClean="0">
                <a:solidFill>
                  <a:srgbClr val="00000A"/>
                </a:solidFill>
                <a:cs typeface="Times New Roman" panose="02020603050405020304" pitchFamily="18" charset="0"/>
              </a:rPr>
              <a:t> másolatot, képfelvételt </a:t>
            </a:r>
            <a:r>
              <a:rPr lang="hu-HU" altLang="hu-HU" sz="2000" dirty="0" smtClean="0">
                <a:solidFill>
                  <a:srgbClr val="00000A"/>
                </a:solidFill>
                <a:cs typeface="Times New Roman" panose="02020603050405020304" pitchFamily="18" charset="0"/>
              </a:rPr>
              <a:t>készíthetnek, kérhetnek</a:t>
            </a:r>
          </a:p>
          <a:p>
            <a:pPr marL="801687" indent="-342900" algn="l" eaLnBrk="1">
              <a:buClrTx/>
              <a:buSzPct val="45000"/>
              <a:buFont typeface="Wingdings" panose="05000000000000000000" pitchFamily="2" charset="2"/>
              <a:buChar char="Ø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  <a:tab pos="8985250" algn="l"/>
              </a:tabLst>
              <a:defRPr/>
            </a:pPr>
            <a:endParaRPr lang="hu-HU" altLang="hu-HU" sz="2000" b="1" dirty="0" smtClean="0">
              <a:solidFill>
                <a:srgbClr val="00000A"/>
              </a:solidFill>
              <a:cs typeface="Times New Roman" panose="02020603050405020304" pitchFamily="18" charset="0"/>
            </a:endParaRPr>
          </a:p>
          <a:p>
            <a:pPr marL="671513" indent="-441325" algn="l" eaLnBrk="1">
              <a:buSzPct val="45000"/>
              <a:buFont typeface="Wingdings" panose="05000000000000000000" pitchFamily="2" charset="2"/>
              <a:buChar char="Ø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  <a:tab pos="8985250" algn="l"/>
              </a:tabLst>
              <a:defRPr/>
            </a:pPr>
            <a:r>
              <a:rPr lang="hu-HU" altLang="hu-HU" sz="2000" dirty="0" smtClean="0">
                <a:solidFill>
                  <a:srgbClr val="00000A"/>
                </a:solidFill>
                <a:cs typeface="Times New Roman" panose="02020603050405020304" pitchFamily="18" charset="0"/>
              </a:rPr>
              <a:t>az ellenőrzéshez kapcsolódó</a:t>
            </a:r>
            <a:r>
              <a:rPr lang="hu-HU" altLang="hu-HU" sz="2000" b="1" dirty="0" smtClean="0">
                <a:solidFill>
                  <a:srgbClr val="00000A"/>
                </a:solidFill>
                <a:cs typeface="Times New Roman" panose="02020603050405020304" pitchFamily="18" charset="0"/>
              </a:rPr>
              <a:t> iratot, engedélyt </a:t>
            </a:r>
            <a:r>
              <a:rPr lang="hu-HU" altLang="hu-HU" sz="2000" dirty="0" smtClean="0">
                <a:solidFill>
                  <a:srgbClr val="00000A"/>
                </a:solidFill>
                <a:cs typeface="Times New Roman" panose="02020603050405020304" pitchFamily="18" charset="0"/>
              </a:rPr>
              <a:t>megvizsgálhatnak</a:t>
            </a:r>
          </a:p>
          <a:p>
            <a:pPr marL="801687" indent="-342900" algn="l" eaLnBrk="1">
              <a:buClrTx/>
              <a:buSzPct val="45000"/>
              <a:buFont typeface="Wingdings" panose="05000000000000000000" pitchFamily="2" charset="2"/>
              <a:buChar char="Ø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  <a:tab pos="8985250" algn="l"/>
              </a:tabLst>
              <a:defRPr/>
            </a:pPr>
            <a:endParaRPr lang="hu-HU" altLang="hu-HU" sz="2000" b="1" dirty="0" smtClean="0">
              <a:solidFill>
                <a:srgbClr val="00000A"/>
              </a:solidFill>
              <a:cs typeface="Times New Roman" panose="02020603050405020304" pitchFamily="18" charset="0"/>
            </a:endParaRPr>
          </a:p>
          <a:p>
            <a:pPr marL="671513" indent="-441325" algn="l" eaLnBrk="1">
              <a:buSzPct val="45000"/>
              <a:buFont typeface="Wingdings" panose="05000000000000000000" pitchFamily="2" charset="2"/>
              <a:buChar char="Ø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  <a:tab pos="8985250" algn="l"/>
              </a:tabLst>
              <a:defRPr/>
            </a:pPr>
            <a:r>
              <a:rPr lang="hu-HU" altLang="hu-HU" sz="2000" b="1" dirty="0" smtClean="0">
                <a:solidFill>
                  <a:srgbClr val="00000A"/>
                </a:solidFill>
                <a:cs typeface="Times New Roman" panose="02020603050405020304" pitchFamily="18" charset="0"/>
              </a:rPr>
              <a:t>adatot </a:t>
            </a:r>
            <a:r>
              <a:rPr lang="hu-HU" altLang="hu-HU" sz="2000" dirty="0" smtClean="0">
                <a:solidFill>
                  <a:srgbClr val="00000A"/>
                </a:solidFill>
                <a:cs typeface="Times New Roman" panose="02020603050405020304" pitchFamily="18" charset="0"/>
              </a:rPr>
              <a:t>gyűjthetnek</a:t>
            </a:r>
            <a:r>
              <a:rPr lang="hu-HU" altLang="hu-HU" sz="2000" b="1" dirty="0" smtClean="0">
                <a:solidFill>
                  <a:srgbClr val="00000A"/>
                </a:solidFill>
                <a:cs typeface="Times New Roman" panose="02020603050405020304" pitchFamily="18" charset="0"/>
              </a:rPr>
              <a:t>, tájékoztatást </a:t>
            </a:r>
            <a:r>
              <a:rPr lang="hu-HU" altLang="hu-HU" sz="2000" dirty="0" smtClean="0">
                <a:solidFill>
                  <a:srgbClr val="00000A"/>
                </a:solidFill>
                <a:cs typeface="Times New Roman" panose="02020603050405020304" pitchFamily="18" charset="0"/>
              </a:rPr>
              <a:t>kérhetnek</a:t>
            </a:r>
          </a:p>
          <a:p>
            <a:pPr marL="801687" indent="-342900" algn="l" eaLnBrk="1">
              <a:buClrTx/>
              <a:buSzPct val="45000"/>
              <a:buFont typeface="Wingdings" panose="05000000000000000000" pitchFamily="2" charset="2"/>
              <a:buChar char="Ø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  <a:tab pos="8985250" algn="l"/>
              </a:tabLst>
              <a:defRPr/>
            </a:pPr>
            <a:endParaRPr lang="hu-HU" altLang="hu-HU" sz="2000" b="1" dirty="0" smtClean="0">
              <a:solidFill>
                <a:srgbClr val="00000A"/>
              </a:solidFill>
              <a:cs typeface="Times New Roman" panose="02020603050405020304" pitchFamily="18" charset="0"/>
            </a:endParaRPr>
          </a:p>
          <a:p>
            <a:pPr marL="671513" indent="-441325" algn="l" eaLnBrk="1">
              <a:buSzPct val="45000"/>
              <a:buFont typeface="Wingdings" panose="05000000000000000000" pitchFamily="2" charset="2"/>
              <a:buChar char="Ø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  <a:tab pos="8985250" algn="l"/>
              </a:tabLst>
              <a:defRPr/>
            </a:pPr>
            <a:r>
              <a:rPr lang="hu-HU" altLang="hu-HU" sz="2000" dirty="0" smtClean="0">
                <a:solidFill>
                  <a:srgbClr val="00000A"/>
                </a:solidFill>
                <a:cs typeface="Times New Roman" panose="02020603050405020304" pitchFamily="18" charset="0"/>
              </a:rPr>
              <a:t>az ellenőrzési helyszínen</a:t>
            </a:r>
            <a:r>
              <a:rPr lang="hu-HU" altLang="hu-HU" sz="2000" b="1" dirty="0" smtClean="0">
                <a:solidFill>
                  <a:srgbClr val="00000A"/>
                </a:solidFill>
                <a:cs typeface="Times New Roman" panose="02020603050405020304" pitchFamily="18" charset="0"/>
              </a:rPr>
              <a:t> kép- és hangfelvételt </a:t>
            </a:r>
            <a:r>
              <a:rPr lang="hu-HU" altLang="hu-HU" sz="2000" dirty="0" smtClean="0">
                <a:solidFill>
                  <a:srgbClr val="00000A"/>
                </a:solidFill>
                <a:cs typeface="Times New Roman" panose="02020603050405020304" pitchFamily="18" charset="0"/>
              </a:rPr>
              <a:t>készíthetnek</a:t>
            </a:r>
          </a:p>
          <a:p>
            <a:pPr marL="801687" indent="-342900" algn="l" eaLnBrk="1">
              <a:buClrTx/>
              <a:buSzPct val="45000"/>
              <a:buFont typeface="Wingdings" panose="05000000000000000000" pitchFamily="2" charset="2"/>
              <a:buChar char="Ø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  <a:tab pos="8985250" algn="l"/>
              </a:tabLst>
              <a:defRPr/>
            </a:pPr>
            <a:endParaRPr lang="hu-HU" altLang="hu-HU" sz="2000" b="1" dirty="0" smtClean="0">
              <a:solidFill>
                <a:srgbClr val="00000A"/>
              </a:solidFill>
              <a:cs typeface="Times New Roman" panose="02020603050405020304" pitchFamily="18" charset="0"/>
            </a:endParaRPr>
          </a:p>
          <a:p>
            <a:pPr marL="671513" indent="-441325" algn="l" eaLnBrk="1">
              <a:buSzPct val="45000"/>
              <a:buFont typeface="Wingdings" panose="05000000000000000000" pitchFamily="2" charset="2"/>
              <a:buChar char="Ø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  <a:tab pos="8985250" algn="l"/>
              </a:tabLst>
              <a:defRPr/>
            </a:pPr>
            <a:r>
              <a:rPr lang="hu-HU" altLang="hu-HU" sz="2000" b="1" dirty="0" smtClean="0">
                <a:solidFill>
                  <a:srgbClr val="00000A"/>
                </a:solidFill>
                <a:cs typeface="Times New Roman" panose="02020603050405020304" pitchFamily="18" charset="0"/>
              </a:rPr>
              <a:t>nyilatkozattételre, iratbecsatolásra </a:t>
            </a:r>
            <a:r>
              <a:rPr lang="hu-HU" altLang="hu-HU" sz="2000" dirty="0" smtClean="0">
                <a:solidFill>
                  <a:srgbClr val="00000A"/>
                </a:solidFill>
                <a:cs typeface="Times New Roman" panose="02020603050405020304" pitchFamily="18" charset="0"/>
              </a:rPr>
              <a:t>hívhatják fel az ügyfelet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1">
          <a:gsLst>
            <a:gs pos="0">
              <a:srgbClr val="81D41A"/>
            </a:gs>
            <a:gs pos="100000">
              <a:srgbClr val="FFFFFF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Grp="1" noChangeArrowheads="1"/>
          </p:cNvSpPr>
          <p:nvPr>
            <p:ph type="subTitle"/>
          </p:nvPr>
        </p:nvSpPr>
        <p:spPr>
          <a:xfrm>
            <a:off x="720725" y="1403350"/>
            <a:ext cx="2879725" cy="828675"/>
          </a:xfrm>
          <a:solidFill>
            <a:srgbClr val="FFFFFF"/>
          </a:solidFill>
          <a:ln w="9360" cap="flat">
            <a:solidFill>
              <a:srgbClr val="000000"/>
            </a:solidFill>
            <a:round/>
            <a:headEnd/>
            <a:tailEnd/>
          </a:ln>
        </p:spPr>
        <p:txBody>
          <a:bodyPr tIns="14400"/>
          <a:lstStyle/>
          <a:p>
            <a:pPr eaLnBrk="1">
              <a:buClrTx/>
              <a:buFontTx/>
              <a:buNone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/>
            </a:pPr>
            <a:r>
              <a:rPr lang="hu-HU" altLang="hu-HU" sz="1600" b="1" smtClean="0">
                <a:cs typeface="Times New Roman" panose="02020603050405020304" pitchFamily="18" charset="0"/>
              </a:rPr>
              <a:t>Jegyzőkönyvből kiderül, hogy nincs jogsértés:</a:t>
            </a:r>
          </a:p>
        </p:txBody>
      </p:sp>
      <p:sp>
        <p:nvSpPr>
          <p:cNvPr id="35843" name="Text Box 2"/>
          <p:cNvSpPr txBox="1">
            <a:spLocks noChangeArrowheads="1"/>
          </p:cNvSpPr>
          <p:nvPr/>
        </p:nvSpPr>
        <p:spPr bwMode="auto">
          <a:xfrm>
            <a:off x="6480175" y="1331913"/>
            <a:ext cx="2879725" cy="9715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14400" rIns="0" bIns="0" anchor="ctr"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>
              <a:buClrTx/>
              <a:buFontTx/>
              <a:buNone/>
            </a:pPr>
            <a:r>
              <a:rPr lang="hu-HU" altLang="hu-HU" sz="1600" b="1">
                <a:solidFill>
                  <a:srgbClr val="000000"/>
                </a:solidFill>
                <a:cs typeface="Times New Roman" panose="02020603050405020304" pitchFamily="18" charset="0"/>
              </a:rPr>
              <a:t>Jegyzőkönyvben jogsértés kerül megállapítása, vagy nem tisztázott kérdés van:</a:t>
            </a:r>
          </a:p>
        </p:txBody>
      </p:sp>
      <p:sp>
        <p:nvSpPr>
          <p:cNvPr id="35844" name="Text Box 3"/>
          <p:cNvSpPr txBox="1">
            <a:spLocks noChangeArrowheads="1"/>
          </p:cNvSpPr>
          <p:nvPr/>
        </p:nvSpPr>
        <p:spPr bwMode="auto">
          <a:xfrm>
            <a:off x="720725" y="3671888"/>
            <a:ext cx="2879725" cy="1152525"/>
          </a:xfrm>
          <a:prstGeom prst="rect">
            <a:avLst/>
          </a:prstGeom>
          <a:noFill/>
          <a:ln w="936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14400" rIns="0" bIns="0" anchor="ctr"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>
              <a:buClrTx/>
              <a:buFontTx/>
              <a:buNone/>
            </a:pPr>
            <a:r>
              <a:rPr lang="hu-HU" altLang="hu-HU" sz="1600">
                <a:solidFill>
                  <a:srgbClr val="000000"/>
                </a:solidFill>
                <a:cs typeface="Times New Roman" panose="02020603050405020304" pitchFamily="18" charset="0"/>
              </a:rPr>
              <a:t>Lezárni az ügyet az ellenőrzéstől számított 8 napon belül az ügyfél részére történő értesítés küldésével</a:t>
            </a:r>
          </a:p>
        </p:txBody>
      </p:sp>
      <p:sp>
        <p:nvSpPr>
          <p:cNvPr id="35845" name="Text Box 4"/>
          <p:cNvSpPr txBox="1">
            <a:spLocks noChangeArrowheads="1"/>
          </p:cNvSpPr>
          <p:nvPr/>
        </p:nvSpPr>
        <p:spPr bwMode="auto">
          <a:xfrm>
            <a:off x="3816350" y="107950"/>
            <a:ext cx="2447925" cy="115252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14400" rIns="0" bIns="0" anchor="ctr"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>
              <a:buClrTx/>
              <a:buFontTx/>
              <a:buNone/>
            </a:pPr>
            <a:r>
              <a:rPr lang="hu-HU" altLang="hu-HU" sz="1600">
                <a:solidFill>
                  <a:srgbClr val="000000"/>
                </a:solidFill>
                <a:cs typeface="Times New Roman" panose="02020603050405020304" pitchFamily="18" charset="0"/>
              </a:rPr>
              <a:t>Jegyzőkönyv helyszíni ellenőrzésről</a:t>
            </a:r>
          </a:p>
        </p:txBody>
      </p:sp>
      <p:sp>
        <p:nvSpPr>
          <p:cNvPr id="35846" name="Text Box 5"/>
          <p:cNvSpPr txBox="1">
            <a:spLocks noChangeArrowheads="1"/>
          </p:cNvSpPr>
          <p:nvPr/>
        </p:nvSpPr>
        <p:spPr bwMode="auto">
          <a:xfrm>
            <a:off x="6480175" y="2598738"/>
            <a:ext cx="2879725" cy="1354137"/>
          </a:xfrm>
          <a:prstGeom prst="rect">
            <a:avLst/>
          </a:prstGeom>
          <a:solidFill>
            <a:srgbClr val="FFFFFF"/>
          </a:solidFill>
          <a:ln w="9360">
            <a:solidFill>
              <a:srgbClr val="3465A4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14400" rIns="0" bIns="0" anchor="ctr"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>
              <a:buClrTx/>
              <a:buFontTx/>
              <a:buNone/>
            </a:pPr>
            <a:r>
              <a:rPr lang="hu-HU" altLang="hu-HU" sz="1600">
                <a:solidFill>
                  <a:srgbClr val="000000"/>
                </a:solidFill>
                <a:cs typeface="Times New Roman" panose="02020603050405020304" pitchFamily="18" charset="0"/>
              </a:rPr>
              <a:t>Tényállás tisztázása ügyféli nyilatkozattal, tanú nyilatkozattal, iratbekéréssel, ezt követően – amennyiben jogsértés állapítható meg – haladéktalanul eljárás indítása</a:t>
            </a:r>
          </a:p>
        </p:txBody>
      </p:sp>
      <p:sp>
        <p:nvSpPr>
          <p:cNvPr id="35847" name="Text Box 6"/>
          <p:cNvSpPr txBox="1">
            <a:spLocks noChangeArrowheads="1"/>
          </p:cNvSpPr>
          <p:nvPr/>
        </p:nvSpPr>
        <p:spPr bwMode="auto">
          <a:xfrm>
            <a:off x="6480175" y="4248150"/>
            <a:ext cx="2879725" cy="115252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14400" rIns="0" bIns="0" anchor="ctr"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>
              <a:buClrTx/>
              <a:buFontTx/>
              <a:buNone/>
            </a:pPr>
            <a:r>
              <a:rPr lang="hu-HU" altLang="hu-HU" sz="1600">
                <a:solidFill>
                  <a:srgbClr val="000000"/>
                </a:solidFill>
                <a:cs typeface="Times New Roman" panose="02020603050405020304" pitchFamily="18" charset="0"/>
              </a:rPr>
              <a:t>Az eljárás indításától számított 20 napon belül a döntés közlése </a:t>
            </a:r>
          </a:p>
        </p:txBody>
      </p:sp>
      <p:sp>
        <p:nvSpPr>
          <p:cNvPr id="35848" name="Line 7"/>
          <p:cNvSpPr>
            <a:spLocks noChangeShapeType="1"/>
          </p:cNvSpPr>
          <p:nvPr/>
        </p:nvSpPr>
        <p:spPr bwMode="auto">
          <a:xfrm>
            <a:off x="2087563" y="2232025"/>
            <a:ext cx="1587" cy="1439863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35849" name="Line 8"/>
          <p:cNvSpPr>
            <a:spLocks noChangeShapeType="1"/>
          </p:cNvSpPr>
          <p:nvPr/>
        </p:nvSpPr>
        <p:spPr bwMode="auto">
          <a:xfrm flipH="1">
            <a:off x="2084388" y="647700"/>
            <a:ext cx="1735137" cy="1588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35850" name="Line 9"/>
          <p:cNvSpPr>
            <a:spLocks noChangeShapeType="1"/>
          </p:cNvSpPr>
          <p:nvPr/>
        </p:nvSpPr>
        <p:spPr bwMode="auto">
          <a:xfrm>
            <a:off x="2087563" y="647700"/>
            <a:ext cx="1587" cy="755650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35851" name="Line 10"/>
          <p:cNvSpPr>
            <a:spLocks noChangeShapeType="1"/>
          </p:cNvSpPr>
          <p:nvPr/>
        </p:nvSpPr>
        <p:spPr bwMode="auto">
          <a:xfrm>
            <a:off x="7991475" y="647700"/>
            <a:ext cx="1588" cy="684213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35852" name="Line 11"/>
          <p:cNvSpPr>
            <a:spLocks noChangeShapeType="1"/>
          </p:cNvSpPr>
          <p:nvPr/>
        </p:nvSpPr>
        <p:spPr bwMode="auto">
          <a:xfrm flipH="1">
            <a:off x="6259513" y="647700"/>
            <a:ext cx="1735137" cy="1588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35853" name="Line 12"/>
          <p:cNvSpPr>
            <a:spLocks noChangeShapeType="1"/>
          </p:cNvSpPr>
          <p:nvPr/>
        </p:nvSpPr>
        <p:spPr bwMode="auto">
          <a:xfrm>
            <a:off x="7991475" y="2303463"/>
            <a:ext cx="1588" cy="295275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35854" name="Line 13"/>
          <p:cNvSpPr>
            <a:spLocks noChangeShapeType="1"/>
          </p:cNvSpPr>
          <p:nvPr/>
        </p:nvSpPr>
        <p:spPr bwMode="auto">
          <a:xfrm>
            <a:off x="7991475" y="3952875"/>
            <a:ext cx="1588" cy="295275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1">
          <a:gsLst>
            <a:gs pos="0">
              <a:srgbClr val="81D41A"/>
            </a:gs>
            <a:gs pos="100000">
              <a:srgbClr val="FFFFFF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Grp="1" noChangeArrowheads="1"/>
          </p:cNvSpPr>
          <p:nvPr>
            <p:ph type="subTitle"/>
          </p:nvPr>
        </p:nvSpPr>
        <p:spPr>
          <a:xfrm>
            <a:off x="792163" y="603250"/>
            <a:ext cx="8137525" cy="4524375"/>
          </a:xfrm>
        </p:spPr>
        <p:txBody>
          <a:bodyPr/>
          <a:lstStyle/>
          <a:p>
            <a:pPr marL="730250" indent="-285750" algn="just" eaLnBrk="1">
              <a:lnSpc>
                <a:spcPct val="100000"/>
              </a:lnSpc>
              <a:buSzPct val="45000"/>
              <a:buFont typeface="Wingdings" panose="05000000000000000000" pitchFamily="2" charset="2"/>
              <a:buChar char="Ø"/>
              <a:tabLst>
                <a:tab pos="671513" algn="l"/>
                <a:tab pos="776288" algn="l"/>
                <a:tab pos="1225550" algn="l"/>
                <a:tab pos="1674813" algn="l"/>
                <a:tab pos="2124075" algn="l"/>
                <a:tab pos="2573338" algn="l"/>
                <a:tab pos="3022600" algn="l"/>
                <a:tab pos="3471863" algn="l"/>
                <a:tab pos="3921125" algn="l"/>
                <a:tab pos="4370388" algn="l"/>
                <a:tab pos="4819650" algn="l"/>
                <a:tab pos="5268913" algn="l"/>
                <a:tab pos="5718175" algn="l"/>
                <a:tab pos="6167438" algn="l"/>
                <a:tab pos="6616700" algn="l"/>
                <a:tab pos="7065963" algn="l"/>
                <a:tab pos="7515225" algn="l"/>
                <a:tab pos="7964488" algn="l"/>
                <a:tab pos="8413750" algn="l"/>
                <a:tab pos="8863013" algn="l"/>
                <a:tab pos="9312275" algn="l"/>
              </a:tabLst>
              <a:defRPr/>
            </a:pPr>
            <a:r>
              <a:rPr lang="hu-HU" altLang="hu-HU" sz="2800" dirty="0" smtClean="0">
                <a:cs typeface="Times New Roman" panose="02020603050405020304" pitchFamily="18" charset="0"/>
              </a:rPr>
              <a:t>döntés ellen </a:t>
            </a:r>
            <a:r>
              <a:rPr lang="hu-HU" altLang="hu-HU" sz="2800" b="1" dirty="0" smtClean="0">
                <a:cs typeface="Times New Roman" panose="02020603050405020304" pitchFamily="18" charset="0"/>
              </a:rPr>
              <a:t>fellebbezésnek nincs helye</a:t>
            </a:r>
            <a:r>
              <a:rPr lang="hu-HU" altLang="hu-HU" sz="2800" dirty="0" smtClean="0">
                <a:cs typeface="Times New Roman" panose="02020603050405020304" pitchFamily="18" charset="0"/>
              </a:rPr>
              <a:t>, az a közléskor véglegessé válik</a:t>
            </a:r>
            <a:endParaRPr lang="hu-HU" altLang="hu-HU" sz="2800" b="1" dirty="0" smtClean="0">
              <a:cs typeface="Times New Roman" panose="02020603050405020304" pitchFamily="18" charset="0"/>
            </a:endParaRPr>
          </a:p>
          <a:p>
            <a:pPr marL="730250" indent="-285750" algn="just" eaLnBrk="1">
              <a:lnSpc>
                <a:spcPct val="100000"/>
              </a:lnSpc>
              <a:buSzPct val="45000"/>
              <a:buFont typeface="Wingdings" panose="05000000000000000000" pitchFamily="2" charset="2"/>
              <a:buChar char="Ø"/>
              <a:tabLst>
                <a:tab pos="671513" algn="l"/>
                <a:tab pos="776288" algn="l"/>
                <a:tab pos="1225550" algn="l"/>
                <a:tab pos="1674813" algn="l"/>
                <a:tab pos="2124075" algn="l"/>
                <a:tab pos="2573338" algn="l"/>
                <a:tab pos="3022600" algn="l"/>
                <a:tab pos="3471863" algn="l"/>
                <a:tab pos="3921125" algn="l"/>
                <a:tab pos="4370388" algn="l"/>
                <a:tab pos="4819650" algn="l"/>
                <a:tab pos="5268913" algn="l"/>
                <a:tab pos="5718175" algn="l"/>
                <a:tab pos="6167438" algn="l"/>
                <a:tab pos="6616700" algn="l"/>
                <a:tab pos="7065963" algn="l"/>
                <a:tab pos="7515225" algn="l"/>
                <a:tab pos="7964488" algn="l"/>
                <a:tab pos="8413750" algn="l"/>
                <a:tab pos="8863013" algn="l"/>
                <a:tab pos="9312275" algn="l"/>
              </a:tabLst>
              <a:defRPr/>
            </a:pPr>
            <a:endParaRPr lang="hu-HU" altLang="hu-HU" sz="2800" b="1" dirty="0" smtClean="0">
              <a:cs typeface="Times New Roman" panose="02020603050405020304" pitchFamily="18" charset="0"/>
            </a:endParaRPr>
          </a:p>
          <a:p>
            <a:pPr marL="730250" indent="-285750" algn="just" eaLnBrk="1">
              <a:lnSpc>
                <a:spcPct val="100000"/>
              </a:lnSpc>
              <a:buSzPct val="45000"/>
              <a:buFont typeface="Wingdings" panose="05000000000000000000" pitchFamily="2" charset="2"/>
              <a:buChar char="Ø"/>
              <a:tabLst>
                <a:tab pos="671513" algn="l"/>
                <a:tab pos="776288" algn="l"/>
                <a:tab pos="1225550" algn="l"/>
                <a:tab pos="1674813" algn="l"/>
                <a:tab pos="2124075" algn="l"/>
                <a:tab pos="2573338" algn="l"/>
                <a:tab pos="3022600" algn="l"/>
                <a:tab pos="3471863" algn="l"/>
                <a:tab pos="3921125" algn="l"/>
                <a:tab pos="4370388" algn="l"/>
                <a:tab pos="4819650" algn="l"/>
                <a:tab pos="5268913" algn="l"/>
                <a:tab pos="5718175" algn="l"/>
                <a:tab pos="6167438" algn="l"/>
                <a:tab pos="6616700" algn="l"/>
                <a:tab pos="7065963" algn="l"/>
                <a:tab pos="7515225" algn="l"/>
                <a:tab pos="7964488" algn="l"/>
                <a:tab pos="8413750" algn="l"/>
                <a:tab pos="8863013" algn="l"/>
                <a:tab pos="9312275" algn="l"/>
              </a:tabLst>
              <a:defRPr/>
            </a:pPr>
            <a:r>
              <a:rPr lang="hu-HU" altLang="hu-HU" sz="2800" b="1" dirty="0" smtClean="0">
                <a:cs typeface="Times New Roman" panose="02020603050405020304" pitchFamily="18" charset="0"/>
              </a:rPr>
              <a:t>közlésétől</a:t>
            </a:r>
            <a:r>
              <a:rPr lang="hu-HU" altLang="hu-HU" sz="2800" dirty="0" smtClean="0">
                <a:cs typeface="Times New Roman" panose="02020603050405020304" pitchFamily="18" charset="0"/>
              </a:rPr>
              <a:t> számított 30 napon belül</a:t>
            </a:r>
            <a:r>
              <a:rPr lang="hu-HU" altLang="hu-HU" sz="2800" b="1" dirty="0" smtClean="0">
                <a:cs typeface="Times New Roman" panose="02020603050405020304" pitchFamily="18" charset="0"/>
              </a:rPr>
              <a:t> közigazgatási per </a:t>
            </a:r>
            <a:r>
              <a:rPr lang="hu-HU" altLang="hu-HU" sz="2800" dirty="0" smtClean="0">
                <a:cs typeface="Times New Roman" panose="02020603050405020304" pitchFamily="18" charset="0"/>
              </a:rPr>
              <a:t>indítására van lehetőség</a:t>
            </a:r>
          </a:p>
          <a:p>
            <a:pPr marL="730250" indent="-285750" algn="just" eaLnBrk="1">
              <a:lnSpc>
                <a:spcPct val="100000"/>
              </a:lnSpc>
              <a:buSzPct val="45000"/>
              <a:buFont typeface="Wingdings" panose="05000000000000000000" pitchFamily="2" charset="2"/>
              <a:buChar char="Ø"/>
              <a:tabLst>
                <a:tab pos="671513" algn="l"/>
                <a:tab pos="776288" algn="l"/>
                <a:tab pos="1225550" algn="l"/>
                <a:tab pos="1674813" algn="l"/>
                <a:tab pos="2124075" algn="l"/>
                <a:tab pos="2573338" algn="l"/>
                <a:tab pos="3022600" algn="l"/>
                <a:tab pos="3471863" algn="l"/>
                <a:tab pos="3921125" algn="l"/>
                <a:tab pos="4370388" algn="l"/>
                <a:tab pos="4819650" algn="l"/>
                <a:tab pos="5268913" algn="l"/>
                <a:tab pos="5718175" algn="l"/>
                <a:tab pos="6167438" algn="l"/>
                <a:tab pos="6616700" algn="l"/>
                <a:tab pos="7065963" algn="l"/>
                <a:tab pos="7515225" algn="l"/>
                <a:tab pos="7964488" algn="l"/>
                <a:tab pos="8413750" algn="l"/>
                <a:tab pos="8863013" algn="l"/>
                <a:tab pos="9312275" algn="l"/>
              </a:tabLst>
              <a:defRPr/>
            </a:pPr>
            <a:endParaRPr lang="hu-HU" altLang="hu-HU" sz="2800" dirty="0" smtClean="0">
              <a:cs typeface="Times New Roman" panose="02020603050405020304" pitchFamily="18" charset="0"/>
            </a:endParaRPr>
          </a:p>
          <a:p>
            <a:pPr marL="730250" indent="-285750" algn="just" eaLnBrk="1">
              <a:lnSpc>
                <a:spcPct val="100000"/>
              </a:lnSpc>
              <a:buSzPct val="45000"/>
              <a:buFont typeface="Wingdings" panose="05000000000000000000" pitchFamily="2" charset="2"/>
              <a:buChar char="Ø"/>
              <a:tabLst>
                <a:tab pos="671513" algn="l"/>
                <a:tab pos="776288" algn="l"/>
                <a:tab pos="1225550" algn="l"/>
                <a:tab pos="1674813" algn="l"/>
                <a:tab pos="2124075" algn="l"/>
                <a:tab pos="2573338" algn="l"/>
                <a:tab pos="3022600" algn="l"/>
                <a:tab pos="3471863" algn="l"/>
                <a:tab pos="3921125" algn="l"/>
                <a:tab pos="4370388" algn="l"/>
                <a:tab pos="4819650" algn="l"/>
                <a:tab pos="5268913" algn="l"/>
                <a:tab pos="5718175" algn="l"/>
                <a:tab pos="6167438" algn="l"/>
                <a:tab pos="6616700" algn="l"/>
                <a:tab pos="7065963" algn="l"/>
                <a:tab pos="7515225" algn="l"/>
                <a:tab pos="7964488" algn="l"/>
                <a:tab pos="8413750" algn="l"/>
                <a:tab pos="8863013" algn="l"/>
                <a:tab pos="9312275" algn="l"/>
              </a:tabLst>
              <a:defRPr/>
            </a:pPr>
            <a:r>
              <a:rPr lang="hu-HU" altLang="hu-HU" sz="2800" b="1" dirty="0" smtClean="0">
                <a:cs typeface="Times New Roman" panose="02020603050405020304" pitchFamily="18" charset="0"/>
              </a:rPr>
              <a:t>járási hivatalhoz kell benyújtani </a:t>
            </a:r>
          </a:p>
          <a:p>
            <a:pPr marL="730250" indent="-285750" algn="just" eaLnBrk="1">
              <a:lnSpc>
                <a:spcPct val="100000"/>
              </a:lnSpc>
              <a:buSzPct val="45000"/>
              <a:buFont typeface="Wingdings" panose="05000000000000000000" pitchFamily="2" charset="2"/>
              <a:buChar char="Ø"/>
              <a:tabLst>
                <a:tab pos="671513" algn="l"/>
                <a:tab pos="776288" algn="l"/>
                <a:tab pos="1225550" algn="l"/>
                <a:tab pos="1674813" algn="l"/>
                <a:tab pos="2124075" algn="l"/>
                <a:tab pos="2573338" algn="l"/>
                <a:tab pos="3022600" algn="l"/>
                <a:tab pos="3471863" algn="l"/>
                <a:tab pos="3921125" algn="l"/>
                <a:tab pos="4370388" algn="l"/>
                <a:tab pos="4819650" algn="l"/>
                <a:tab pos="5268913" algn="l"/>
                <a:tab pos="5718175" algn="l"/>
                <a:tab pos="6167438" algn="l"/>
                <a:tab pos="6616700" algn="l"/>
                <a:tab pos="7065963" algn="l"/>
                <a:tab pos="7515225" algn="l"/>
                <a:tab pos="7964488" algn="l"/>
                <a:tab pos="8413750" algn="l"/>
                <a:tab pos="8863013" algn="l"/>
                <a:tab pos="9312275" algn="l"/>
              </a:tabLst>
              <a:defRPr/>
            </a:pPr>
            <a:endParaRPr lang="hu-HU" altLang="hu-HU" sz="2800" b="1" dirty="0" smtClean="0">
              <a:cs typeface="Times New Roman" panose="02020603050405020304" pitchFamily="18" charset="0"/>
            </a:endParaRPr>
          </a:p>
          <a:p>
            <a:pPr marL="730250" indent="-285750" algn="just" eaLnBrk="1">
              <a:lnSpc>
                <a:spcPct val="100000"/>
              </a:lnSpc>
              <a:buSzPct val="45000"/>
              <a:buFont typeface="Wingdings" panose="05000000000000000000" pitchFamily="2" charset="2"/>
              <a:buChar char="Ø"/>
              <a:tabLst>
                <a:tab pos="671513" algn="l"/>
                <a:tab pos="776288" algn="l"/>
                <a:tab pos="1225550" algn="l"/>
                <a:tab pos="1674813" algn="l"/>
                <a:tab pos="2124075" algn="l"/>
                <a:tab pos="2573338" algn="l"/>
                <a:tab pos="3022600" algn="l"/>
                <a:tab pos="3471863" algn="l"/>
                <a:tab pos="3921125" algn="l"/>
                <a:tab pos="4370388" algn="l"/>
                <a:tab pos="4819650" algn="l"/>
                <a:tab pos="5268913" algn="l"/>
                <a:tab pos="5718175" algn="l"/>
                <a:tab pos="6167438" algn="l"/>
                <a:tab pos="6616700" algn="l"/>
                <a:tab pos="7065963" algn="l"/>
                <a:tab pos="7515225" algn="l"/>
                <a:tab pos="7964488" algn="l"/>
                <a:tab pos="8413750" algn="l"/>
                <a:tab pos="8863013" algn="l"/>
                <a:tab pos="9312275" algn="l"/>
              </a:tabLst>
              <a:defRPr/>
            </a:pPr>
            <a:r>
              <a:rPr lang="hu-HU" altLang="hu-HU" sz="2800" b="1" dirty="0" smtClean="0">
                <a:cs typeface="Times New Roman" panose="02020603050405020304" pitchFamily="18" charset="0"/>
              </a:rPr>
              <a:t>elektronikus ügyintézés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1">
          <a:gsLst>
            <a:gs pos="0">
              <a:srgbClr val="81D41A"/>
            </a:gs>
            <a:gs pos="100000">
              <a:srgbClr val="FFFFFF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body"/>
          </p:nvPr>
        </p:nvSpPr>
        <p:spPr>
          <a:xfrm>
            <a:off x="503238" y="360363"/>
            <a:ext cx="9070975" cy="4995862"/>
          </a:xfrm>
        </p:spPr>
        <p:txBody>
          <a:bodyPr tIns="14400" anchor="t"/>
          <a:lstStyle/>
          <a:p>
            <a:pPr marL="457200" indent="-457200" algn="l" eaLnBrk="1">
              <a:spcBef>
                <a:spcPts val="288"/>
              </a:spcBef>
              <a:spcAft>
                <a:spcPts val="288"/>
              </a:spcAft>
              <a:buClrTx/>
              <a:buFontTx/>
              <a:buAutoNum type="arabicPeriod" startAt="2018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  <a:tab pos="8985250" algn="l"/>
              </a:tabLst>
              <a:defRPr/>
            </a:pPr>
            <a:r>
              <a:rPr lang="hu-HU" altLang="hu-HU" sz="2400" b="1" dirty="0" smtClean="0"/>
              <a:t>január 01</a:t>
            </a:r>
            <a:r>
              <a:rPr lang="hu-HU" altLang="hu-HU" sz="2400" dirty="0" smtClean="0"/>
              <a:t>-től járási hivatali hatáskör: </a:t>
            </a:r>
          </a:p>
          <a:p>
            <a:pPr algn="l" eaLnBrk="1">
              <a:spcBef>
                <a:spcPts val="288"/>
              </a:spcBef>
              <a:spcAft>
                <a:spcPts val="288"/>
              </a:spcAft>
              <a:buClrTx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  <a:tab pos="8985250" algn="l"/>
              </a:tabLst>
              <a:defRPr/>
            </a:pPr>
            <a:endParaRPr lang="hu-HU" altLang="hu-HU" sz="2400" dirty="0" smtClean="0"/>
          </a:p>
          <a:p>
            <a:pPr marL="965200" indent="-342900" algn="l" eaLnBrk="1">
              <a:spcBef>
                <a:spcPts val="288"/>
              </a:spcBef>
              <a:spcAft>
                <a:spcPts val="288"/>
              </a:spcAft>
              <a:buSzPct val="45000"/>
              <a:buFont typeface="Wingdings" panose="05000000000000000000" pitchFamily="2" charset="2"/>
              <a:buChar char="Ø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  <a:tab pos="8985250" algn="l"/>
              </a:tabLst>
              <a:defRPr/>
            </a:pPr>
            <a:r>
              <a:rPr lang="hu-HU" altLang="hu-HU" sz="2400" dirty="0" smtClean="0"/>
              <a:t>a közigazgatási bürokráciacsökkentéssel és az egyes hatósági eljárások egyszerűsítésével összefüggő törvények módosításáról  szóló 2017. évi CLXXXVI. törvény</a:t>
            </a:r>
          </a:p>
          <a:p>
            <a:pPr marL="965200" indent="-342900" algn="l" eaLnBrk="1">
              <a:spcBef>
                <a:spcPts val="288"/>
              </a:spcBef>
              <a:spcAft>
                <a:spcPts val="288"/>
              </a:spcAft>
              <a:buSzPct val="45000"/>
              <a:buFont typeface="Wingdings" panose="05000000000000000000" pitchFamily="2" charset="2"/>
              <a:buChar char="Ø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  <a:tab pos="8985250" algn="l"/>
              </a:tabLst>
              <a:defRPr/>
            </a:pPr>
            <a:r>
              <a:rPr lang="hu-HU" altLang="hu-HU" sz="2400" dirty="0" smtClean="0"/>
              <a:t>a kormányzati igazgatásról szóló </a:t>
            </a:r>
            <a:r>
              <a:rPr lang="hu-HU" altLang="hu-HU" sz="2400" b="1" dirty="0" smtClean="0"/>
              <a:t>2018. évi  CLXXX. törvény</a:t>
            </a:r>
            <a:r>
              <a:rPr lang="hu-HU" altLang="hu-HU" sz="2400" dirty="0" smtClean="0"/>
              <a:t> (Kit.)</a:t>
            </a:r>
          </a:p>
          <a:p>
            <a:pPr marL="965200" indent="-342900" algn="l" eaLnBrk="1">
              <a:spcBef>
                <a:spcPts val="288"/>
              </a:spcBef>
              <a:spcAft>
                <a:spcPts val="288"/>
              </a:spcAft>
              <a:buSzPct val="45000"/>
              <a:buFont typeface="Wingdings" panose="05000000000000000000" pitchFamily="2" charset="2"/>
              <a:buChar char="Ø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  <a:tab pos="8985250" algn="l"/>
              </a:tabLst>
              <a:defRPr/>
            </a:pPr>
            <a:r>
              <a:rPr lang="hu-HU" altLang="hu-HU" sz="2400" dirty="0" smtClean="0"/>
              <a:t>a fővárosi és megyei kormányhivatalokról, valamit a járási (fővárosi kerületi) hivatalokról szóló </a:t>
            </a:r>
            <a:r>
              <a:rPr lang="hu-HU" altLang="hu-HU" sz="2400" b="1" dirty="0" smtClean="0"/>
              <a:t>86/2019. (IV.23.) kormányrendelet</a:t>
            </a:r>
            <a:r>
              <a:rPr lang="hu-HU" altLang="hu-HU" sz="2400" dirty="0" smtClean="0"/>
              <a:t> (Rendelet)</a:t>
            </a:r>
          </a:p>
          <a:p>
            <a:pPr marL="965200" indent="-342900" algn="l" eaLnBrk="1">
              <a:spcBef>
                <a:spcPts val="288"/>
              </a:spcBef>
              <a:spcAft>
                <a:spcPts val="288"/>
              </a:spcAft>
              <a:buSzPct val="45000"/>
              <a:buFont typeface="Wingdings" panose="05000000000000000000" pitchFamily="2" charset="2"/>
              <a:buChar char="Ø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  <a:tab pos="8985250" algn="l"/>
              </a:tabLst>
              <a:defRPr/>
            </a:pPr>
            <a:r>
              <a:rPr lang="hu-HU" altLang="hu-HU" sz="2400" dirty="0" smtClean="0"/>
              <a:t>az általános közigazgatási rendtartásról szóló </a:t>
            </a:r>
            <a:r>
              <a:rPr lang="hu-HU" altLang="hu-HU" sz="2400" b="1" dirty="0" smtClean="0"/>
              <a:t>2016. évi CL. törvény </a:t>
            </a:r>
            <a:r>
              <a:rPr lang="hu-HU" altLang="hu-HU" sz="2400" dirty="0" smtClean="0"/>
              <a:t>(</a:t>
            </a:r>
            <a:r>
              <a:rPr lang="hu-HU" altLang="hu-HU" sz="2400" dirty="0" err="1" smtClean="0"/>
              <a:t>Ákr</a:t>
            </a:r>
            <a:r>
              <a:rPr lang="hu-HU" altLang="hu-HU" sz="2400" dirty="0" smtClean="0"/>
              <a:t>.)</a:t>
            </a:r>
          </a:p>
          <a:p>
            <a:pPr marL="965200" indent="-342900" algn="l" eaLnBrk="1">
              <a:spcBef>
                <a:spcPts val="288"/>
              </a:spcBef>
              <a:spcAft>
                <a:spcPts val="288"/>
              </a:spcAft>
              <a:buSzPct val="45000"/>
              <a:buFont typeface="Wingdings" panose="05000000000000000000" pitchFamily="2" charset="2"/>
              <a:buChar char="Ø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  <a:tab pos="8985250" algn="l"/>
              </a:tabLst>
              <a:defRPr/>
            </a:pPr>
            <a:r>
              <a:rPr lang="hu-HU" altLang="hu-HU" sz="2400" dirty="0" smtClean="0"/>
              <a:t>hivatali eljárásrend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1">
          <a:gsLst>
            <a:gs pos="0">
              <a:srgbClr val="81D41A"/>
            </a:gs>
            <a:gs pos="100000">
              <a:srgbClr val="FFFFFF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Grp="1" noChangeArrowheads="1"/>
          </p:cNvSpPr>
          <p:nvPr>
            <p:ph type="subTitle"/>
          </p:nvPr>
        </p:nvSpPr>
        <p:spPr>
          <a:xfrm>
            <a:off x="863600" y="387350"/>
            <a:ext cx="7993063" cy="4895850"/>
          </a:xfrm>
        </p:spPr>
        <p:txBody>
          <a:bodyPr/>
          <a:lstStyle/>
          <a:p>
            <a:pPr indent="230188" algn="just" eaLnBrk="1">
              <a:buClrTx/>
              <a:buFontTx/>
              <a:buNone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  <a:tab pos="8985250" algn="l"/>
              </a:tabLst>
              <a:defRPr/>
            </a:pPr>
            <a:r>
              <a:rPr lang="hu-HU" altLang="hu-HU" sz="2800" b="1" dirty="0" smtClean="0">
                <a:cs typeface="Times New Roman" panose="02020603050405020304" pitchFamily="18" charset="0"/>
              </a:rPr>
              <a:t>Ügyfél nem működik együtt:</a:t>
            </a:r>
          </a:p>
          <a:p>
            <a:pPr indent="230188" algn="just" eaLnBrk="1">
              <a:buClrTx/>
              <a:buFontTx/>
              <a:buNone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  <a:tab pos="8985250" algn="l"/>
              </a:tabLst>
              <a:defRPr/>
            </a:pPr>
            <a:r>
              <a:rPr lang="hu-HU" altLang="hu-HU" sz="2800" b="1" dirty="0" smtClean="0">
                <a:cs typeface="Times New Roman" panose="02020603050405020304" pitchFamily="18" charset="0"/>
              </a:rPr>
              <a:t>  </a:t>
            </a:r>
          </a:p>
          <a:p>
            <a:pPr marL="687388" indent="-331788" algn="just" eaLnBrk="1">
              <a:lnSpc>
                <a:spcPct val="140000"/>
              </a:lnSpc>
              <a:buSzPct val="45000"/>
              <a:buFont typeface="Wingdings" panose="05000000000000000000" pitchFamily="2" charset="2"/>
              <a:buChar char="Ø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  <a:tab pos="8985250" algn="l"/>
              </a:tabLst>
              <a:defRPr/>
            </a:pPr>
            <a:r>
              <a:rPr lang="hu-HU" altLang="hu-HU" sz="2800" dirty="0">
                <a:cs typeface="Times New Roman" panose="02020603050405020304" pitchFamily="18" charset="0"/>
              </a:rPr>
              <a:t>a</a:t>
            </a:r>
            <a:r>
              <a:rPr lang="hu-HU" altLang="hu-HU" sz="2800" dirty="0" smtClean="0">
                <a:cs typeface="Times New Roman" panose="02020603050405020304" pitchFamily="18" charset="0"/>
              </a:rPr>
              <a:t>z ellenőrző hatóság a </a:t>
            </a:r>
            <a:r>
              <a:rPr lang="hu-HU" altLang="hu-HU" sz="2800" dirty="0" smtClean="0">
                <a:cs typeface="Times New Roman" panose="02020603050405020304" pitchFamily="18" charset="0"/>
              </a:rPr>
              <a:t>jogszabályban biztosított</a:t>
            </a:r>
            <a:r>
              <a:rPr lang="hu-HU" altLang="hu-HU" sz="2800" b="1" dirty="0" smtClean="0">
                <a:cs typeface="Times New Roman" panose="02020603050405020304" pitchFamily="18" charset="0"/>
              </a:rPr>
              <a:t> eljárási bírság</a:t>
            </a:r>
            <a:r>
              <a:rPr lang="hu-HU" altLang="hu-HU" sz="2800" dirty="0" smtClean="0">
                <a:cs typeface="Times New Roman" panose="02020603050405020304" pitchFamily="18" charset="0"/>
              </a:rPr>
              <a:t> kiszabásán túl</a:t>
            </a:r>
            <a:r>
              <a:rPr lang="hu-HU" altLang="hu-HU" sz="2800" b="1" dirty="0" smtClean="0">
                <a:cs typeface="Times New Roman" panose="02020603050405020304" pitchFamily="18" charset="0"/>
              </a:rPr>
              <a:t> </a:t>
            </a:r>
          </a:p>
          <a:p>
            <a:pPr marL="687388" indent="-331788" algn="just" eaLnBrk="1">
              <a:lnSpc>
                <a:spcPct val="140000"/>
              </a:lnSpc>
              <a:buSzPct val="45000"/>
              <a:buFont typeface="Wingdings" panose="05000000000000000000" pitchFamily="2" charset="2"/>
              <a:buChar char="Ø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  <a:tab pos="8985250" algn="l"/>
              </a:tabLst>
              <a:defRPr/>
            </a:pPr>
            <a:endParaRPr lang="hu-HU" altLang="hu-HU" sz="2800" b="1" dirty="0" smtClean="0">
              <a:cs typeface="Times New Roman" panose="02020603050405020304" pitchFamily="18" charset="0"/>
            </a:endParaRPr>
          </a:p>
          <a:p>
            <a:pPr marL="687388" indent="-331788" algn="just" eaLnBrk="1">
              <a:lnSpc>
                <a:spcPct val="140000"/>
              </a:lnSpc>
              <a:buSzPct val="45000"/>
              <a:buFont typeface="Wingdings" panose="05000000000000000000" pitchFamily="2" charset="2"/>
              <a:buChar char="Ø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  <a:tab pos="8985250" algn="l"/>
              </a:tabLst>
              <a:defRPr/>
            </a:pPr>
            <a:r>
              <a:rPr lang="hu-HU" altLang="hu-HU" sz="2800" b="1" dirty="0" smtClean="0">
                <a:cs typeface="Times New Roman" panose="02020603050405020304" pitchFamily="18" charset="0"/>
              </a:rPr>
              <a:t>jelzéssel élhet </a:t>
            </a:r>
            <a:r>
              <a:rPr lang="hu-HU" altLang="hu-HU" sz="2800" dirty="0" smtClean="0">
                <a:cs typeface="Times New Roman" panose="02020603050405020304" pitchFamily="18" charset="0"/>
              </a:rPr>
              <a:t>a járási hivatal  érintett ágazati főosztálya részére további intézkedés (ellenőrzés) céljából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1">
          <a:gsLst>
            <a:gs pos="0">
              <a:srgbClr val="81D41A"/>
            </a:gs>
            <a:gs pos="100000">
              <a:srgbClr val="FFFFFF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Grp="1" noChangeArrowheads="1"/>
          </p:cNvSpPr>
          <p:nvPr>
            <p:ph type="subTitle"/>
          </p:nvPr>
        </p:nvSpPr>
        <p:spPr>
          <a:xfrm>
            <a:off x="503238" y="387350"/>
            <a:ext cx="9070975" cy="5067300"/>
          </a:xfrm>
        </p:spPr>
        <p:txBody>
          <a:bodyPr/>
          <a:lstStyle/>
          <a:p>
            <a:pPr indent="230188" algn="l" eaLnBrk="1">
              <a:lnSpc>
                <a:spcPct val="140000"/>
              </a:lnSpc>
              <a:buClrTx/>
              <a:buFontTx/>
              <a:buNone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  <a:tab pos="8985250" algn="l"/>
              </a:tabLst>
              <a:defRPr/>
            </a:pPr>
            <a:r>
              <a:rPr lang="hu-HU" altLang="hu-HU" sz="2400" b="1" dirty="0" smtClean="0">
                <a:solidFill>
                  <a:srgbClr val="00000A"/>
                </a:solidFill>
                <a:cs typeface="Times New Roman" panose="02020603050405020304" pitchFamily="18" charset="0"/>
              </a:rPr>
              <a:t>Az ellenőrzést az ügyfél segítheti:</a:t>
            </a:r>
          </a:p>
          <a:p>
            <a:pPr indent="230188" algn="l" eaLnBrk="1">
              <a:lnSpc>
                <a:spcPct val="140000"/>
              </a:lnSpc>
              <a:buClrTx/>
              <a:buFontTx/>
              <a:buNone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  <a:tab pos="8985250" algn="l"/>
              </a:tabLst>
              <a:defRPr/>
            </a:pPr>
            <a:endParaRPr lang="hu-HU" altLang="hu-HU" sz="2400" b="1" dirty="0" smtClean="0">
              <a:solidFill>
                <a:srgbClr val="00000A"/>
              </a:solidFill>
              <a:cs typeface="Times New Roman" panose="02020603050405020304" pitchFamily="18" charset="0"/>
            </a:endParaRPr>
          </a:p>
          <a:p>
            <a:pPr marL="595312" indent="-342900" algn="l" eaLnBrk="1">
              <a:lnSpc>
                <a:spcPct val="100000"/>
              </a:lnSpc>
              <a:buSzPct val="45000"/>
              <a:buFont typeface="Wingdings" panose="05000000000000000000" pitchFamily="2" charset="2"/>
              <a:buChar char="Ø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  <a:tab pos="8985250" algn="l"/>
              </a:tabLst>
              <a:defRPr/>
            </a:pPr>
            <a:r>
              <a:rPr lang="hu-HU" altLang="hu-HU" sz="2400" dirty="0" smtClean="0">
                <a:solidFill>
                  <a:srgbClr val="00000A"/>
                </a:solidFill>
                <a:cs typeface="Times New Roman" panose="02020603050405020304" pitchFamily="18" charset="0"/>
              </a:rPr>
              <a:t>a munkavállalók felkészítése egy esetleges ellenőrzésre</a:t>
            </a:r>
          </a:p>
          <a:p>
            <a:pPr marL="595312" indent="-342900" algn="l" eaLnBrk="1">
              <a:lnSpc>
                <a:spcPct val="100000"/>
              </a:lnSpc>
              <a:buSzPct val="45000"/>
              <a:buFont typeface="Wingdings" panose="05000000000000000000" pitchFamily="2" charset="2"/>
              <a:buChar char="Ø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  <a:tab pos="8985250" algn="l"/>
              </a:tabLst>
              <a:defRPr/>
            </a:pPr>
            <a:endParaRPr lang="hu-HU" altLang="hu-HU" sz="2400" dirty="0" smtClean="0">
              <a:solidFill>
                <a:srgbClr val="00000A"/>
              </a:solidFill>
              <a:cs typeface="Times New Roman" panose="02020603050405020304" pitchFamily="18" charset="0"/>
            </a:endParaRPr>
          </a:p>
          <a:p>
            <a:pPr marL="595312" indent="-342900" algn="l" eaLnBrk="1">
              <a:lnSpc>
                <a:spcPct val="100000"/>
              </a:lnSpc>
              <a:buSzPct val="45000"/>
              <a:buFont typeface="Wingdings" panose="05000000000000000000" pitchFamily="2" charset="2"/>
              <a:buChar char="Ø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  <a:tab pos="8985250" algn="l"/>
              </a:tabLst>
              <a:defRPr/>
            </a:pPr>
            <a:r>
              <a:rPr lang="hu-HU" altLang="hu-HU" sz="2400" dirty="0" smtClean="0">
                <a:solidFill>
                  <a:srgbClr val="00000A"/>
                </a:solidFill>
                <a:cs typeface="Times New Roman" panose="02020603050405020304" pitchFamily="18" charset="0"/>
              </a:rPr>
              <a:t>a működéshez </a:t>
            </a:r>
            <a:r>
              <a:rPr lang="hu-HU" altLang="hu-HU" sz="2400" dirty="0" smtClean="0">
                <a:solidFill>
                  <a:srgbClr val="00000A"/>
                </a:solidFill>
                <a:cs typeface="Times New Roman" panose="02020603050405020304" pitchFamily="18" charset="0"/>
              </a:rPr>
              <a:t>kapcsolódó iratok lehetőség szerint a helyszínen hozzáférhetőek legyenek</a:t>
            </a:r>
          </a:p>
          <a:p>
            <a:pPr marL="595312" indent="-342900" algn="l" eaLnBrk="1">
              <a:lnSpc>
                <a:spcPct val="100000"/>
              </a:lnSpc>
              <a:buSzPct val="45000"/>
              <a:buFont typeface="Wingdings" panose="05000000000000000000" pitchFamily="2" charset="2"/>
              <a:buChar char="Ø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  <a:tab pos="8985250" algn="l"/>
              </a:tabLst>
              <a:defRPr/>
            </a:pPr>
            <a:endParaRPr lang="hu-HU" altLang="hu-HU" sz="2400" dirty="0" smtClean="0">
              <a:solidFill>
                <a:srgbClr val="00000A"/>
              </a:solidFill>
              <a:cs typeface="Times New Roman" panose="02020603050405020304" pitchFamily="18" charset="0"/>
            </a:endParaRPr>
          </a:p>
          <a:p>
            <a:pPr marL="595312" indent="-342900" algn="l" eaLnBrk="1">
              <a:lnSpc>
                <a:spcPct val="100000"/>
              </a:lnSpc>
              <a:buSzPct val="45000"/>
              <a:buFont typeface="Wingdings" panose="05000000000000000000" pitchFamily="2" charset="2"/>
              <a:buChar char="Ø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  <a:tab pos="8985250" algn="l"/>
              </a:tabLst>
              <a:defRPr/>
            </a:pPr>
            <a:r>
              <a:rPr lang="hu-HU" altLang="hu-HU" sz="2400" dirty="0" smtClean="0">
                <a:solidFill>
                  <a:srgbClr val="00000A"/>
                </a:solidFill>
                <a:cs typeface="Times New Roman" panose="02020603050405020304" pitchFamily="18" charset="0"/>
              </a:rPr>
              <a:t>a képviseletre </a:t>
            </a:r>
            <a:r>
              <a:rPr lang="hu-HU" altLang="hu-HU" sz="2400" dirty="0" smtClean="0">
                <a:solidFill>
                  <a:srgbClr val="00000A"/>
                </a:solidFill>
                <a:cs typeface="Times New Roman" panose="02020603050405020304" pitchFamily="18" charset="0"/>
              </a:rPr>
              <a:t>jogosult megfelelően tájékozott legyen a vállalkozás működését érintően</a:t>
            </a:r>
          </a:p>
          <a:p>
            <a:pPr marL="595312" indent="-342900" algn="l" eaLnBrk="1">
              <a:lnSpc>
                <a:spcPct val="100000"/>
              </a:lnSpc>
              <a:buSzPct val="45000"/>
              <a:buFont typeface="Wingdings" panose="05000000000000000000" pitchFamily="2" charset="2"/>
              <a:buChar char="Ø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  <a:tab pos="8985250" algn="l"/>
              </a:tabLst>
              <a:defRPr/>
            </a:pPr>
            <a:endParaRPr lang="hu-HU" altLang="hu-HU" sz="2400" dirty="0" smtClean="0">
              <a:solidFill>
                <a:srgbClr val="00000A"/>
              </a:solidFill>
              <a:cs typeface="Times New Roman" panose="02020603050405020304" pitchFamily="18" charset="0"/>
            </a:endParaRPr>
          </a:p>
          <a:p>
            <a:pPr marL="595312" indent="-342900" algn="l" eaLnBrk="1">
              <a:lnSpc>
                <a:spcPct val="100000"/>
              </a:lnSpc>
              <a:buSzPct val="45000"/>
              <a:buFont typeface="Wingdings" panose="05000000000000000000" pitchFamily="2" charset="2"/>
              <a:buChar char="Ø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  <a:tab pos="8985250" algn="l"/>
              </a:tabLst>
              <a:defRPr/>
            </a:pPr>
            <a:r>
              <a:rPr lang="hu-HU" altLang="hu-HU" sz="2400" dirty="0" smtClean="0">
                <a:solidFill>
                  <a:srgbClr val="00000A"/>
                </a:solidFill>
                <a:cs typeface="Times New Roman" panose="02020603050405020304" pitchFamily="18" charset="0"/>
              </a:rPr>
              <a:t>kövessék figyelemmel a jogszabályváltozásokat, gondoskodjanak az időszakonként szükséges felülvizsgálatokról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1">
          <a:gsLst>
            <a:gs pos="0">
              <a:srgbClr val="81D41A"/>
            </a:gs>
            <a:gs pos="100000">
              <a:srgbClr val="FFFFFF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Grp="1" noChangeArrowheads="1"/>
          </p:cNvSpPr>
          <p:nvPr>
            <p:ph type="subTitle"/>
          </p:nvPr>
        </p:nvSpPr>
        <p:spPr>
          <a:xfrm>
            <a:off x="503238" y="431800"/>
            <a:ext cx="9070975" cy="4895850"/>
          </a:xfrm>
        </p:spPr>
        <p:txBody>
          <a:bodyPr tIns="14400"/>
          <a:lstStyle/>
          <a:p>
            <a:pPr eaLnBrk="1">
              <a:buClrTx/>
              <a:buFontTx/>
              <a:buNone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  <a:tab pos="8985250" algn="l"/>
              </a:tabLst>
              <a:defRPr/>
            </a:pPr>
            <a:r>
              <a:rPr lang="hu-HU" altLang="hu-HU" sz="2800" b="1" i="1" dirty="0" smtClean="0">
                <a:solidFill>
                  <a:srgbClr val="00000A"/>
                </a:solidFill>
                <a:cs typeface="Times New Roman" panose="02020603050405020304" pitchFamily="18" charset="0"/>
              </a:rPr>
              <a:t>„Az államot közel kell hozni az állampolgárokhoz,</a:t>
            </a:r>
          </a:p>
          <a:p>
            <a:pPr eaLnBrk="1">
              <a:buClrTx/>
              <a:buFontTx/>
              <a:buNone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  <a:tab pos="8985250" algn="l"/>
              </a:tabLst>
              <a:defRPr/>
            </a:pPr>
            <a:r>
              <a:rPr lang="hu-HU" altLang="hu-HU" sz="2800" b="1" i="1" dirty="0" smtClean="0">
                <a:solidFill>
                  <a:srgbClr val="00000A"/>
                </a:solidFill>
                <a:cs typeface="Times New Roman" panose="02020603050405020304" pitchFamily="18" charset="0"/>
              </a:rPr>
              <a:t> a közigazgatásnak  »emberarcúvá» kell válnia.”</a:t>
            </a:r>
          </a:p>
          <a:p>
            <a:pPr eaLnBrk="1">
              <a:buClrTx/>
              <a:buFontTx/>
              <a:buNone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  <a:tab pos="8985250" algn="l"/>
              </a:tabLst>
              <a:defRPr/>
            </a:pPr>
            <a:r>
              <a:rPr lang="hu-HU" altLang="hu-HU" sz="2800" b="1" dirty="0" smtClean="0">
                <a:solidFill>
                  <a:srgbClr val="00000A"/>
                </a:solidFill>
                <a:cs typeface="Times New Roman" panose="02020603050405020304" pitchFamily="18" charset="0"/>
              </a:rPr>
              <a:t>	</a:t>
            </a:r>
          </a:p>
          <a:p>
            <a:pPr algn="r" eaLnBrk="1">
              <a:buClrTx/>
              <a:buFontTx/>
              <a:buNone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  <a:tab pos="8985250" algn="l"/>
              </a:tabLst>
              <a:defRPr/>
            </a:pPr>
            <a:r>
              <a:rPr lang="hu-HU" altLang="hu-HU" sz="2800" b="1" dirty="0" smtClean="0">
                <a:solidFill>
                  <a:srgbClr val="00000A"/>
                </a:solidFill>
                <a:cs typeface="Times New Roman" panose="02020603050405020304" pitchFamily="18" charset="0"/>
              </a:rPr>
              <a:t>	</a:t>
            </a:r>
            <a:r>
              <a:rPr lang="hu-HU" altLang="hu-HU" sz="2800" dirty="0" smtClean="0">
                <a:solidFill>
                  <a:srgbClr val="00000A"/>
                </a:solidFill>
                <a:cs typeface="Times New Roman" panose="02020603050405020304" pitchFamily="18" charset="0"/>
              </a:rPr>
              <a:t>(</a:t>
            </a:r>
            <a:r>
              <a:rPr lang="hu-HU" altLang="hu-HU" sz="2800" dirty="0" err="1" smtClean="0">
                <a:solidFill>
                  <a:srgbClr val="00000A"/>
                </a:solidFill>
                <a:cs typeface="Times New Roman" panose="02020603050405020304" pitchFamily="18" charset="0"/>
              </a:rPr>
              <a:t>Magyary</a:t>
            </a:r>
            <a:r>
              <a:rPr lang="hu-HU" altLang="hu-HU" sz="2800" dirty="0" smtClean="0">
                <a:solidFill>
                  <a:srgbClr val="00000A"/>
                </a:solidFill>
                <a:cs typeface="Times New Roman" panose="02020603050405020304" pitchFamily="18" charset="0"/>
              </a:rPr>
              <a:t> Zoltán)</a:t>
            </a:r>
          </a:p>
          <a:p>
            <a:pPr eaLnBrk="1">
              <a:buClrTx/>
              <a:buFontTx/>
              <a:buNone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  <a:tab pos="8985250" algn="l"/>
              </a:tabLst>
              <a:defRPr/>
            </a:pPr>
            <a:endParaRPr lang="hu-HU" altLang="hu-HU" sz="2800" b="1" dirty="0" smtClean="0">
              <a:solidFill>
                <a:srgbClr val="00000A"/>
              </a:solidFill>
              <a:cs typeface="Times New Roman" panose="02020603050405020304" pitchFamily="18" charset="0"/>
            </a:endParaRPr>
          </a:p>
          <a:p>
            <a:pPr eaLnBrk="1">
              <a:buClrTx/>
              <a:buFontTx/>
              <a:buNone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  <a:tab pos="8985250" algn="l"/>
              </a:tabLst>
              <a:defRPr/>
            </a:pPr>
            <a:endParaRPr lang="hu-HU" altLang="hu-HU" sz="2800" b="1" dirty="0" smtClean="0">
              <a:solidFill>
                <a:srgbClr val="00000A"/>
              </a:solidFill>
              <a:cs typeface="Times New Roman" panose="02020603050405020304" pitchFamily="18" charset="0"/>
            </a:endParaRPr>
          </a:p>
          <a:p>
            <a:pPr eaLnBrk="1">
              <a:buClrTx/>
              <a:buFontTx/>
              <a:buNone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  <a:tab pos="8985250" algn="l"/>
              </a:tabLst>
              <a:defRPr/>
            </a:pPr>
            <a:endParaRPr lang="hu-HU" altLang="hu-HU" sz="2800" b="1" dirty="0" smtClean="0">
              <a:solidFill>
                <a:srgbClr val="00000A"/>
              </a:solidFill>
              <a:cs typeface="Times New Roman" panose="02020603050405020304" pitchFamily="18" charset="0"/>
            </a:endParaRPr>
          </a:p>
          <a:p>
            <a:pPr eaLnBrk="1">
              <a:buClrTx/>
              <a:buFontTx/>
              <a:buNone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  <a:tab pos="8985250" algn="l"/>
              </a:tabLst>
              <a:defRPr/>
            </a:pPr>
            <a:endParaRPr lang="hu-HU" altLang="hu-HU" sz="2800" b="1" dirty="0" smtClean="0">
              <a:solidFill>
                <a:srgbClr val="00000A"/>
              </a:solidFill>
              <a:cs typeface="Times New Roman" panose="02020603050405020304" pitchFamily="18" charset="0"/>
            </a:endParaRPr>
          </a:p>
          <a:p>
            <a:pPr eaLnBrk="1">
              <a:buClrTx/>
              <a:buFontTx/>
              <a:buNone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  <a:tab pos="8985250" algn="l"/>
              </a:tabLst>
              <a:defRPr/>
            </a:pPr>
            <a:r>
              <a:rPr lang="hu-HU" altLang="hu-HU" sz="2800" b="1" dirty="0" smtClean="0">
                <a:solidFill>
                  <a:srgbClr val="00000A"/>
                </a:solidFill>
                <a:cs typeface="Times New Roman" panose="02020603050405020304" pitchFamily="18" charset="0"/>
              </a:rPr>
              <a:t>Köszönöm megtisztelő figyelmüket!</a:t>
            </a:r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0500" y="163512"/>
            <a:ext cx="4619625" cy="5343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076118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1">
          <a:gsLst>
            <a:gs pos="0">
              <a:srgbClr val="81D41A"/>
            </a:gs>
            <a:gs pos="100000">
              <a:srgbClr val="FFFFFF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body"/>
          </p:nvPr>
        </p:nvSpPr>
        <p:spPr>
          <a:xfrm>
            <a:off x="503238" y="360363"/>
            <a:ext cx="9070975" cy="4635500"/>
          </a:xfrm>
        </p:spPr>
        <p:txBody>
          <a:bodyPr tIns="14400" anchor="t"/>
          <a:lstStyle/>
          <a:p>
            <a:pPr indent="385763" algn="l" eaLnBrk="1">
              <a:spcBef>
                <a:spcPts val="288"/>
              </a:spcBef>
              <a:spcAft>
                <a:spcPts val="288"/>
              </a:spcAft>
              <a:buClrTx/>
              <a:buFontTx/>
              <a:buNone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  <a:tab pos="8985250" algn="l"/>
              </a:tabLst>
              <a:defRPr/>
            </a:pPr>
            <a:endParaRPr lang="hu-HU" altLang="hu-HU" sz="1600" b="1" dirty="0" smtClean="0"/>
          </a:p>
          <a:p>
            <a:pPr marL="889000" indent="-549275" algn="just" eaLnBrk="1">
              <a:spcBef>
                <a:spcPts val="288"/>
              </a:spcBef>
              <a:spcAft>
                <a:spcPts val="288"/>
              </a:spcAft>
              <a:buClrTx/>
              <a:buSzPct val="45000"/>
              <a:buFontTx/>
              <a:buNone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  <a:tab pos="8985250" algn="l"/>
              </a:tabLst>
              <a:defRPr/>
            </a:pPr>
            <a:endParaRPr lang="hu-HU" altLang="hu-HU" sz="1600" dirty="0" smtClean="0"/>
          </a:p>
          <a:p>
            <a:pPr indent="385763" algn="just" eaLnBrk="1">
              <a:spcBef>
                <a:spcPts val="288"/>
              </a:spcBef>
              <a:spcAft>
                <a:spcPts val="288"/>
              </a:spcAft>
              <a:buClrTx/>
              <a:buFontTx/>
              <a:buNone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  <a:tab pos="8985250" algn="l"/>
              </a:tabLst>
              <a:defRPr/>
            </a:pPr>
            <a:r>
              <a:rPr lang="hu-HU" altLang="hu-HU" sz="2400" dirty="0" smtClean="0"/>
              <a:t>Bevezetésének </a:t>
            </a:r>
            <a:r>
              <a:rPr lang="hu-HU" altLang="hu-HU" sz="2400" b="1" dirty="0" smtClean="0"/>
              <a:t>célja:</a:t>
            </a:r>
            <a:r>
              <a:rPr lang="hu-HU" altLang="hu-HU" sz="2400" dirty="0" smtClean="0"/>
              <a:t> </a:t>
            </a:r>
          </a:p>
          <a:p>
            <a:pPr indent="385763" algn="just" eaLnBrk="1">
              <a:spcBef>
                <a:spcPts val="288"/>
              </a:spcBef>
              <a:spcAft>
                <a:spcPts val="288"/>
              </a:spcAft>
              <a:buClrTx/>
              <a:buFontTx/>
              <a:buNone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  <a:tab pos="8985250" algn="l"/>
              </a:tabLst>
              <a:defRPr/>
            </a:pPr>
            <a:endParaRPr lang="hu-HU" altLang="hu-HU" sz="2400" dirty="0" smtClean="0"/>
          </a:p>
          <a:p>
            <a:pPr marL="965200" indent="-342900" algn="just" eaLnBrk="1">
              <a:spcBef>
                <a:spcPts val="288"/>
              </a:spcBef>
              <a:spcAft>
                <a:spcPts val="288"/>
              </a:spcAft>
              <a:buSzPct val="45000"/>
              <a:buFont typeface="Wingdings" panose="05000000000000000000" pitchFamily="2" charset="2"/>
              <a:buChar char="Ø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  <a:tab pos="8985250" algn="l"/>
              </a:tabLst>
              <a:defRPr/>
            </a:pPr>
            <a:r>
              <a:rPr lang="hu-HU" altLang="hu-HU" sz="2400" b="1" dirty="0" smtClean="0"/>
              <a:t>jogsértések kiszűrése</a:t>
            </a:r>
          </a:p>
          <a:p>
            <a:pPr marL="965200" indent="-342900" algn="just" eaLnBrk="1">
              <a:spcBef>
                <a:spcPts val="288"/>
              </a:spcBef>
              <a:spcAft>
                <a:spcPts val="288"/>
              </a:spcAft>
              <a:buSzPct val="45000"/>
              <a:buFont typeface="Wingdings" panose="05000000000000000000" pitchFamily="2" charset="2"/>
              <a:buChar char="Ø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  <a:tab pos="8985250" algn="l"/>
              </a:tabLst>
              <a:defRPr/>
            </a:pPr>
            <a:r>
              <a:rPr lang="hu-HU" altLang="hu-HU" sz="2400" dirty="0" smtClean="0"/>
              <a:t>a hatósági kontroll preventív hatásával az </a:t>
            </a:r>
            <a:r>
              <a:rPr lang="hu-HU" altLang="hu-HU" sz="2400" b="1" dirty="0" smtClean="0"/>
              <a:t>önkéntes jogkövető magatartás ösztönzése</a:t>
            </a:r>
          </a:p>
          <a:p>
            <a:pPr marL="965200" indent="-342900" algn="just" eaLnBrk="1">
              <a:spcBef>
                <a:spcPts val="288"/>
              </a:spcBef>
              <a:spcAft>
                <a:spcPts val="288"/>
              </a:spcAft>
              <a:buSzPct val="45000"/>
              <a:buFont typeface="Wingdings" panose="05000000000000000000" pitchFamily="2" charset="2"/>
              <a:buChar char="Ø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  <a:tab pos="8985250" algn="l"/>
              </a:tabLst>
              <a:defRPr/>
            </a:pPr>
            <a:r>
              <a:rPr lang="hu-HU" altLang="hu-HU" sz="2400" dirty="0" smtClean="0"/>
              <a:t>biztosítsa a hatósági ellenőrzés </a:t>
            </a:r>
            <a:r>
              <a:rPr lang="hu-HU" altLang="hu-HU" sz="2400" b="1" dirty="0" smtClean="0"/>
              <a:t>gyors, optimális</a:t>
            </a:r>
            <a:r>
              <a:rPr lang="hu-HU" altLang="hu-HU" sz="2400" dirty="0" smtClean="0"/>
              <a:t> lefolytatását</a:t>
            </a:r>
          </a:p>
          <a:p>
            <a:pPr marL="965200" indent="-342900" algn="just" eaLnBrk="1">
              <a:spcBef>
                <a:spcPts val="288"/>
              </a:spcBef>
              <a:spcAft>
                <a:spcPts val="288"/>
              </a:spcAft>
              <a:buSzPct val="45000"/>
              <a:buFont typeface="Wingdings" panose="05000000000000000000" pitchFamily="2" charset="2"/>
              <a:buChar char="Ø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  <a:tab pos="8985250" algn="l"/>
              </a:tabLst>
              <a:defRPr/>
            </a:pPr>
            <a:r>
              <a:rPr lang="hu-HU" altLang="hu-HU" sz="2400" dirty="0" smtClean="0"/>
              <a:t>az ellenőrzési tevékenység </a:t>
            </a:r>
            <a:r>
              <a:rPr lang="hu-HU" altLang="hu-HU" sz="2400" b="1" dirty="0" smtClean="0"/>
              <a:t>hatékonyságát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1">
          <a:gsLst>
            <a:gs pos="0">
              <a:srgbClr val="81D41A"/>
            </a:gs>
            <a:gs pos="100000">
              <a:srgbClr val="FFFFFF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body"/>
          </p:nvPr>
        </p:nvSpPr>
        <p:spPr>
          <a:xfrm>
            <a:off x="504825" y="314325"/>
            <a:ext cx="9070975" cy="5113338"/>
          </a:xfrm>
        </p:spPr>
        <p:txBody>
          <a:bodyPr tIns="14400" anchor="t"/>
          <a:lstStyle/>
          <a:p>
            <a:pPr indent="266700" algn="just" eaLnBrk="1">
              <a:spcBef>
                <a:spcPts val="1413"/>
              </a:spcBef>
              <a:buClrTx/>
              <a:buFontTx/>
              <a:buNone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  <a:tab pos="8985250" algn="l"/>
              </a:tabLst>
              <a:defRPr/>
            </a:pPr>
            <a:r>
              <a:rPr lang="hu-HU" altLang="hu-HU" sz="2000" dirty="0" smtClean="0">
                <a:cs typeface="Times New Roman" panose="02020603050405020304" pitchFamily="18" charset="0"/>
              </a:rPr>
              <a:t>Az alábbi </a:t>
            </a:r>
            <a:r>
              <a:rPr lang="hu-HU" altLang="hu-HU" sz="2000" b="1" dirty="0" smtClean="0">
                <a:cs typeface="Times New Roman" panose="02020603050405020304" pitchFamily="18" charset="0"/>
              </a:rPr>
              <a:t>szakterületek </a:t>
            </a:r>
            <a:r>
              <a:rPr lang="hu-HU" altLang="hu-HU" sz="2000" dirty="0" smtClean="0">
                <a:cs typeface="Times New Roman" panose="02020603050405020304" pitchFamily="18" charset="0"/>
              </a:rPr>
              <a:t>körébe tartozó jogszabálysértések vizsgálandók:</a:t>
            </a:r>
          </a:p>
          <a:p>
            <a:pPr indent="338138" algn="just" eaLnBrk="1">
              <a:spcBef>
                <a:spcPts val="1413"/>
              </a:spcBef>
              <a:buClrTx/>
              <a:buFontTx/>
              <a:buNone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  <a:tab pos="8985250" algn="l"/>
              </a:tabLst>
              <a:defRPr/>
            </a:pPr>
            <a:endParaRPr lang="hu-HU" altLang="hu-HU" sz="2000" dirty="0" smtClean="0">
              <a:cs typeface="Times New Roman" panose="02020603050405020304" pitchFamily="18" charset="0"/>
            </a:endParaRPr>
          </a:p>
          <a:p>
            <a:pPr marL="887413" indent="-354013" algn="just" eaLnBrk="1">
              <a:spcBef>
                <a:spcPts val="1413"/>
              </a:spcBef>
              <a:buSzPct val="45000"/>
              <a:buFont typeface="Wingdings" panose="05000000000000000000" pitchFamily="2" charset="2"/>
              <a:buChar char="Ø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  <a:tab pos="8985250" algn="l"/>
              </a:tabLst>
              <a:defRPr/>
            </a:pPr>
            <a:r>
              <a:rPr lang="hu-HU" altLang="hu-HU" sz="2000" dirty="0" smtClean="0">
                <a:cs typeface="Times New Roman" panose="02020603050405020304" pitchFamily="18" charset="0"/>
              </a:rPr>
              <a:t>élelmiszerlánc-biztonság</a:t>
            </a:r>
          </a:p>
          <a:p>
            <a:pPr marL="887413" indent="-354013" algn="just" eaLnBrk="1">
              <a:spcBef>
                <a:spcPts val="1413"/>
              </a:spcBef>
              <a:buSzPct val="45000"/>
              <a:buFont typeface="Wingdings" panose="05000000000000000000" pitchFamily="2" charset="2"/>
              <a:buChar char="Ø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  <a:tab pos="8985250" algn="l"/>
              </a:tabLst>
              <a:defRPr/>
            </a:pPr>
            <a:r>
              <a:rPr lang="hu-HU" altLang="hu-HU" sz="2000" dirty="0" smtClean="0">
                <a:cs typeface="Times New Roman" panose="02020603050405020304" pitchFamily="18" charset="0"/>
              </a:rPr>
              <a:t>építésfelügyelet</a:t>
            </a:r>
          </a:p>
          <a:p>
            <a:pPr marL="887413" indent="-354013" algn="just" eaLnBrk="1">
              <a:spcBef>
                <a:spcPts val="1413"/>
              </a:spcBef>
              <a:buSzPct val="45000"/>
              <a:buFont typeface="Wingdings" panose="05000000000000000000" pitchFamily="2" charset="2"/>
              <a:buChar char="Ø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  <a:tab pos="8985250" algn="l"/>
              </a:tabLst>
              <a:defRPr/>
            </a:pPr>
            <a:r>
              <a:rPr lang="hu-HU" altLang="hu-HU" sz="2000" dirty="0" smtClean="0">
                <a:cs typeface="Times New Roman" panose="02020603050405020304" pitchFamily="18" charset="0"/>
              </a:rPr>
              <a:t>fogyasztóvédelem</a:t>
            </a:r>
          </a:p>
          <a:p>
            <a:pPr marL="887413" indent="-354013" algn="just" eaLnBrk="1">
              <a:spcBef>
                <a:spcPts val="1413"/>
              </a:spcBef>
              <a:buSzPct val="45000"/>
              <a:buFont typeface="Wingdings" panose="05000000000000000000" pitchFamily="2" charset="2"/>
              <a:buChar char="Ø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  <a:tab pos="8985250" algn="l"/>
              </a:tabLst>
              <a:defRPr/>
            </a:pPr>
            <a:r>
              <a:rPr lang="hu-HU" altLang="hu-HU" sz="2000" dirty="0" smtClean="0">
                <a:cs typeface="Times New Roman" panose="02020603050405020304" pitchFamily="18" charset="0"/>
              </a:rPr>
              <a:t>munkaügy</a:t>
            </a:r>
          </a:p>
          <a:p>
            <a:pPr marL="887413" indent="-354013" algn="just" eaLnBrk="1">
              <a:spcBef>
                <a:spcPts val="1413"/>
              </a:spcBef>
              <a:buSzPct val="45000"/>
              <a:buFont typeface="Wingdings" panose="05000000000000000000" pitchFamily="2" charset="2"/>
              <a:buChar char="Ø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  <a:tab pos="8985250" algn="l"/>
              </a:tabLst>
              <a:defRPr/>
            </a:pPr>
            <a:r>
              <a:rPr lang="hu-HU" altLang="hu-HU" sz="2000" dirty="0" smtClean="0">
                <a:cs typeface="Times New Roman" panose="02020603050405020304" pitchFamily="18" charset="0"/>
              </a:rPr>
              <a:t>munkavédelem</a:t>
            </a:r>
          </a:p>
          <a:p>
            <a:pPr marL="887413" indent="-354013" algn="just" eaLnBrk="1">
              <a:spcBef>
                <a:spcPts val="1413"/>
              </a:spcBef>
              <a:buSzPct val="45000"/>
              <a:buFont typeface="Wingdings" panose="05000000000000000000" pitchFamily="2" charset="2"/>
              <a:buChar char="Ø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  <a:tab pos="8985250" algn="l"/>
              </a:tabLst>
              <a:defRPr/>
            </a:pPr>
            <a:r>
              <a:rPr lang="hu-HU" altLang="hu-HU" sz="2000" dirty="0" smtClean="0">
                <a:cs typeface="Times New Roman" panose="02020603050405020304" pitchFamily="18" charset="0"/>
              </a:rPr>
              <a:t>népegészségügy</a:t>
            </a:r>
          </a:p>
          <a:p>
            <a:pPr indent="338138" algn="just" eaLnBrk="1">
              <a:spcBef>
                <a:spcPts val="1413"/>
              </a:spcBef>
              <a:buClrTx/>
              <a:buFontTx/>
              <a:buNone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  <a:tab pos="8985250" algn="l"/>
              </a:tabLst>
              <a:defRPr/>
            </a:pPr>
            <a:endParaRPr lang="hu-HU" altLang="hu-H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6700" algn="just" eaLnBrk="1">
              <a:spcBef>
                <a:spcPts val="1413"/>
              </a:spcBef>
              <a:buClrTx/>
              <a:buFontTx/>
              <a:buNone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  <a:tab pos="8985250" algn="l"/>
              </a:tabLst>
              <a:defRPr/>
            </a:pPr>
            <a:r>
              <a:rPr lang="hu-HU" altLang="hu-HU" sz="2000" dirty="0" smtClean="0">
                <a:cs typeface="Times New Roman" panose="02020603050405020304" pitchFamily="18" charset="0"/>
              </a:rPr>
              <a:t>Az egyszerűsített hatósági ellenőrzés lefolytatása során az ellenőrök a Rendelet 2/A. mellékletében felsorolt jogszabálysértések mindegyikét </a:t>
            </a:r>
            <a:r>
              <a:rPr lang="hu-HU" altLang="hu-HU" sz="2000" b="1" dirty="0" smtClean="0">
                <a:cs typeface="Times New Roman" panose="02020603050405020304" pitchFamily="18" charset="0"/>
              </a:rPr>
              <a:t>egyidejűleg, egy ellenőrzés során vizsgálják.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1">
          <a:gsLst>
            <a:gs pos="0">
              <a:srgbClr val="81D41A"/>
            </a:gs>
            <a:gs pos="100000">
              <a:srgbClr val="FFFFFF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503238" y="603250"/>
            <a:ext cx="9070975" cy="4343400"/>
          </a:xfrm>
        </p:spPr>
        <p:txBody>
          <a:bodyPr tIns="0" anchor="ctr"/>
          <a:lstStyle/>
          <a:p>
            <a:pPr marL="0" indent="0" algn="ctr" eaLnBrk="1">
              <a:spcBef>
                <a:spcPct val="0"/>
              </a:spcBef>
              <a:buSzPct val="45000"/>
              <a:tabLst>
                <a:tab pos="214313" algn="l"/>
                <a:tab pos="319088" algn="l"/>
                <a:tab pos="768350" algn="l"/>
                <a:tab pos="1217613" algn="l"/>
                <a:tab pos="1666875" algn="l"/>
                <a:tab pos="2116138" algn="l"/>
                <a:tab pos="2565400" algn="l"/>
                <a:tab pos="3014663" algn="l"/>
                <a:tab pos="3463925" algn="l"/>
                <a:tab pos="3913188" algn="l"/>
                <a:tab pos="4362450" algn="l"/>
                <a:tab pos="4811713" algn="l"/>
                <a:tab pos="5260975" algn="l"/>
                <a:tab pos="5710238" algn="l"/>
                <a:tab pos="6159500" algn="l"/>
                <a:tab pos="6608763" algn="l"/>
                <a:tab pos="7058025" algn="l"/>
                <a:tab pos="7507288" algn="l"/>
                <a:tab pos="7956550" algn="l"/>
                <a:tab pos="8405813" algn="l"/>
                <a:tab pos="8855075" algn="l"/>
                <a:tab pos="8985250" algn="l"/>
              </a:tabLst>
              <a:defRPr/>
            </a:pPr>
            <a:r>
              <a:rPr lang="hu-HU" altLang="hu-HU" sz="2400" b="1" dirty="0" smtClean="0"/>
              <a:t>1. Élelmiszerlánc-biztonság területén:</a:t>
            </a:r>
          </a:p>
          <a:p>
            <a:pPr marL="214313" indent="-214313" eaLnBrk="1">
              <a:spcBef>
                <a:spcPct val="0"/>
              </a:spcBef>
              <a:buSzPct val="45000"/>
              <a:buFont typeface="Wingdings" panose="05000000000000000000" pitchFamily="2" charset="2"/>
              <a:buChar char=""/>
              <a:tabLst>
                <a:tab pos="214313" algn="l"/>
                <a:tab pos="319088" algn="l"/>
                <a:tab pos="768350" algn="l"/>
                <a:tab pos="1217613" algn="l"/>
                <a:tab pos="1666875" algn="l"/>
                <a:tab pos="2116138" algn="l"/>
                <a:tab pos="2565400" algn="l"/>
                <a:tab pos="3014663" algn="l"/>
                <a:tab pos="3463925" algn="l"/>
                <a:tab pos="3913188" algn="l"/>
                <a:tab pos="4362450" algn="l"/>
                <a:tab pos="4811713" algn="l"/>
                <a:tab pos="5260975" algn="l"/>
                <a:tab pos="5710238" algn="l"/>
                <a:tab pos="6159500" algn="l"/>
                <a:tab pos="6608763" algn="l"/>
                <a:tab pos="7058025" algn="l"/>
                <a:tab pos="7507288" algn="l"/>
                <a:tab pos="7956550" algn="l"/>
                <a:tab pos="8405813" algn="l"/>
                <a:tab pos="8855075" algn="l"/>
                <a:tab pos="8985250" algn="l"/>
              </a:tabLst>
              <a:defRPr/>
            </a:pPr>
            <a:endParaRPr lang="hu-HU" altLang="hu-HU" sz="2400" b="1" dirty="0" smtClean="0">
              <a:cs typeface="Times New Roman" panose="02020603050405020304" pitchFamily="18" charset="0"/>
            </a:endParaRPr>
          </a:p>
          <a:p>
            <a:pPr marL="214313" indent="-214313" eaLnBrk="1">
              <a:spcBef>
                <a:spcPct val="0"/>
              </a:spcBef>
              <a:buSzPct val="45000"/>
              <a:buFont typeface="Wingdings" panose="05000000000000000000" pitchFamily="2" charset="2"/>
              <a:buChar char=""/>
              <a:tabLst>
                <a:tab pos="214313" algn="l"/>
                <a:tab pos="319088" algn="l"/>
                <a:tab pos="768350" algn="l"/>
                <a:tab pos="1217613" algn="l"/>
                <a:tab pos="1666875" algn="l"/>
                <a:tab pos="2116138" algn="l"/>
                <a:tab pos="2565400" algn="l"/>
                <a:tab pos="3014663" algn="l"/>
                <a:tab pos="3463925" algn="l"/>
                <a:tab pos="3913188" algn="l"/>
                <a:tab pos="4362450" algn="l"/>
                <a:tab pos="4811713" algn="l"/>
                <a:tab pos="5260975" algn="l"/>
                <a:tab pos="5710238" algn="l"/>
                <a:tab pos="6159500" algn="l"/>
                <a:tab pos="6608763" algn="l"/>
                <a:tab pos="7058025" algn="l"/>
                <a:tab pos="7507288" algn="l"/>
                <a:tab pos="7956550" algn="l"/>
                <a:tab pos="8405813" algn="l"/>
                <a:tab pos="8855075" algn="l"/>
                <a:tab pos="8985250" algn="l"/>
              </a:tabLst>
              <a:defRPr/>
            </a:pPr>
            <a:endParaRPr lang="hu-HU" altLang="hu-HU" sz="2400" b="1" dirty="0" smtClean="0">
              <a:cs typeface="Times New Roman" panose="02020603050405020304" pitchFamily="18" charset="0"/>
            </a:endParaRPr>
          </a:p>
          <a:p>
            <a:pPr eaLnBrk="1">
              <a:spcBef>
                <a:spcPct val="0"/>
              </a:spcBef>
              <a:buSzPct val="45000"/>
              <a:buFont typeface="Wingdings" panose="05000000000000000000" pitchFamily="2" charset="2"/>
              <a:buChar char="Ø"/>
              <a:tabLst>
                <a:tab pos="214313" algn="l"/>
                <a:tab pos="319088" algn="l"/>
                <a:tab pos="768350" algn="l"/>
                <a:tab pos="1217613" algn="l"/>
                <a:tab pos="1666875" algn="l"/>
                <a:tab pos="2116138" algn="l"/>
                <a:tab pos="2565400" algn="l"/>
                <a:tab pos="3014663" algn="l"/>
                <a:tab pos="3463925" algn="l"/>
                <a:tab pos="3913188" algn="l"/>
                <a:tab pos="4362450" algn="l"/>
                <a:tab pos="4811713" algn="l"/>
                <a:tab pos="5260975" algn="l"/>
                <a:tab pos="5710238" algn="l"/>
                <a:tab pos="6159500" algn="l"/>
                <a:tab pos="6608763" algn="l"/>
                <a:tab pos="7058025" algn="l"/>
                <a:tab pos="7507288" algn="l"/>
                <a:tab pos="7956550" algn="l"/>
                <a:tab pos="8405813" algn="l"/>
                <a:tab pos="8855075" algn="l"/>
                <a:tab pos="8985250" algn="l"/>
              </a:tabLst>
              <a:defRPr/>
            </a:pPr>
            <a:r>
              <a:rPr lang="hu-HU" altLang="hu-HU" sz="2400" b="1" dirty="0" smtClean="0">
                <a:cs typeface="Times New Roman" panose="02020603050405020304" pitchFamily="18" charset="0"/>
              </a:rPr>
              <a:t>fogyaszthatósági</a:t>
            </a:r>
            <a:r>
              <a:rPr lang="hu-HU" altLang="hu-HU" sz="2400" dirty="0" smtClean="0">
                <a:cs typeface="Times New Roman" panose="02020603050405020304" pitchFamily="18" charset="0"/>
              </a:rPr>
              <a:t> határidő </a:t>
            </a:r>
          </a:p>
          <a:p>
            <a:pPr eaLnBrk="1">
              <a:lnSpc>
                <a:spcPct val="140000"/>
              </a:lnSpc>
              <a:spcBef>
                <a:spcPct val="0"/>
              </a:spcBef>
              <a:buSzPct val="45000"/>
              <a:buFont typeface="Wingdings" panose="05000000000000000000" pitchFamily="2" charset="2"/>
              <a:buChar char="Ø"/>
              <a:tabLst>
                <a:tab pos="214313" algn="l"/>
                <a:tab pos="319088" algn="l"/>
                <a:tab pos="768350" algn="l"/>
                <a:tab pos="1217613" algn="l"/>
                <a:tab pos="1666875" algn="l"/>
                <a:tab pos="2116138" algn="l"/>
                <a:tab pos="2565400" algn="l"/>
                <a:tab pos="3014663" algn="l"/>
                <a:tab pos="3463925" algn="l"/>
                <a:tab pos="3913188" algn="l"/>
                <a:tab pos="4362450" algn="l"/>
                <a:tab pos="4811713" algn="l"/>
                <a:tab pos="5260975" algn="l"/>
                <a:tab pos="5710238" algn="l"/>
                <a:tab pos="6159500" algn="l"/>
                <a:tab pos="6608763" algn="l"/>
                <a:tab pos="7058025" algn="l"/>
                <a:tab pos="7507288" algn="l"/>
                <a:tab pos="7956550" algn="l"/>
                <a:tab pos="8405813" algn="l"/>
                <a:tab pos="8855075" algn="l"/>
                <a:tab pos="8985250" algn="l"/>
              </a:tabLst>
              <a:defRPr/>
            </a:pPr>
            <a:r>
              <a:rPr lang="hu-HU" altLang="hu-HU" sz="2400" b="1" dirty="0" err="1" smtClean="0">
                <a:cs typeface="Times New Roman" panose="02020603050405020304" pitchFamily="18" charset="0"/>
              </a:rPr>
              <a:t>minőségmegőrzési</a:t>
            </a:r>
            <a:r>
              <a:rPr lang="hu-HU" altLang="hu-HU" sz="2400" dirty="0" smtClean="0">
                <a:cs typeface="Times New Roman" panose="02020603050405020304" pitchFamily="18" charset="0"/>
              </a:rPr>
              <a:t> határidő </a:t>
            </a:r>
          </a:p>
          <a:p>
            <a:pPr eaLnBrk="1">
              <a:lnSpc>
                <a:spcPct val="140000"/>
              </a:lnSpc>
              <a:spcBef>
                <a:spcPct val="0"/>
              </a:spcBef>
              <a:buSzPct val="45000"/>
              <a:buFont typeface="Wingdings" panose="05000000000000000000" pitchFamily="2" charset="2"/>
              <a:buChar char="Ø"/>
              <a:tabLst>
                <a:tab pos="214313" algn="l"/>
                <a:tab pos="319088" algn="l"/>
                <a:tab pos="768350" algn="l"/>
                <a:tab pos="1217613" algn="l"/>
                <a:tab pos="1666875" algn="l"/>
                <a:tab pos="2116138" algn="l"/>
                <a:tab pos="2565400" algn="l"/>
                <a:tab pos="3014663" algn="l"/>
                <a:tab pos="3463925" algn="l"/>
                <a:tab pos="3913188" algn="l"/>
                <a:tab pos="4362450" algn="l"/>
                <a:tab pos="4811713" algn="l"/>
                <a:tab pos="5260975" algn="l"/>
                <a:tab pos="5710238" algn="l"/>
                <a:tab pos="6159500" algn="l"/>
                <a:tab pos="6608763" algn="l"/>
                <a:tab pos="7058025" algn="l"/>
                <a:tab pos="7507288" algn="l"/>
                <a:tab pos="7956550" algn="l"/>
                <a:tab pos="8405813" algn="l"/>
                <a:tab pos="8855075" algn="l"/>
                <a:tab pos="8985250" algn="l"/>
              </a:tabLst>
              <a:defRPr/>
            </a:pPr>
            <a:r>
              <a:rPr lang="hu-HU" altLang="hu-HU" sz="2400" b="1" dirty="0" smtClean="0">
                <a:cs typeface="Times New Roman" panose="02020603050405020304" pitchFamily="18" charset="0"/>
              </a:rPr>
              <a:t>magyar nyelvű</a:t>
            </a:r>
            <a:r>
              <a:rPr lang="hu-HU" altLang="hu-HU" sz="2400" dirty="0" smtClean="0">
                <a:cs typeface="Times New Roman" panose="02020603050405020304" pitchFamily="18" charset="0"/>
              </a:rPr>
              <a:t> élelmiszer-</a:t>
            </a:r>
            <a:r>
              <a:rPr lang="hu-HU" altLang="hu-HU" sz="2400" b="1" dirty="0" smtClean="0">
                <a:cs typeface="Times New Roman" panose="02020603050405020304" pitchFamily="18" charset="0"/>
              </a:rPr>
              <a:t>jelölés</a:t>
            </a:r>
            <a:r>
              <a:rPr lang="hu-HU" altLang="hu-HU" sz="2400" dirty="0" smtClean="0">
                <a:cs typeface="Times New Roman" panose="02020603050405020304" pitchFamily="18" charset="0"/>
              </a:rPr>
              <a:t> hiánya</a:t>
            </a:r>
          </a:p>
          <a:p>
            <a:pPr eaLnBrk="1">
              <a:lnSpc>
                <a:spcPct val="140000"/>
              </a:lnSpc>
              <a:spcBef>
                <a:spcPct val="0"/>
              </a:spcBef>
              <a:buSzPct val="45000"/>
              <a:buFont typeface="Wingdings" panose="05000000000000000000" pitchFamily="2" charset="2"/>
              <a:buChar char="Ø"/>
              <a:tabLst>
                <a:tab pos="214313" algn="l"/>
                <a:tab pos="319088" algn="l"/>
                <a:tab pos="768350" algn="l"/>
                <a:tab pos="1217613" algn="l"/>
                <a:tab pos="1666875" algn="l"/>
                <a:tab pos="2116138" algn="l"/>
                <a:tab pos="2565400" algn="l"/>
                <a:tab pos="3014663" algn="l"/>
                <a:tab pos="3463925" algn="l"/>
                <a:tab pos="3913188" algn="l"/>
                <a:tab pos="4362450" algn="l"/>
                <a:tab pos="4811713" algn="l"/>
                <a:tab pos="5260975" algn="l"/>
                <a:tab pos="5710238" algn="l"/>
                <a:tab pos="6159500" algn="l"/>
                <a:tab pos="6608763" algn="l"/>
                <a:tab pos="7058025" algn="l"/>
                <a:tab pos="7507288" algn="l"/>
                <a:tab pos="7956550" algn="l"/>
                <a:tab pos="8405813" algn="l"/>
                <a:tab pos="8855075" algn="l"/>
                <a:tab pos="8985250" algn="l"/>
              </a:tabLst>
              <a:defRPr/>
            </a:pPr>
            <a:r>
              <a:rPr lang="hu-HU" altLang="hu-HU" sz="2400" dirty="0" smtClean="0">
                <a:cs typeface="Times New Roman" panose="02020603050405020304" pitchFamily="18" charset="0"/>
              </a:rPr>
              <a:t>a </a:t>
            </a:r>
            <a:r>
              <a:rPr lang="hu-HU" altLang="hu-HU" sz="2400" b="1" dirty="0" smtClean="0">
                <a:cs typeface="Times New Roman" panose="02020603050405020304" pitchFamily="18" charset="0"/>
              </a:rPr>
              <a:t>termék beszerzését igazoló</a:t>
            </a:r>
            <a:r>
              <a:rPr lang="hu-HU" altLang="hu-HU" sz="2400" dirty="0" smtClean="0">
                <a:cs typeface="Times New Roman" panose="02020603050405020304" pitchFamily="18" charset="0"/>
              </a:rPr>
              <a:t> dokumentum </a:t>
            </a:r>
          </a:p>
          <a:p>
            <a:pPr eaLnBrk="1">
              <a:lnSpc>
                <a:spcPct val="140000"/>
              </a:lnSpc>
              <a:spcBef>
                <a:spcPct val="0"/>
              </a:spcBef>
              <a:buSzPct val="45000"/>
              <a:buFont typeface="Wingdings" panose="05000000000000000000" pitchFamily="2" charset="2"/>
              <a:buChar char="Ø"/>
              <a:tabLst>
                <a:tab pos="214313" algn="l"/>
                <a:tab pos="319088" algn="l"/>
                <a:tab pos="768350" algn="l"/>
                <a:tab pos="1217613" algn="l"/>
                <a:tab pos="1666875" algn="l"/>
                <a:tab pos="2116138" algn="l"/>
                <a:tab pos="2565400" algn="l"/>
                <a:tab pos="3014663" algn="l"/>
                <a:tab pos="3463925" algn="l"/>
                <a:tab pos="3913188" algn="l"/>
                <a:tab pos="4362450" algn="l"/>
                <a:tab pos="4811713" algn="l"/>
                <a:tab pos="5260975" algn="l"/>
                <a:tab pos="5710238" algn="l"/>
                <a:tab pos="6159500" algn="l"/>
                <a:tab pos="6608763" algn="l"/>
                <a:tab pos="7058025" algn="l"/>
                <a:tab pos="7507288" algn="l"/>
                <a:tab pos="7956550" algn="l"/>
                <a:tab pos="8405813" algn="l"/>
                <a:tab pos="8855075" algn="l"/>
                <a:tab pos="8985250" algn="l"/>
              </a:tabLst>
              <a:defRPr/>
            </a:pPr>
            <a:r>
              <a:rPr lang="hu-HU" altLang="hu-HU" sz="2400" dirty="0" smtClean="0">
                <a:cs typeface="Times New Roman" panose="02020603050405020304" pitchFamily="18" charset="0"/>
              </a:rPr>
              <a:t>élelmiszerlánc-</a:t>
            </a:r>
            <a:r>
              <a:rPr lang="hu-HU" altLang="hu-HU" sz="2400" b="1" dirty="0" smtClean="0">
                <a:cs typeface="Times New Roman" panose="02020603050405020304" pitchFamily="18" charset="0"/>
              </a:rPr>
              <a:t>felügyeleti információs rendszerben </a:t>
            </a:r>
            <a:r>
              <a:rPr lang="hu-HU" altLang="hu-HU" sz="2400" dirty="0" smtClean="0">
                <a:cs typeface="Times New Roman" panose="02020603050405020304" pitchFamily="18" charset="0"/>
              </a:rPr>
              <a:t>történt regisztráció (FELIR azonosító)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1">
          <a:gsLst>
            <a:gs pos="0">
              <a:srgbClr val="81D41A"/>
            </a:gs>
            <a:gs pos="100000">
              <a:srgbClr val="FFFFFF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647700" y="1035050"/>
            <a:ext cx="8497888" cy="3287713"/>
          </a:xfrm>
        </p:spPr>
        <p:txBody>
          <a:bodyPr tIns="0" anchor="ctr"/>
          <a:lstStyle/>
          <a:p>
            <a:pPr marL="0" indent="0" algn="ctr" eaLnBrk="1">
              <a:spcBef>
                <a:spcPct val="0"/>
              </a:spcBef>
              <a:buSzPct val="45000"/>
              <a:tabLst>
                <a:tab pos="214313" algn="l"/>
                <a:tab pos="319088" algn="l"/>
                <a:tab pos="768350" algn="l"/>
                <a:tab pos="1217613" algn="l"/>
                <a:tab pos="1666875" algn="l"/>
                <a:tab pos="2116138" algn="l"/>
                <a:tab pos="2565400" algn="l"/>
                <a:tab pos="3014663" algn="l"/>
                <a:tab pos="3463925" algn="l"/>
                <a:tab pos="3913188" algn="l"/>
                <a:tab pos="4362450" algn="l"/>
                <a:tab pos="4811713" algn="l"/>
                <a:tab pos="5260975" algn="l"/>
                <a:tab pos="5710238" algn="l"/>
                <a:tab pos="6159500" algn="l"/>
                <a:tab pos="6608763" algn="l"/>
                <a:tab pos="7058025" algn="l"/>
                <a:tab pos="7507288" algn="l"/>
                <a:tab pos="7956550" algn="l"/>
                <a:tab pos="8405813" algn="l"/>
                <a:tab pos="8855075" algn="l"/>
                <a:tab pos="8985250" algn="l"/>
              </a:tabLst>
              <a:defRPr/>
            </a:pPr>
            <a:r>
              <a:rPr lang="hu-HU" altLang="hu-HU" sz="2400" b="1" dirty="0" smtClean="0">
                <a:solidFill>
                  <a:srgbClr val="00000A"/>
                </a:solidFill>
                <a:cs typeface="Times New Roman" panose="02020603050405020304" pitchFamily="18" charset="0"/>
              </a:rPr>
              <a:t>2. Építésfelügyelet területén:</a:t>
            </a:r>
          </a:p>
          <a:p>
            <a:pPr marL="0" indent="0" eaLnBrk="1">
              <a:spcBef>
                <a:spcPct val="0"/>
              </a:spcBef>
              <a:buSzPct val="45000"/>
              <a:tabLst>
                <a:tab pos="214313" algn="l"/>
                <a:tab pos="319088" algn="l"/>
                <a:tab pos="768350" algn="l"/>
                <a:tab pos="1217613" algn="l"/>
                <a:tab pos="1666875" algn="l"/>
                <a:tab pos="2116138" algn="l"/>
                <a:tab pos="2565400" algn="l"/>
                <a:tab pos="3014663" algn="l"/>
                <a:tab pos="3463925" algn="l"/>
                <a:tab pos="3913188" algn="l"/>
                <a:tab pos="4362450" algn="l"/>
                <a:tab pos="4811713" algn="l"/>
                <a:tab pos="5260975" algn="l"/>
                <a:tab pos="5710238" algn="l"/>
                <a:tab pos="6159500" algn="l"/>
                <a:tab pos="6608763" algn="l"/>
                <a:tab pos="7058025" algn="l"/>
                <a:tab pos="7507288" algn="l"/>
                <a:tab pos="7956550" algn="l"/>
                <a:tab pos="8405813" algn="l"/>
                <a:tab pos="8855075" algn="l"/>
                <a:tab pos="8985250" algn="l"/>
              </a:tabLst>
              <a:defRPr/>
            </a:pPr>
            <a:endParaRPr lang="hu-HU" altLang="hu-HU" sz="2400" b="1" dirty="0" smtClean="0">
              <a:solidFill>
                <a:srgbClr val="00000A"/>
              </a:solidFill>
              <a:cs typeface="Times New Roman" panose="02020603050405020304" pitchFamily="18" charset="0"/>
            </a:endParaRPr>
          </a:p>
          <a:p>
            <a:pPr marL="0" indent="0" eaLnBrk="1">
              <a:spcBef>
                <a:spcPct val="0"/>
              </a:spcBef>
              <a:buSzPct val="45000"/>
              <a:tabLst>
                <a:tab pos="214313" algn="l"/>
                <a:tab pos="319088" algn="l"/>
                <a:tab pos="768350" algn="l"/>
                <a:tab pos="1217613" algn="l"/>
                <a:tab pos="1666875" algn="l"/>
                <a:tab pos="2116138" algn="l"/>
                <a:tab pos="2565400" algn="l"/>
                <a:tab pos="3014663" algn="l"/>
                <a:tab pos="3463925" algn="l"/>
                <a:tab pos="3913188" algn="l"/>
                <a:tab pos="4362450" algn="l"/>
                <a:tab pos="4811713" algn="l"/>
                <a:tab pos="5260975" algn="l"/>
                <a:tab pos="5710238" algn="l"/>
                <a:tab pos="6159500" algn="l"/>
                <a:tab pos="6608763" algn="l"/>
                <a:tab pos="7058025" algn="l"/>
                <a:tab pos="7507288" algn="l"/>
                <a:tab pos="7956550" algn="l"/>
                <a:tab pos="8405813" algn="l"/>
                <a:tab pos="8855075" algn="l"/>
                <a:tab pos="8985250" algn="l"/>
              </a:tabLst>
              <a:defRPr/>
            </a:pPr>
            <a:endParaRPr lang="hu-HU" altLang="hu-HU" sz="2400" b="1" dirty="0" smtClean="0">
              <a:cs typeface="Times New Roman" panose="02020603050405020304" pitchFamily="18" charset="0"/>
            </a:endParaRPr>
          </a:p>
          <a:p>
            <a:pPr marL="750887" eaLnBrk="1">
              <a:spcBef>
                <a:spcPct val="0"/>
              </a:spcBef>
              <a:buSzPct val="45000"/>
              <a:buFont typeface="Wingdings" panose="05000000000000000000" pitchFamily="2" charset="2"/>
              <a:buChar char="Ø"/>
              <a:tabLst>
                <a:tab pos="319088" algn="l"/>
                <a:tab pos="444500" algn="l"/>
                <a:tab pos="768350" algn="l"/>
                <a:tab pos="1217613" algn="l"/>
                <a:tab pos="1666875" algn="l"/>
                <a:tab pos="2116138" algn="l"/>
                <a:tab pos="2565400" algn="l"/>
                <a:tab pos="3014663" algn="l"/>
                <a:tab pos="3463925" algn="l"/>
                <a:tab pos="3913188" algn="l"/>
                <a:tab pos="4362450" algn="l"/>
                <a:tab pos="4811713" algn="l"/>
                <a:tab pos="5260975" algn="l"/>
                <a:tab pos="5710238" algn="l"/>
                <a:tab pos="6159500" algn="l"/>
                <a:tab pos="6608763" algn="l"/>
                <a:tab pos="7058025" algn="l"/>
                <a:tab pos="7507288" algn="l"/>
                <a:tab pos="7956550" algn="l"/>
                <a:tab pos="8405813" algn="l"/>
                <a:tab pos="8855075" algn="l"/>
                <a:tab pos="8985250" algn="l"/>
              </a:tabLst>
              <a:defRPr/>
            </a:pPr>
            <a:r>
              <a:rPr lang="hu-HU" altLang="hu-HU" sz="2400" b="1" dirty="0" smtClean="0">
                <a:cs typeface="Times New Roman" panose="02020603050405020304" pitchFamily="18" charset="0"/>
              </a:rPr>
              <a:t>elektronikus főnaplója </a:t>
            </a:r>
            <a:r>
              <a:rPr lang="hu-HU" altLang="hu-HU" sz="2400" dirty="0" smtClean="0">
                <a:cs typeface="Times New Roman" panose="02020603050405020304" pitchFamily="18" charset="0"/>
              </a:rPr>
              <a:t>megnyitása </a:t>
            </a:r>
          </a:p>
          <a:p>
            <a:pPr marL="750887" eaLnBrk="1">
              <a:lnSpc>
                <a:spcPct val="140000"/>
              </a:lnSpc>
              <a:spcBef>
                <a:spcPct val="0"/>
              </a:spcBef>
              <a:buClrTx/>
              <a:buSzPct val="45000"/>
              <a:buFont typeface="Wingdings" panose="05000000000000000000" pitchFamily="2" charset="2"/>
              <a:buChar char="Ø"/>
              <a:tabLst>
                <a:tab pos="319088" algn="l"/>
                <a:tab pos="444500" algn="l"/>
                <a:tab pos="768350" algn="l"/>
                <a:tab pos="1217613" algn="l"/>
                <a:tab pos="1666875" algn="l"/>
                <a:tab pos="2116138" algn="l"/>
                <a:tab pos="2565400" algn="l"/>
                <a:tab pos="3014663" algn="l"/>
                <a:tab pos="3463925" algn="l"/>
                <a:tab pos="3913188" algn="l"/>
                <a:tab pos="4362450" algn="l"/>
                <a:tab pos="4811713" algn="l"/>
                <a:tab pos="5260975" algn="l"/>
                <a:tab pos="5710238" algn="l"/>
                <a:tab pos="6159500" algn="l"/>
                <a:tab pos="6608763" algn="l"/>
                <a:tab pos="7058025" algn="l"/>
                <a:tab pos="7507288" algn="l"/>
                <a:tab pos="7956550" algn="l"/>
                <a:tab pos="8405813" algn="l"/>
                <a:tab pos="8855075" algn="l"/>
                <a:tab pos="8985250" algn="l"/>
              </a:tabLst>
              <a:defRPr/>
            </a:pPr>
            <a:endParaRPr lang="hu-HU" altLang="hu-HU" sz="2400" dirty="0" smtClean="0">
              <a:cs typeface="Times New Roman" panose="02020603050405020304" pitchFamily="18" charset="0"/>
            </a:endParaRPr>
          </a:p>
          <a:p>
            <a:pPr marL="750887" eaLnBrk="1">
              <a:lnSpc>
                <a:spcPct val="140000"/>
              </a:lnSpc>
              <a:spcBef>
                <a:spcPct val="0"/>
              </a:spcBef>
              <a:buSzPct val="45000"/>
              <a:buFont typeface="Wingdings" panose="05000000000000000000" pitchFamily="2" charset="2"/>
              <a:buChar char="Ø"/>
              <a:tabLst>
                <a:tab pos="319088" algn="l"/>
                <a:tab pos="444500" algn="l"/>
                <a:tab pos="768350" algn="l"/>
                <a:tab pos="1217613" algn="l"/>
                <a:tab pos="1666875" algn="l"/>
                <a:tab pos="2116138" algn="l"/>
                <a:tab pos="2565400" algn="l"/>
                <a:tab pos="3014663" algn="l"/>
                <a:tab pos="3463925" algn="l"/>
                <a:tab pos="3913188" algn="l"/>
                <a:tab pos="4362450" algn="l"/>
                <a:tab pos="4811713" algn="l"/>
                <a:tab pos="5260975" algn="l"/>
                <a:tab pos="5710238" algn="l"/>
                <a:tab pos="6159500" algn="l"/>
                <a:tab pos="6608763" algn="l"/>
                <a:tab pos="7058025" algn="l"/>
                <a:tab pos="7507288" algn="l"/>
                <a:tab pos="7956550" algn="l"/>
                <a:tab pos="8405813" algn="l"/>
                <a:tab pos="8855075" algn="l"/>
                <a:tab pos="8985250" algn="l"/>
              </a:tabLst>
              <a:defRPr/>
            </a:pPr>
            <a:r>
              <a:rPr lang="hu-HU" altLang="hu-HU" sz="2400" b="1" dirty="0" smtClean="0">
                <a:cs typeface="Times New Roman" panose="02020603050405020304" pitchFamily="18" charset="0"/>
              </a:rPr>
              <a:t>kivitelezési dokumentáció</a:t>
            </a:r>
            <a:r>
              <a:rPr lang="hu-HU" altLang="hu-HU" sz="2400" dirty="0" smtClean="0">
                <a:cs typeface="Times New Roman" panose="02020603050405020304" pitchFamily="18" charset="0"/>
              </a:rPr>
              <a:t> 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1">
          <a:gsLst>
            <a:gs pos="0">
              <a:srgbClr val="81D41A"/>
            </a:gs>
            <a:gs pos="100000">
              <a:srgbClr val="FFFFFF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719138" y="242888"/>
            <a:ext cx="8570912" cy="5329237"/>
          </a:xfrm>
        </p:spPr>
        <p:txBody>
          <a:bodyPr tIns="0" anchor="ctr"/>
          <a:lstStyle/>
          <a:p>
            <a:pPr marL="0" indent="0" algn="ctr" eaLnBrk="1">
              <a:spcBef>
                <a:spcPct val="0"/>
              </a:spcBef>
              <a:buSzPct val="45000"/>
              <a:tabLst>
                <a:tab pos="214313" algn="l"/>
                <a:tab pos="319088" algn="l"/>
                <a:tab pos="768350" algn="l"/>
                <a:tab pos="1217613" algn="l"/>
                <a:tab pos="1666875" algn="l"/>
                <a:tab pos="2116138" algn="l"/>
                <a:tab pos="2565400" algn="l"/>
                <a:tab pos="3014663" algn="l"/>
                <a:tab pos="3463925" algn="l"/>
                <a:tab pos="3913188" algn="l"/>
                <a:tab pos="4362450" algn="l"/>
                <a:tab pos="4811713" algn="l"/>
                <a:tab pos="5260975" algn="l"/>
                <a:tab pos="5710238" algn="l"/>
                <a:tab pos="6159500" algn="l"/>
                <a:tab pos="6608763" algn="l"/>
                <a:tab pos="7058025" algn="l"/>
                <a:tab pos="7507288" algn="l"/>
                <a:tab pos="7956550" algn="l"/>
                <a:tab pos="8405813" algn="l"/>
                <a:tab pos="8855075" algn="l"/>
                <a:tab pos="8985250" algn="l"/>
              </a:tabLst>
              <a:defRPr/>
            </a:pPr>
            <a:r>
              <a:rPr lang="hu-HU" altLang="hu-HU" sz="2000" b="1" dirty="0" smtClean="0"/>
              <a:t>3. Fogyasztóvédelem területén:</a:t>
            </a:r>
          </a:p>
          <a:p>
            <a:pPr marL="0" indent="0" eaLnBrk="1">
              <a:spcBef>
                <a:spcPct val="0"/>
              </a:spcBef>
              <a:buSzPct val="45000"/>
              <a:tabLst>
                <a:tab pos="214313" algn="l"/>
                <a:tab pos="319088" algn="l"/>
                <a:tab pos="768350" algn="l"/>
                <a:tab pos="1217613" algn="l"/>
                <a:tab pos="1666875" algn="l"/>
                <a:tab pos="2116138" algn="l"/>
                <a:tab pos="2565400" algn="l"/>
                <a:tab pos="3014663" algn="l"/>
                <a:tab pos="3463925" algn="l"/>
                <a:tab pos="3913188" algn="l"/>
                <a:tab pos="4362450" algn="l"/>
                <a:tab pos="4811713" algn="l"/>
                <a:tab pos="5260975" algn="l"/>
                <a:tab pos="5710238" algn="l"/>
                <a:tab pos="6159500" algn="l"/>
                <a:tab pos="6608763" algn="l"/>
                <a:tab pos="7058025" algn="l"/>
                <a:tab pos="7507288" algn="l"/>
                <a:tab pos="7956550" algn="l"/>
                <a:tab pos="8405813" algn="l"/>
                <a:tab pos="8855075" algn="l"/>
                <a:tab pos="8985250" algn="l"/>
              </a:tabLst>
              <a:defRPr/>
            </a:pPr>
            <a:endParaRPr lang="hu-HU" altLang="hu-HU" sz="2000" dirty="0" smtClean="0">
              <a:cs typeface="Times New Roman" panose="02020603050405020304" pitchFamily="18" charset="0"/>
            </a:endParaRPr>
          </a:p>
          <a:p>
            <a:pPr eaLnBrk="1">
              <a:spcBef>
                <a:spcPct val="0"/>
              </a:spcBef>
              <a:buSzPct val="45000"/>
              <a:buFont typeface="Wingdings" panose="05000000000000000000" pitchFamily="2" charset="2"/>
              <a:buChar char="Ø"/>
              <a:tabLst>
                <a:tab pos="214313" algn="l"/>
                <a:tab pos="319088" algn="l"/>
                <a:tab pos="768350" algn="l"/>
                <a:tab pos="1217613" algn="l"/>
                <a:tab pos="1666875" algn="l"/>
                <a:tab pos="2116138" algn="l"/>
                <a:tab pos="2565400" algn="l"/>
                <a:tab pos="3014663" algn="l"/>
                <a:tab pos="3463925" algn="l"/>
                <a:tab pos="3913188" algn="l"/>
                <a:tab pos="4362450" algn="l"/>
                <a:tab pos="4811713" algn="l"/>
                <a:tab pos="5260975" algn="l"/>
                <a:tab pos="5710238" algn="l"/>
                <a:tab pos="6159500" algn="l"/>
                <a:tab pos="6608763" algn="l"/>
                <a:tab pos="7058025" algn="l"/>
                <a:tab pos="7507288" algn="l"/>
                <a:tab pos="7956550" algn="l"/>
                <a:tab pos="8405813" algn="l"/>
                <a:tab pos="8855075" algn="l"/>
                <a:tab pos="8985250" algn="l"/>
              </a:tabLst>
              <a:defRPr/>
            </a:pPr>
            <a:r>
              <a:rPr lang="hu-HU" altLang="hu-HU" sz="2000" dirty="0" smtClean="0">
                <a:cs typeface="Times New Roman" panose="02020603050405020304" pitchFamily="18" charset="0"/>
              </a:rPr>
              <a:t>termék</a:t>
            </a:r>
            <a:r>
              <a:rPr lang="hu-HU" altLang="hu-HU" sz="2000" b="1" dirty="0" smtClean="0">
                <a:cs typeface="Times New Roman" panose="02020603050405020304" pitchFamily="18" charset="0"/>
              </a:rPr>
              <a:t> eladási áráról, </a:t>
            </a:r>
            <a:r>
              <a:rPr lang="hu-HU" altLang="hu-HU" sz="2000" dirty="0" smtClean="0">
                <a:cs typeface="Times New Roman" panose="02020603050405020304" pitchFamily="18" charset="0"/>
              </a:rPr>
              <a:t>a </a:t>
            </a:r>
            <a:r>
              <a:rPr lang="hu-HU" altLang="hu-HU" sz="2000" b="1" dirty="0" smtClean="0">
                <a:cs typeface="Times New Roman" panose="02020603050405020304" pitchFamily="18" charset="0"/>
              </a:rPr>
              <a:t>szolgáltatás díjáról</a:t>
            </a:r>
            <a:r>
              <a:rPr lang="hu-HU" altLang="hu-HU" sz="2000" dirty="0" smtClean="0">
                <a:cs typeface="Times New Roman" panose="02020603050405020304" pitchFamily="18" charset="0"/>
              </a:rPr>
              <a:t> tájékoztatás </a:t>
            </a:r>
          </a:p>
          <a:p>
            <a:pPr eaLnBrk="1">
              <a:lnSpc>
                <a:spcPct val="140000"/>
              </a:lnSpc>
              <a:spcBef>
                <a:spcPct val="0"/>
              </a:spcBef>
              <a:buSzPct val="45000"/>
              <a:buFont typeface="Wingdings" panose="05000000000000000000" pitchFamily="2" charset="2"/>
              <a:buChar char="Ø"/>
              <a:tabLst>
                <a:tab pos="214313" algn="l"/>
                <a:tab pos="319088" algn="l"/>
                <a:tab pos="768350" algn="l"/>
                <a:tab pos="1217613" algn="l"/>
                <a:tab pos="1666875" algn="l"/>
                <a:tab pos="2116138" algn="l"/>
                <a:tab pos="2565400" algn="l"/>
                <a:tab pos="3014663" algn="l"/>
                <a:tab pos="3463925" algn="l"/>
                <a:tab pos="3913188" algn="l"/>
                <a:tab pos="4362450" algn="l"/>
                <a:tab pos="4811713" algn="l"/>
                <a:tab pos="5260975" algn="l"/>
                <a:tab pos="5710238" algn="l"/>
                <a:tab pos="6159500" algn="l"/>
                <a:tab pos="6608763" algn="l"/>
                <a:tab pos="7058025" algn="l"/>
                <a:tab pos="7507288" algn="l"/>
                <a:tab pos="7956550" algn="l"/>
                <a:tab pos="8405813" algn="l"/>
                <a:tab pos="8855075" algn="l"/>
                <a:tab pos="8985250" algn="l"/>
              </a:tabLst>
              <a:defRPr/>
            </a:pPr>
            <a:r>
              <a:rPr lang="hu-HU" altLang="hu-HU" sz="2000" dirty="0" smtClean="0">
                <a:cs typeface="Times New Roman" panose="02020603050405020304" pitchFamily="18" charset="0"/>
              </a:rPr>
              <a:t>a </a:t>
            </a:r>
            <a:r>
              <a:rPr lang="hu-HU" altLang="hu-HU" sz="2000" b="1" dirty="0" smtClean="0">
                <a:cs typeface="Times New Roman" panose="02020603050405020304" pitchFamily="18" charset="0"/>
              </a:rPr>
              <a:t>pirotechnikai termékek csomagolására, CE jelölése</a:t>
            </a:r>
          </a:p>
          <a:p>
            <a:pPr eaLnBrk="1">
              <a:lnSpc>
                <a:spcPct val="140000"/>
              </a:lnSpc>
              <a:spcBef>
                <a:spcPct val="0"/>
              </a:spcBef>
              <a:buSzPct val="45000"/>
              <a:buFont typeface="Wingdings" panose="05000000000000000000" pitchFamily="2" charset="2"/>
              <a:buChar char="Ø"/>
              <a:tabLst>
                <a:tab pos="214313" algn="l"/>
                <a:tab pos="319088" algn="l"/>
                <a:tab pos="768350" algn="l"/>
                <a:tab pos="1217613" algn="l"/>
                <a:tab pos="1666875" algn="l"/>
                <a:tab pos="2116138" algn="l"/>
                <a:tab pos="2565400" algn="l"/>
                <a:tab pos="3014663" algn="l"/>
                <a:tab pos="3463925" algn="l"/>
                <a:tab pos="3913188" algn="l"/>
                <a:tab pos="4362450" algn="l"/>
                <a:tab pos="4811713" algn="l"/>
                <a:tab pos="5260975" algn="l"/>
                <a:tab pos="5710238" algn="l"/>
                <a:tab pos="6159500" algn="l"/>
                <a:tab pos="6608763" algn="l"/>
                <a:tab pos="7058025" algn="l"/>
                <a:tab pos="7507288" algn="l"/>
                <a:tab pos="7956550" algn="l"/>
                <a:tab pos="8405813" algn="l"/>
                <a:tab pos="8855075" algn="l"/>
                <a:tab pos="8985250" algn="l"/>
              </a:tabLst>
              <a:defRPr/>
            </a:pPr>
            <a:r>
              <a:rPr lang="hu-HU" altLang="hu-HU" sz="2000" b="1" dirty="0" smtClean="0">
                <a:cs typeface="Times New Roman" panose="02020603050405020304" pitchFamily="18" charset="0"/>
              </a:rPr>
              <a:t>hiteles mérőeszköz</a:t>
            </a:r>
          </a:p>
          <a:p>
            <a:pPr eaLnBrk="1">
              <a:lnSpc>
                <a:spcPct val="140000"/>
              </a:lnSpc>
              <a:spcBef>
                <a:spcPct val="0"/>
              </a:spcBef>
              <a:buSzPct val="45000"/>
              <a:buFont typeface="Wingdings" panose="05000000000000000000" pitchFamily="2" charset="2"/>
              <a:buChar char="Ø"/>
              <a:tabLst>
                <a:tab pos="214313" algn="l"/>
                <a:tab pos="319088" algn="l"/>
                <a:tab pos="768350" algn="l"/>
                <a:tab pos="1217613" algn="l"/>
                <a:tab pos="1666875" algn="l"/>
                <a:tab pos="2116138" algn="l"/>
                <a:tab pos="2565400" algn="l"/>
                <a:tab pos="3014663" algn="l"/>
                <a:tab pos="3463925" algn="l"/>
                <a:tab pos="3913188" algn="l"/>
                <a:tab pos="4362450" algn="l"/>
                <a:tab pos="4811713" algn="l"/>
                <a:tab pos="5260975" algn="l"/>
                <a:tab pos="5710238" algn="l"/>
                <a:tab pos="6159500" algn="l"/>
                <a:tab pos="6608763" algn="l"/>
                <a:tab pos="7058025" algn="l"/>
                <a:tab pos="7507288" algn="l"/>
                <a:tab pos="7956550" algn="l"/>
                <a:tab pos="8405813" algn="l"/>
                <a:tab pos="8855075" algn="l"/>
                <a:tab pos="8985250" algn="l"/>
              </a:tabLst>
              <a:defRPr/>
            </a:pPr>
            <a:r>
              <a:rPr lang="hu-HU" altLang="hu-HU" sz="2000" b="1" dirty="0" smtClean="0">
                <a:cs typeface="Times New Roman" panose="02020603050405020304" pitchFamily="18" charset="0"/>
              </a:rPr>
              <a:t>reklám szövegének magyar nyelven</a:t>
            </a:r>
            <a:r>
              <a:rPr lang="hu-HU" altLang="hu-HU" sz="2000" dirty="0" smtClean="0">
                <a:cs typeface="Times New Roman" panose="02020603050405020304" pitchFamily="18" charset="0"/>
              </a:rPr>
              <a:t> történő megjelenítése</a:t>
            </a:r>
          </a:p>
          <a:p>
            <a:pPr eaLnBrk="1">
              <a:lnSpc>
                <a:spcPct val="140000"/>
              </a:lnSpc>
              <a:spcBef>
                <a:spcPct val="0"/>
              </a:spcBef>
              <a:buSzPct val="45000"/>
              <a:buFont typeface="Wingdings" panose="05000000000000000000" pitchFamily="2" charset="2"/>
              <a:buChar char="Ø"/>
              <a:tabLst>
                <a:tab pos="214313" algn="l"/>
                <a:tab pos="319088" algn="l"/>
                <a:tab pos="768350" algn="l"/>
                <a:tab pos="1217613" algn="l"/>
                <a:tab pos="1666875" algn="l"/>
                <a:tab pos="2116138" algn="l"/>
                <a:tab pos="2565400" algn="l"/>
                <a:tab pos="3014663" algn="l"/>
                <a:tab pos="3463925" algn="l"/>
                <a:tab pos="3913188" algn="l"/>
                <a:tab pos="4362450" algn="l"/>
                <a:tab pos="4811713" algn="l"/>
                <a:tab pos="5260975" algn="l"/>
                <a:tab pos="5710238" algn="l"/>
                <a:tab pos="6159500" algn="l"/>
                <a:tab pos="6608763" algn="l"/>
                <a:tab pos="7058025" algn="l"/>
                <a:tab pos="7507288" algn="l"/>
                <a:tab pos="7956550" algn="l"/>
                <a:tab pos="8405813" algn="l"/>
                <a:tab pos="8855075" algn="l"/>
                <a:tab pos="8985250" algn="l"/>
              </a:tabLst>
              <a:defRPr/>
            </a:pPr>
            <a:r>
              <a:rPr lang="hu-HU" altLang="hu-HU" sz="2000" b="1" dirty="0" smtClean="0">
                <a:cs typeface="Times New Roman" panose="02020603050405020304" pitchFamily="18" charset="0"/>
              </a:rPr>
              <a:t>fogyasztók tájékoztatását</a:t>
            </a:r>
            <a:r>
              <a:rPr lang="hu-HU" altLang="hu-HU" sz="2000" dirty="0" smtClean="0">
                <a:cs typeface="Times New Roman" panose="02020603050405020304" pitchFamily="18" charset="0"/>
              </a:rPr>
              <a:t> szolgáló közlemények </a:t>
            </a:r>
          </a:p>
          <a:p>
            <a:pPr eaLnBrk="1">
              <a:lnSpc>
                <a:spcPct val="140000"/>
              </a:lnSpc>
              <a:spcBef>
                <a:spcPct val="0"/>
              </a:spcBef>
              <a:buSzPct val="45000"/>
              <a:buFont typeface="Wingdings" panose="05000000000000000000" pitchFamily="2" charset="2"/>
              <a:buChar char="Ø"/>
              <a:tabLst>
                <a:tab pos="214313" algn="l"/>
                <a:tab pos="319088" algn="l"/>
                <a:tab pos="768350" algn="l"/>
                <a:tab pos="1217613" algn="l"/>
                <a:tab pos="1666875" algn="l"/>
                <a:tab pos="2116138" algn="l"/>
                <a:tab pos="2565400" algn="l"/>
                <a:tab pos="3014663" algn="l"/>
                <a:tab pos="3463925" algn="l"/>
                <a:tab pos="3913188" algn="l"/>
                <a:tab pos="4362450" algn="l"/>
                <a:tab pos="4811713" algn="l"/>
                <a:tab pos="5260975" algn="l"/>
                <a:tab pos="5710238" algn="l"/>
                <a:tab pos="6159500" algn="l"/>
                <a:tab pos="6608763" algn="l"/>
                <a:tab pos="7058025" algn="l"/>
                <a:tab pos="7507288" algn="l"/>
                <a:tab pos="7956550" algn="l"/>
                <a:tab pos="8405813" algn="l"/>
                <a:tab pos="8855075" algn="l"/>
                <a:tab pos="8985250" algn="l"/>
              </a:tabLst>
              <a:defRPr/>
            </a:pPr>
            <a:r>
              <a:rPr lang="hu-HU" altLang="hu-HU" sz="2000" b="1" dirty="0" smtClean="0">
                <a:cs typeface="Times New Roman" panose="02020603050405020304" pitchFamily="18" charset="0"/>
              </a:rPr>
              <a:t>a vásárlók könyvének</a:t>
            </a:r>
            <a:r>
              <a:rPr lang="hu-HU" altLang="hu-HU" sz="2000" dirty="0" smtClean="0">
                <a:cs typeface="Times New Roman" panose="02020603050405020304" pitchFamily="18" charset="0"/>
              </a:rPr>
              <a:t> elhelyezése</a:t>
            </a:r>
          </a:p>
          <a:p>
            <a:pPr eaLnBrk="1">
              <a:lnSpc>
                <a:spcPct val="140000"/>
              </a:lnSpc>
              <a:spcBef>
                <a:spcPct val="0"/>
              </a:spcBef>
              <a:buSzPct val="45000"/>
              <a:buFont typeface="Wingdings" panose="05000000000000000000" pitchFamily="2" charset="2"/>
              <a:buChar char="Ø"/>
              <a:tabLst>
                <a:tab pos="214313" algn="l"/>
                <a:tab pos="319088" algn="l"/>
                <a:tab pos="768350" algn="l"/>
                <a:tab pos="1217613" algn="l"/>
                <a:tab pos="1666875" algn="l"/>
                <a:tab pos="2116138" algn="l"/>
                <a:tab pos="2565400" algn="l"/>
                <a:tab pos="3014663" algn="l"/>
                <a:tab pos="3463925" algn="l"/>
                <a:tab pos="3913188" algn="l"/>
                <a:tab pos="4362450" algn="l"/>
                <a:tab pos="4811713" algn="l"/>
                <a:tab pos="5260975" algn="l"/>
                <a:tab pos="5710238" algn="l"/>
                <a:tab pos="6159500" algn="l"/>
                <a:tab pos="6608763" algn="l"/>
                <a:tab pos="7058025" algn="l"/>
                <a:tab pos="7507288" algn="l"/>
                <a:tab pos="7956550" algn="l"/>
                <a:tab pos="8405813" algn="l"/>
                <a:tab pos="8855075" algn="l"/>
                <a:tab pos="8985250" algn="l"/>
              </a:tabLst>
              <a:defRPr/>
            </a:pPr>
            <a:r>
              <a:rPr lang="hu-HU" altLang="hu-HU" sz="2000" b="1" dirty="0" err="1" smtClean="0">
                <a:cs typeface="Times New Roman" panose="02020603050405020304" pitchFamily="18" charset="0"/>
              </a:rPr>
              <a:t>nyitvatartás</a:t>
            </a:r>
            <a:r>
              <a:rPr lang="hu-HU" altLang="hu-HU" sz="2000" b="1" dirty="0" smtClean="0">
                <a:cs typeface="Times New Roman" panose="02020603050405020304" pitchFamily="18" charset="0"/>
              </a:rPr>
              <a:t> </a:t>
            </a:r>
            <a:r>
              <a:rPr lang="hu-HU" altLang="hu-HU" sz="2000" b="1" dirty="0" smtClean="0">
                <a:cs typeface="Times New Roman" panose="02020603050405020304" pitchFamily="18" charset="0"/>
              </a:rPr>
              <a:t>idejéről </a:t>
            </a:r>
            <a:r>
              <a:rPr lang="hu-HU" altLang="hu-HU" sz="2000" dirty="0" smtClean="0">
                <a:cs typeface="Times New Roman" panose="02020603050405020304" pitchFamily="18" charset="0"/>
              </a:rPr>
              <a:t> tájékoztatás</a:t>
            </a:r>
          </a:p>
          <a:p>
            <a:pPr eaLnBrk="1">
              <a:lnSpc>
                <a:spcPct val="140000"/>
              </a:lnSpc>
              <a:spcBef>
                <a:spcPct val="0"/>
              </a:spcBef>
              <a:buSzPct val="45000"/>
              <a:buFont typeface="Wingdings" panose="05000000000000000000" pitchFamily="2" charset="2"/>
              <a:buChar char="Ø"/>
              <a:tabLst>
                <a:tab pos="214313" algn="l"/>
                <a:tab pos="319088" algn="l"/>
                <a:tab pos="768350" algn="l"/>
                <a:tab pos="1217613" algn="l"/>
                <a:tab pos="1666875" algn="l"/>
                <a:tab pos="2116138" algn="l"/>
                <a:tab pos="2565400" algn="l"/>
                <a:tab pos="3014663" algn="l"/>
                <a:tab pos="3463925" algn="l"/>
                <a:tab pos="3913188" algn="l"/>
                <a:tab pos="4362450" algn="l"/>
                <a:tab pos="4811713" algn="l"/>
                <a:tab pos="5260975" algn="l"/>
                <a:tab pos="5710238" algn="l"/>
                <a:tab pos="6159500" algn="l"/>
                <a:tab pos="6608763" algn="l"/>
                <a:tab pos="7058025" algn="l"/>
                <a:tab pos="7507288" algn="l"/>
                <a:tab pos="7956550" algn="l"/>
                <a:tab pos="8405813" algn="l"/>
                <a:tab pos="8855075" algn="l"/>
                <a:tab pos="8985250" algn="l"/>
              </a:tabLst>
              <a:defRPr/>
            </a:pPr>
            <a:r>
              <a:rPr lang="hu-HU" altLang="hu-HU" sz="2000" dirty="0" smtClean="0">
                <a:cs typeface="Times New Roman" panose="02020603050405020304" pitchFamily="18" charset="0"/>
              </a:rPr>
              <a:t>a </a:t>
            </a:r>
            <a:r>
              <a:rPr lang="hu-HU" altLang="hu-HU" sz="2000" b="1" dirty="0" smtClean="0">
                <a:cs typeface="Times New Roman" panose="02020603050405020304" pitchFamily="18" charset="0"/>
              </a:rPr>
              <a:t>dohánytermék csomagolási egységére </a:t>
            </a:r>
            <a:r>
              <a:rPr lang="hu-HU" altLang="hu-HU" sz="2000" dirty="0" smtClean="0">
                <a:cs typeface="Times New Roman" panose="02020603050405020304" pitchFamily="18" charset="0"/>
              </a:rPr>
              <a:t>vonatkozó előírások </a:t>
            </a:r>
          </a:p>
          <a:p>
            <a:pPr eaLnBrk="1">
              <a:lnSpc>
                <a:spcPct val="140000"/>
              </a:lnSpc>
              <a:spcBef>
                <a:spcPct val="0"/>
              </a:spcBef>
              <a:buSzPct val="45000"/>
              <a:buFont typeface="Wingdings" panose="05000000000000000000" pitchFamily="2" charset="2"/>
              <a:buChar char="Ø"/>
              <a:tabLst>
                <a:tab pos="214313" algn="l"/>
                <a:tab pos="319088" algn="l"/>
                <a:tab pos="768350" algn="l"/>
                <a:tab pos="1217613" algn="l"/>
                <a:tab pos="1666875" algn="l"/>
                <a:tab pos="2116138" algn="l"/>
                <a:tab pos="2565400" algn="l"/>
                <a:tab pos="3014663" algn="l"/>
                <a:tab pos="3463925" algn="l"/>
                <a:tab pos="3913188" algn="l"/>
                <a:tab pos="4362450" algn="l"/>
                <a:tab pos="4811713" algn="l"/>
                <a:tab pos="5260975" algn="l"/>
                <a:tab pos="5710238" algn="l"/>
                <a:tab pos="6159500" algn="l"/>
                <a:tab pos="6608763" algn="l"/>
                <a:tab pos="7058025" algn="l"/>
                <a:tab pos="7507288" algn="l"/>
                <a:tab pos="7956550" algn="l"/>
                <a:tab pos="8405813" algn="l"/>
                <a:tab pos="8855075" algn="l"/>
                <a:tab pos="8985250" algn="l"/>
              </a:tabLst>
              <a:defRPr/>
            </a:pPr>
            <a:r>
              <a:rPr lang="hu-HU" altLang="hu-HU" sz="2000" dirty="0" smtClean="0">
                <a:cs typeface="Times New Roman" panose="02020603050405020304" pitchFamily="18" charset="0"/>
              </a:rPr>
              <a:t>a </a:t>
            </a:r>
            <a:r>
              <a:rPr lang="hu-HU" altLang="hu-HU" sz="2000" b="1" dirty="0" smtClean="0">
                <a:cs typeface="Times New Roman" panose="02020603050405020304" pitchFamily="18" charset="0"/>
              </a:rPr>
              <a:t>fiatalkorúak</a:t>
            </a:r>
            <a:r>
              <a:rPr lang="hu-HU" altLang="hu-HU" sz="2000" dirty="0" smtClean="0">
                <a:cs typeface="Times New Roman" panose="02020603050405020304" pitchFamily="18" charset="0"/>
              </a:rPr>
              <a:t> alkoholtartalmú termékkel, illetve dohánytermékkel </a:t>
            </a:r>
            <a:r>
              <a:rPr lang="hu-HU" altLang="hu-HU" sz="2000" b="1" dirty="0" smtClean="0">
                <a:cs typeface="Times New Roman" panose="02020603050405020304" pitchFamily="18" charset="0"/>
              </a:rPr>
              <a:t>kiszolgálása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1">
          <a:gsLst>
            <a:gs pos="0">
              <a:srgbClr val="81D41A"/>
            </a:gs>
            <a:gs pos="100000">
              <a:srgbClr val="FFFFFF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287338" y="242888"/>
            <a:ext cx="9286875" cy="5256212"/>
          </a:xfrm>
        </p:spPr>
        <p:txBody>
          <a:bodyPr tIns="0" anchor="ctr"/>
          <a:lstStyle/>
          <a:p>
            <a:pPr marL="0" indent="0" algn="ctr" eaLnBrk="1">
              <a:spcBef>
                <a:spcPct val="0"/>
              </a:spcBef>
              <a:buSzPct val="45000"/>
              <a:tabLst>
                <a:tab pos="214313" algn="l"/>
                <a:tab pos="319088" algn="l"/>
                <a:tab pos="768350" algn="l"/>
                <a:tab pos="1217613" algn="l"/>
                <a:tab pos="1666875" algn="l"/>
                <a:tab pos="2116138" algn="l"/>
                <a:tab pos="2565400" algn="l"/>
                <a:tab pos="3014663" algn="l"/>
                <a:tab pos="3463925" algn="l"/>
                <a:tab pos="3913188" algn="l"/>
                <a:tab pos="4362450" algn="l"/>
                <a:tab pos="4811713" algn="l"/>
                <a:tab pos="5260975" algn="l"/>
                <a:tab pos="5710238" algn="l"/>
                <a:tab pos="6159500" algn="l"/>
                <a:tab pos="6608763" algn="l"/>
                <a:tab pos="7058025" algn="l"/>
                <a:tab pos="7507288" algn="l"/>
                <a:tab pos="7956550" algn="l"/>
                <a:tab pos="8405813" algn="l"/>
                <a:tab pos="8855075" algn="l"/>
                <a:tab pos="8985250" algn="l"/>
              </a:tabLst>
              <a:defRPr/>
            </a:pPr>
            <a:r>
              <a:rPr lang="hu-HU" altLang="hu-HU" sz="2000" b="1" dirty="0" smtClean="0"/>
              <a:t>4. Munkaügy területén:</a:t>
            </a:r>
          </a:p>
          <a:p>
            <a:pPr marL="214313" indent="-214313" eaLnBrk="1">
              <a:spcBef>
                <a:spcPct val="0"/>
              </a:spcBef>
              <a:buSzPct val="45000"/>
              <a:buFont typeface="Wingdings" panose="05000000000000000000" pitchFamily="2" charset="2"/>
              <a:buChar char=""/>
              <a:tabLst>
                <a:tab pos="214313" algn="l"/>
                <a:tab pos="319088" algn="l"/>
                <a:tab pos="768350" algn="l"/>
                <a:tab pos="1217613" algn="l"/>
                <a:tab pos="1666875" algn="l"/>
                <a:tab pos="2116138" algn="l"/>
                <a:tab pos="2565400" algn="l"/>
                <a:tab pos="3014663" algn="l"/>
                <a:tab pos="3463925" algn="l"/>
                <a:tab pos="3913188" algn="l"/>
                <a:tab pos="4362450" algn="l"/>
                <a:tab pos="4811713" algn="l"/>
                <a:tab pos="5260975" algn="l"/>
                <a:tab pos="5710238" algn="l"/>
                <a:tab pos="6159500" algn="l"/>
                <a:tab pos="6608763" algn="l"/>
                <a:tab pos="7058025" algn="l"/>
                <a:tab pos="7507288" algn="l"/>
                <a:tab pos="7956550" algn="l"/>
                <a:tab pos="8405813" algn="l"/>
                <a:tab pos="8855075" algn="l"/>
                <a:tab pos="8985250" algn="l"/>
              </a:tabLst>
              <a:defRPr/>
            </a:pPr>
            <a:endParaRPr lang="hu-HU" altLang="hu-HU" sz="1600" dirty="0" smtClean="0">
              <a:cs typeface="Times New Roman" panose="02020603050405020304" pitchFamily="18" charset="0"/>
            </a:endParaRPr>
          </a:p>
          <a:p>
            <a:pPr eaLnBrk="1">
              <a:spcBef>
                <a:spcPct val="0"/>
              </a:spcBef>
              <a:buSzPct val="45000"/>
              <a:buFont typeface="Wingdings" panose="05000000000000000000" pitchFamily="2" charset="2"/>
              <a:buChar char="Ø"/>
              <a:tabLst>
                <a:tab pos="214313" algn="l"/>
                <a:tab pos="319088" algn="l"/>
                <a:tab pos="768350" algn="l"/>
                <a:tab pos="1217613" algn="l"/>
                <a:tab pos="1666875" algn="l"/>
                <a:tab pos="2116138" algn="l"/>
                <a:tab pos="2565400" algn="l"/>
                <a:tab pos="3014663" algn="l"/>
                <a:tab pos="3463925" algn="l"/>
                <a:tab pos="3913188" algn="l"/>
                <a:tab pos="4362450" algn="l"/>
                <a:tab pos="4811713" algn="l"/>
                <a:tab pos="5260975" algn="l"/>
                <a:tab pos="5710238" algn="l"/>
                <a:tab pos="6159500" algn="l"/>
                <a:tab pos="6608763" algn="l"/>
                <a:tab pos="7058025" algn="l"/>
                <a:tab pos="7507288" algn="l"/>
                <a:tab pos="7956550" algn="l"/>
                <a:tab pos="8405813" algn="l"/>
                <a:tab pos="8855075" algn="l"/>
                <a:tab pos="8985250" algn="l"/>
              </a:tabLst>
              <a:defRPr/>
            </a:pPr>
            <a:r>
              <a:rPr lang="hu-HU" altLang="hu-HU" sz="2000" dirty="0" smtClean="0">
                <a:cs typeface="Times New Roman" panose="02020603050405020304" pitchFamily="18" charset="0"/>
              </a:rPr>
              <a:t>a</a:t>
            </a:r>
            <a:r>
              <a:rPr lang="hu-HU" altLang="hu-HU" sz="2000" b="1" dirty="0" smtClean="0">
                <a:cs typeface="Times New Roman" panose="02020603050405020304" pitchFamily="18" charset="0"/>
              </a:rPr>
              <a:t> munkaszerződés írásba foglalása</a:t>
            </a:r>
          </a:p>
          <a:p>
            <a:pPr eaLnBrk="1">
              <a:lnSpc>
                <a:spcPct val="140000"/>
              </a:lnSpc>
              <a:spcBef>
                <a:spcPct val="0"/>
              </a:spcBef>
              <a:buSzPct val="45000"/>
              <a:buFont typeface="Wingdings" panose="05000000000000000000" pitchFamily="2" charset="2"/>
              <a:buChar char="Ø"/>
              <a:tabLst>
                <a:tab pos="214313" algn="l"/>
                <a:tab pos="319088" algn="l"/>
                <a:tab pos="768350" algn="l"/>
                <a:tab pos="1217613" algn="l"/>
                <a:tab pos="1666875" algn="l"/>
                <a:tab pos="2116138" algn="l"/>
                <a:tab pos="2565400" algn="l"/>
                <a:tab pos="3014663" algn="l"/>
                <a:tab pos="3463925" algn="l"/>
                <a:tab pos="3913188" algn="l"/>
                <a:tab pos="4362450" algn="l"/>
                <a:tab pos="4811713" algn="l"/>
                <a:tab pos="5260975" algn="l"/>
                <a:tab pos="5710238" algn="l"/>
                <a:tab pos="6159500" algn="l"/>
                <a:tab pos="6608763" algn="l"/>
                <a:tab pos="7058025" algn="l"/>
                <a:tab pos="7507288" algn="l"/>
                <a:tab pos="7956550" algn="l"/>
                <a:tab pos="8405813" algn="l"/>
                <a:tab pos="8855075" algn="l"/>
                <a:tab pos="8985250" algn="l"/>
              </a:tabLst>
              <a:defRPr/>
            </a:pPr>
            <a:r>
              <a:rPr lang="hu-HU" altLang="hu-HU" sz="2000" dirty="0" smtClean="0">
                <a:cs typeface="Times New Roman" panose="02020603050405020304" pitchFamily="18" charset="0"/>
              </a:rPr>
              <a:t>a</a:t>
            </a:r>
            <a:r>
              <a:rPr lang="hu-HU" altLang="hu-HU" sz="2000" b="1" dirty="0" smtClean="0">
                <a:cs typeface="Times New Roman" panose="02020603050405020304" pitchFamily="18" charset="0"/>
              </a:rPr>
              <a:t> törvényes képviselő hozzájárulása</a:t>
            </a:r>
            <a:r>
              <a:rPr lang="hu-HU" altLang="hu-HU" sz="2000" dirty="0" smtClean="0">
                <a:cs typeface="Times New Roman" panose="02020603050405020304" pitchFamily="18" charset="0"/>
              </a:rPr>
              <a:t> fiatal munkavállaló foglalkoztatásánál </a:t>
            </a:r>
          </a:p>
          <a:p>
            <a:pPr eaLnBrk="1">
              <a:lnSpc>
                <a:spcPct val="140000"/>
              </a:lnSpc>
              <a:spcBef>
                <a:spcPct val="0"/>
              </a:spcBef>
              <a:buSzPct val="45000"/>
              <a:buFont typeface="Wingdings" panose="05000000000000000000" pitchFamily="2" charset="2"/>
              <a:buChar char="Ø"/>
              <a:tabLst>
                <a:tab pos="214313" algn="l"/>
                <a:tab pos="319088" algn="l"/>
                <a:tab pos="768350" algn="l"/>
                <a:tab pos="1217613" algn="l"/>
                <a:tab pos="1666875" algn="l"/>
                <a:tab pos="2116138" algn="l"/>
                <a:tab pos="2565400" algn="l"/>
                <a:tab pos="3014663" algn="l"/>
                <a:tab pos="3463925" algn="l"/>
                <a:tab pos="3913188" algn="l"/>
                <a:tab pos="4362450" algn="l"/>
                <a:tab pos="4811713" algn="l"/>
                <a:tab pos="5260975" algn="l"/>
                <a:tab pos="5710238" algn="l"/>
                <a:tab pos="6159500" algn="l"/>
                <a:tab pos="6608763" algn="l"/>
                <a:tab pos="7058025" algn="l"/>
                <a:tab pos="7507288" algn="l"/>
                <a:tab pos="7956550" algn="l"/>
                <a:tab pos="8405813" algn="l"/>
                <a:tab pos="8855075" algn="l"/>
                <a:tab pos="8985250" algn="l"/>
              </a:tabLst>
              <a:defRPr/>
            </a:pPr>
            <a:r>
              <a:rPr lang="hu-HU" altLang="hu-HU" sz="2000" b="1" dirty="0" smtClean="0">
                <a:cs typeface="Times New Roman" panose="02020603050405020304" pitchFamily="18" charset="0"/>
              </a:rPr>
              <a:t>életkori feltételek </a:t>
            </a:r>
            <a:r>
              <a:rPr lang="hu-HU" altLang="hu-HU" sz="2000" dirty="0" smtClean="0">
                <a:cs typeface="Times New Roman" panose="02020603050405020304" pitchFamily="18" charset="0"/>
              </a:rPr>
              <a:t>betartása</a:t>
            </a:r>
          </a:p>
          <a:p>
            <a:pPr eaLnBrk="1">
              <a:lnSpc>
                <a:spcPct val="140000"/>
              </a:lnSpc>
              <a:spcBef>
                <a:spcPct val="0"/>
              </a:spcBef>
              <a:buSzPct val="45000"/>
              <a:buFont typeface="Wingdings" panose="05000000000000000000" pitchFamily="2" charset="2"/>
              <a:buChar char="Ø"/>
              <a:tabLst>
                <a:tab pos="214313" algn="l"/>
                <a:tab pos="319088" algn="l"/>
                <a:tab pos="768350" algn="l"/>
                <a:tab pos="1217613" algn="l"/>
                <a:tab pos="1666875" algn="l"/>
                <a:tab pos="2116138" algn="l"/>
                <a:tab pos="2565400" algn="l"/>
                <a:tab pos="3014663" algn="l"/>
                <a:tab pos="3463925" algn="l"/>
                <a:tab pos="3913188" algn="l"/>
                <a:tab pos="4362450" algn="l"/>
                <a:tab pos="4811713" algn="l"/>
                <a:tab pos="5260975" algn="l"/>
                <a:tab pos="5710238" algn="l"/>
                <a:tab pos="6159500" algn="l"/>
                <a:tab pos="6608763" algn="l"/>
                <a:tab pos="7058025" algn="l"/>
                <a:tab pos="7507288" algn="l"/>
                <a:tab pos="7956550" algn="l"/>
                <a:tab pos="8405813" algn="l"/>
                <a:tab pos="8855075" algn="l"/>
                <a:tab pos="8985250" algn="l"/>
              </a:tabLst>
              <a:defRPr/>
            </a:pPr>
            <a:r>
              <a:rPr lang="hu-HU" altLang="hu-HU" sz="2000" dirty="0" smtClean="0">
                <a:cs typeface="Times New Roman" panose="02020603050405020304" pitchFamily="18" charset="0"/>
              </a:rPr>
              <a:t>a </a:t>
            </a:r>
            <a:r>
              <a:rPr lang="hu-HU" altLang="hu-HU" sz="2000" b="1" dirty="0" smtClean="0">
                <a:cs typeface="Times New Roman" panose="02020603050405020304" pitchFamily="18" charset="0"/>
              </a:rPr>
              <a:t>munkaszerződés lényeges tartalmi elemei </a:t>
            </a:r>
            <a:r>
              <a:rPr lang="hu-HU" altLang="hu-HU" sz="2000" dirty="0" smtClean="0">
                <a:cs typeface="Times New Roman" panose="02020603050405020304" pitchFamily="18" charset="0"/>
              </a:rPr>
              <a:t>(munkakör, munkabér)</a:t>
            </a:r>
          </a:p>
          <a:p>
            <a:pPr eaLnBrk="1">
              <a:lnSpc>
                <a:spcPct val="140000"/>
              </a:lnSpc>
              <a:spcBef>
                <a:spcPct val="0"/>
              </a:spcBef>
              <a:buSzPct val="45000"/>
              <a:buFont typeface="Wingdings" panose="05000000000000000000" pitchFamily="2" charset="2"/>
              <a:buChar char="Ø"/>
              <a:tabLst>
                <a:tab pos="214313" algn="l"/>
                <a:tab pos="319088" algn="l"/>
                <a:tab pos="768350" algn="l"/>
                <a:tab pos="1217613" algn="l"/>
                <a:tab pos="1666875" algn="l"/>
                <a:tab pos="2116138" algn="l"/>
                <a:tab pos="2565400" algn="l"/>
                <a:tab pos="3014663" algn="l"/>
                <a:tab pos="3463925" algn="l"/>
                <a:tab pos="3913188" algn="l"/>
                <a:tab pos="4362450" algn="l"/>
                <a:tab pos="4811713" algn="l"/>
                <a:tab pos="5260975" algn="l"/>
                <a:tab pos="5710238" algn="l"/>
                <a:tab pos="6159500" algn="l"/>
                <a:tab pos="6608763" algn="l"/>
                <a:tab pos="7058025" algn="l"/>
                <a:tab pos="7507288" algn="l"/>
                <a:tab pos="7956550" algn="l"/>
                <a:tab pos="8405813" algn="l"/>
                <a:tab pos="8855075" algn="l"/>
                <a:tab pos="8985250" algn="l"/>
              </a:tabLst>
              <a:defRPr/>
            </a:pPr>
            <a:r>
              <a:rPr lang="hu-HU" altLang="hu-HU" sz="2000" dirty="0" smtClean="0">
                <a:cs typeface="Times New Roman" panose="02020603050405020304" pitchFamily="18" charset="0"/>
              </a:rPr>
              <a:t>a </a:t>
            </a:r>
            <a:r>
              <a:rPr lang="hu-HU" altLang="hu-HU" sz="2000" b="1" dirty="0" smtClean="0">
                <a:cs typeface="Times New Roman" panose="02020603050405020304" pitchFamily="18" charset="0"/>
              </a:rPr>
              <a:t>rendes és rendkívüli munkaidő nyilvántartása</a:t>
            </a:r>
          </a:p>
          <a:p>
            <a:pPr eaLnBrk="1">
              <a:lnSpc>
                <a:spcPct val="140000"/>
              </a:lnSpc>
              <a:spcBef>
                <a:spcPct val="0"/>
              </a:spcBef>
              <a:buSzPct val="45000"/>
              <a:buFont typeface="Wingdings" panose="05000000000000000000" pitchFamily="2" charset="2"/>
              <a:buChar char="Ø"/>
              <a:tabLst>
                <a:tab pos="214313" algn="l"/>
                <a:tab pos="319088" algn="l"/>
                <a:tab pos="768350" algn="l"/>
                <a:tab pos="1217613" algn="l"/>
                <a:tab pos="1666875" algn="l"/>
                <a:tab pos="2116138" algn="l"/>
                <a:tab pos="2565400" algn="l"/>
                <a:tab pos="3014663" algn="l"/>
                <a:tab pos="3463925" algn="l"/>
                <a:tab pos="3913188" algn="l"/>
                <a:tab pos="4362450" algn="l"/>
                <a:tab pos="4811713" algn="l"/>
                <a:tab pos="5260975" algn="l"/>
                <a:tab pos="5710238" algn="l"/>
                <a:tab pos="6159500" algn="l"/>
                <a:tab pos="6608763" algn="l"/>
                <a:tab pos="7058025" algn="l"/>
                <a:tab pos="7507288" algn="l"/>
                <a:tab pos="7956550" algn="l"/>
                <a:tab pos="8405813" algn="l"/>
                <a:tab pos="8855075" algn="l"/>
                <a:tab pos="8985250" algn="l"/>
              </a:tabLst>
              <a:defRPr/>
            </a:pPr>
            <a:r>
              <a:rPr lang="hu-HU" altLang="hu-HU" sz="2000" b="1" dirty="0" smtClean="0">
                <a:cs typeface="Times New Roman" panose="02020603050405020304" pitchFamily="18" charset="0"/>
              </a:rPr>
              <a:t>munkabérre</a:t>
            </a:r>
            <a:r>
              <a:rPr lang="hu-HU" altLang="hu-HU" sz="2000" dirty="0" smtClean="0">
                <a:cs typeface="Times New Roman" panose="02020603050405020304" pitchFamily="18" charset="0"/>
              </a:rPr>
              <a:t> vonatkozó rendelkezések</a:t>
            </a:r>
          </a:p>
          <a:p>
            <a:pPr eaLnBrk="1">
              <a:lnSpc>
                <a:spcPct val="140000"/>
              </a:lnSpc>
              <a:spcBef>
                <a:spcPct val="0"/>
              </a:spcBef>
              <a:buSzPct val="45000"/>
              <a:buFont typeface="Wingdings" panose="05000000000000000000" pitchFamily="2" charset="2"/>
              <a:buChar char="Ø"/>
              <a:tabLst>
                <a:tab pos="214313" algn="l"/>
                <a:tab pos="319088" algn="l"/>
                <a:tab pos="768350" algn="l"/>
                <a:tab pos="1217613" algn="l"/>
                <a:tab pos="1666875" algn="l"/>
                <a:tab pos="2116138" algn="l"/>
                <a:tab pos="2565400" algn="l"/>
                <a:tab pos="3014663" algn="l"/>
                <a:tab pos="3463925" algn="l"/>
                <a:tab pos="3913188" algn="l"/>
                <a:tab pos="4362450" algn="l"/>
                <a:tab pos="4811713" algn="l"/>
                <a:tab pos="5260975" algn="l"/>
                <a:tab pos="5710238" algn="l"/>
                <a:tab pos="6159500" algn="l"/>
                <a:tab pos="6608763" algn="l"/>
                <a:tab pos="7058025" algn="l"/>
                <a:tab pos="7507288" algn="l"/>
                <a:tab pos="7956550" algn="l"/>
                <a:tab pos="8405813" algn="l"/>
                <a:tab pos="8855075" algn="l"/>
                <a:tab pos="8985250" algn="l"/>
              </a:tabLst>
              <a:defRPr/>
            </a:pPr>
            <a:r>
              <a:rPr lang="hu-HU" altLang="hu-HU" sz="2000" dirty="0" smtClean="0">
                <a:cs typeface="Times New Roman" panose="02020603050405020304" pitchFamily="18" charset="0"/>
              </a:rPr>
              <a:t>a </a:t>
            </a:r>
            <a:r>
              <a:rPr lang="hu-HU" altLang="hu-HU" sz="2000" b="1" dirty="0" smtClean="0">
                <a:cs typeface="Times New Roman" panose="02020603050405020304" pitchFamily="18" charset="0"/>
              </a:rPr>
              <a:t>munkabér kifizetése</a:t>
            </a:r>
          </a:p>
          <a:p>
            <a:pPr eaLnBrk="1">
              <a:lnSpc>
                <a:spcPct val="140000"/>
              </a:lnSpc>
              <a:spcBef>
                <a:spcPct val="0"/>
              </a:spcBef>
              <a:buSzPct val="45000"/>
              <a:buFont typeface="Wingdings" panose="05000000000000000000" pitchFamily="2" charset="2"/>
              <a:buChar char="Ø"/>
              <a:tabLst>
                <a:tab pos="214313" algn="l"/>
                <a:tab pos="319088" algn="l"/>
                <a:tab pos="768350" algn="l"/>
                <a:tab pos="1217613" algn="l"/>
                <a:tab pos="1666875" algn="l"/>
                <a:tab pos="2116138" algn="l"/>
                <a:tab pos="2565400" algn="l"/>
                <a:tab pos="3014663" algn="l"/>
                <a:tab pos="3463925" algn="l"/>
                <a:tab pos="3913188" algn="l"/>
                <a:tab pos="4362450" algn="l"/>
                <a:tab pos="4811713" algn="l"/>
                <a:tab pos="5260975" algn="l"/>
                <a:tab pos="5710238" algn="l"/>
                <a:tab pos="6159500" algn="l"/>
                <a:tab pos="6608763" algn="l"/>
                <a:tab pos="7058025" algn="l"/>
                <a:tab pos="7507288" algn="l"/>
                <a:tab pos="7956550" algn="l"/>
                <a:tab pos="8405813" algn="l"/>
                <a:tab pos="8855075" algn="l"/>
                <a:tab pos="8985250" algn="l"/>
              </a:tabLst>
              <a:defRPr/>
            </a:pPr>
            <a:r>
              <a:rPr lang="hu-HU" altLang="hu-HU" sz="2000" dirty="0" smtClean="0">
                <a:cs typeface="Times New Roman" panose="02020603050405020304" pitchFamily="18" charset="0"/>
              </a:rPr>
              <a:t>a kifizetett </a:t>
            </a:r>
            <a:r>
              <a:rPr lang="hu-HU" altLang="hu-HU" sz="2000" b="1" dirty="0" smtClean="0">
                <a:cs typeface="Times New Roman" panose="02020603050405020304" pitchFamily="18" charset="0"/>
              </a:rPr>
              <a:t>munkabér elszámolásáról</a:t>
            </a:r>
            <a:r>
              <a:rPr lang="hu-HU" altLang="hu-HU" sz="2000" dirty="0" smtClean="0">
                <a:cs typeface="Times New Roman" panose="02020603050405020304" pitchFamily="18" charset="0"/>
              </a:rPr>
              <a:t> írásbeli tájékoztató </a:t>
            </a:r>
          </a:p>
          <a:p>
            <a:pPr eaLnBrk="1">
              <a:lnSpc>
                <a:spcPct val="140000"/>
              </a:lnSpc>
              <a:spcBef>
                <a:spcPct val="0"/>
              </a:spcBef>
              <a:buSzPct val="45000"/>
              <a:buFont typeface="Wingdings" panose="05000000000000000000" pitchFamily="2" charset="2"/>
              <a:buChar char="Ø"/>
              <a:tabLst>
                <a:tab pos="214313" algn="l"/>
                <a:tab pos="319088" algn="l"/>
                <a:tab pos="768350" algn="l"/>
                <a:tab pos="1217613" algn="l"/>
                <a:tab pos="1666875" algn="l"/>
                <a:tab pos="2116138" algn="l"/>
                <a:tab pos="2565400" algn="l"/>
                <a:tab pos="3014663" algn="l"/>
                <a:tab pos="3463925" algn="l"/>
                <a:tab pos="3913188" algn="l"/>
                <a:tab pos="4362450" algn="l"/>
                <a:tab pos="4811713" algn="l"/>
                <a:tab pos="5260975" algn="l"/>
                <a:tab pos="5710238" algn="l"/>
                <a:tab pos="6159500" algn="l"/>
                <a:tab pos="6608763" algn="l"/>
                <a:tab pos="7058025" algn="l"/>
                <a:tab pos="7507288" algn="l"/>
                <a:tab pos="7956550" algn="l"/>
                <a:tab pos="8405813" algn="l"/>
                <a:tab pos="8855075" algn="l"/>
                <a:tab pos="8985250" algn="l"/>
              </a:tabLst>
              <a:defRPr/>
            </a:pPr>
            <a:r>
              <a:rPr lang="hu-HU" altLang="hu-HU" sz="2000" dirty="0" smtClean="0">
                <a:cs typeface="Times New Roman" panose="02020603050405020304" pitchFamily="18" charset="0"/>
              </a:rPr>
              <a:t>a</a:t>
            </a:r>
            <a:r>
              <a:rPr lang="hu-HU" altLang="hu-HU" sz="2000" b="1" dirty="0" smtClean="0">
                <a:cs typeface="Times New Roman" panose="02020603050405020304" pitchFamily="18" charset="0"/>
              </a:rPr>
              <a:t> harmadik országbeli állampolgárok foglalkoztatása </a:t>
            </a:r>
            <a:br>
              <a:rPr lang="hu-HU" altLang="hu-HU" sz="2000" b="1" dirty="0" smtClean="0">
                <a:cs typeface="Times New Roman" panose="02020603050405020304" pitchFamily="18" charset="0"/>
              </a:rPr>
            </a:br>
            <a:r>
              <a:rPr lang="hu-HU" altLang="hu-HU" sz="2000" dirty="0" smtClean="0">
                <a:cs typeface="Times New Roman" panose="02020603050405020304" pitchFamily="18" charset="0"/>
              </a:rPr>
              <a:t>(tartózkodási, munkavállalási engedély)</a:t>
            </a:r>
          </a:p>
          <a:p>
            <a:pPr eaLnBrk="1">
              <a:lnSpc>
                <a:spcPct val="140000"/>
              </a:lnSpc>
              <a:spcBef>
                <a:spcPct val="0"/>
              </a:spcBef>
              <a:buSzPct val="45000"/>
              <a:buFont typeface="Wingdings" panose="05000000000000000000" pitchFamily="2" charset="2"/>
              <a:buChar char="Ø"/>
              <a:tabLst>
                <a:tab pos="214313" algn="l"/>
                <a:tab pos="319088" algn="l"/>
                <a:tab pos="768350" algn="l"/>
                <a:tab pos="1217613" algn="l"/>
                <a:tab pos="1666875" algn="l"/>
                <a:tab pos="2116138" algn="l"/>
                <a:tab pos="2565400" algn="l"/>
                <a:tab pos="3014663" algn="l"/>
                <a:tab pos="3463925" algn="l"/>
                <a:tab pos="3913188" algn="l"/>
                <a:tab pos="4362450" algn="l"/>
                <a:tab pos="4811713" algn="l"/>
                <a:tab pos="5260975" algn="l"/>
                <a:tab pos="5710238" algn="l"/>
                <a:tab pos="6159500" algn="l"/>
                <a:tab pos="6608763" algn="l"/>
                <a:tab pos="7058025" algn="l"/>
                <a:tab pos="7507288" algn="l"/>
                <a:tab pos="7956550" algn="l"/>
                <a:tab pos="8405813" algn="l"/>
                <a:tab pos="8855075" algn="l"/>
                <a:tab pos="8985250" algn="l"/>
              </a:tabLst>
              <a:defRPr/>
            </a:pPr>
            <a:r>
              <a:rPr lang="hu-HU" altLang="hu-HU" sz="2000" dirty="0" smtClean="0">
                <a:cs typeface="Times New Roman" panose="02020603050405020304" pitchFamily="18" charset="0"/>
              </a:rPr>
              <a:t>iratok kiadása </a:t>
            </a:r>
            <a:r>
              <a:rPr lang="hu-HU" altLang="hu-HU" sz="2000" b="1" dirty="0" smtClean="0">
                <a:cs typeface="Times New Roman" panose="02020603050405020304" pitchFamily="18" charset="0"/>
              </a:rPr>
              <a:t>munkaviszony megszűnését követően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éma">
  <a:themeElements>
    <a:clrScheme name="Office-tém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-téma">
      <a:majorFont>
        <a:latin typeface="Arial"/>
        <a:ea typeface="Microsoft YaHei"/>
        <a:cs typeface=""/>
      </a:majorFont>
      <a:minorFont>
        <a:latin typeface="Arial"/>
        <a:ea typeface="Microsoft YaHe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hu-HU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ea typeface="Microsoft YaHei" panose="020B0503020204020204" pitchFamily="34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hu-HU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ea typeface="Microsoft YaHei" panose="020B0503020204020204" pitchFamily="34" charset="-122"/>
          </a:defRPr>
        </a:defPPr>
      </a:lstStyle>
    </a:lnDef>
  </a:objectDefaults>
  <a:extraClrSchemeLst>
    <a:extraClrScheme>
      <a:clrScheme name="Office-tém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éma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téma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éma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ém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ém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ém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</TotalTime>
  <Words>787</Words>
  <Application>Microsoft Office PowerPoint</Application>
  <PresentationFormat>Egyéni</PresentationFormat>
  <Paragraphs>174</Paragraphs>
  <Slides>22</Slides>
  <Notes>21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5</vt:i4>
      </vt:variant>
      <vt:variant>
        <vt:lpstr>Téma</vt:lpstr>
      </vt:variant>
      <vt:variant>
        <vt:i4>1</vt:i4>
      </vt:variant>
      <vt:variant>
        <vt:lpstr>Diacímek</vt:lpstr>
      </vt:variant>
      <vt:variant>
        <vt:i4>22</vt:i4>
      </vt:variant>
    </vt:vector>
  </HeadingPairs>
  <TitlesOfParts>
    <vt:vector size="28" baseType="lpstr">
      <vt:lpstr>Arial</vt:lpstr>
      <vt:lpstr>Microsoft YaHei</vt:lpstr>
      <vt:lpstr>Times New Roman</vt:lpstr>
      <vt:lpstr>Segoe UI</vt:lpstr>
      <vt:lpstr>Wingdings</vt:lpstr>
      <vt:lpstr>Office-téma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Tóth Balázs</dc:creator>
  <cp:lastModifiedBy>Szabó Mihály</cp:lastModifiedBy>
  <cp:revision>31</cp:revision>
  <cp:lastPrinted>1601-01-01T00:00:00Z</cp:lastPrinted>
  <dcterms:created xsi:type="dcterms:W3CDTF">2019-04-09T13:59:58Z</dcterms:created>
  <dcterms:modified xsi:type="dcterms:W3CDTF">2019-05-08T08:33:59Z</dcterms:modified>
</cp:coreProperties>
</file>