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sldIdLst>
    <p:sldId id="256" r:id="rId2"/>
    <p:sldId id="274" r:id="rId3"/>
    <p:sldId id="27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5" r:id="rId15"/>
    <p:sldId id="268" r:id="rId16"/>
    <p:sldId id="276" r:id="rId17"/>
    <p:sldId id="269" r:id="rId18"/>
    <p:sldId id="270" r:id="rId19"/>
    <p:sldId id="271" r:id="rId20"/>
    <p:sldId id="272" r:id="rId21"/>
    <p:sldId id="277" r:id="rId22"/>
    <p:sldId id="273" r:id="rId23"/>
  </p:sldIdLst>
  <p:sldSz cx="10080625" cy="5670550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66" y="1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hu-HU" altLang="hu-HU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ldImg"/>
          </p:nvPr>
        </p:nvSpPr>
        <p:spPr bwMode="auto">
          <a:xfrm>
            <a:off x="215900" y="812800"/>
            <a:ext cx="7124700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altLang="hu-H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E4689EF-5FC2-4E43-815B-F3BC5FDD6BB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97472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9E3471D2-DB46-4969-A0C2-21ADADDCD530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859360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587F75DF-2ADF-4A86-91CC-42B82047F770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11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773392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D7332E63-52A3-46AD-B3FF-F57BB75560C5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12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0365764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976A583-091F-4476-B147-55172201F657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13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850988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E245D41-DC9E-4CCB-9771-58590DBAC50B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14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780510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D41A50CC-6793-4F9D-9C0B-64CB93308AAA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15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8786988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559E184-AC0A-4429-BE1E-ADEE869EC473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16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8610368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1C8A4DB0-9E99-4F00-B093-5941C2D90C8E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17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1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8781117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56A0B780-6A1A-496B-8E89-C00C46CB1F8A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18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955365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66834CE1-C527-4970-BA75-E64A66FF78CB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19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1100421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9D22CB75-0F23-4DB6-9BA4-3EF8C8A2EA6D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20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45881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AC92D0B2-4213-4F1D-839B-54C2E881570A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2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8597837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0F2B7DE6-06BA-4D6D-9565-7B29027843D5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21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1810408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D23EC0F9-D265-49BD-B7E5-0875DFD5EFC9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22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5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386653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582B13A9-8D1B-4DAC-8364-11586663A81A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4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816908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65173B2B-6015-4B9F-85EE-12571CCCD9C9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5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26549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83ECB4C7-8F31-4C21-AAE2-07A74A431E08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6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049417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68A0AA96-FBBB-4409-8F72-FECA6ADB7878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7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626822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2B38CD66-D767-4B40-984E-3030E05F819C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8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88094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C4700903-9126-4E65-BB85-29233B823850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9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93532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ClrTx/>
              <a:buFontTx/>
              <a:buNone/>
            </a:pPr>
            <a:fld id="{7DD94DB8-FD66-418E-8D68-8D0DD40D0446}" type="slidenum">
              <a:rPr lang="hu-HU" altLang="hu-HU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FontTx/>
                <a:buNone/>
              </a:pPr>
              <a:t>10</a:t>
            </a:fld>
            <a:endParaRPr lang="hu-HU" altLang="hu-HU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407036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260475" y="928688"/>
            <a:ext cx="7559675" cy="19732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260475" y="2978150"/>
            <a:ext cx="7559675" cy="13700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0A7FF-37D0-48A8-A680-E8DE57F4146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4702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5A7D5-895B-4C74-9DD2-C5444F10ABF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39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04088" y="225425"/>
            <a:ext cx="2266950" cy="4386263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03238" y="225425"/>
            <a:ext cx="6648450" cy="4386263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C87C0-390E-4850-88DA-5F0CBC40B31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12668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3238" y="225425"/>
            <a:ext cx="9067800" cy="9429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0C228-D549-4F7E-9F9E-15B66BBCBC8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78584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0E041-4C9A-4677-AD91-54787DDB091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291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7388" y="1414463"/>
            <a:ext cx="8694737" cy="23574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7388" y="3794125"/>
            <a:ext cx="8694737" cy="124142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5A870-2EE8-4CD4-8390-84D3AECBC2E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9026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03238" y="1327150"/>
            <a:ext cx="4457700" cy="32845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13338" y="1327150"/>
            <a:ext cx="4457700" cy="32845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1661B-BD52-4303-8B02-3D92826B704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3575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93738" y="301625"/>
            <a:ext cx="8694737" cy="10969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93738" y="1390650"/>
            <a:ext cx="426561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93738" y="2071688"/>
            <a:ext cx="4265612" cy="304641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103813" y="1390650"/>
            <a:ext cx="4284662" cy="681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103813" y="2071688"/>
            <a:ext cx="4284662" cy="304641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7F820-2834-4391-B3EE-C55BDA2F271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5820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B5FD7-CA23-41D7-BEBF-EB2902BB662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3927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2622-F138-4039-A555-A16C4035459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03115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04D36-1477-46AC-9C61-D7422BB3AC8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69293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93738" y="377825"/>
            <a:ext cx="3251200" cy="1323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286250" y="815975"/>
            <a:ext cx="5102225" cy="4030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93738" y="1701800"/>
            <a:ext cx="3251200" cy="3151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28415-1AC7-48B5-B9C3-8D846DF49EF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905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225425"/>
            <a:ext cx="90678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hu-HU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327150"/>
            <a:ext cx="9067800" cy="328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4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hu-HU" smtClean="0"/>
              <a:t>Vázlatszöveg formátumának szerkesztése</a:t>
            </a:r>
          </a:p>
          <a:p>
            <a:pPr lvl="1"/>
            <a:r>
              <a:rPr lang="en-GB" altLang="hu-HU" smtClean="0"/>
              <a:t>Második vázlatszint</a:t>
            </a:r>
          </a:p>
          <a:p>
            <a:pPr lvl="2"/>
            <a:r>
              <a:rPr lang="en-GB" altLang="hu-HU" smtClean="0"/>
              <a:t>Harmadik vázlatszint</a:t>
            </a:r>
          </a:p>
          <a:p>
            <a:pPr lvl="3"/>
            <a:r>
              <a:rPr lang="en-GB" altLang="hu-HU" smtClean="0"/>
              <a:t>Negyedik vázlatszint</a:t>
            </a:r>
          </a:p>
          <a:p>
            <a:pPr lvl="4"/>
            <a:r>
              <a:rPr lang="en-GB" altLang="hu-HU" smtClean="0"/>
              <a:t>Ötödik vázlatszint</a:t>
            </a:r>
          </a:p>
          <a:p>
            <a:pPr lvl="4"/>
            <a:r>
              <a:rPr lang="en-GB" altLang="hu-HU" smtClean="0"/>
              <a:t>Hatodik vázlatszint</a:t>
            </a:r>
          </a:p>
          <a:p>
            <a:pPr lvl="4"/>
            <a:r>
              <a:rPr lang="en-GB" altLang="hu-HU" smtClean="0"/>
              <a:t>Hetedik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5165725"/>
            <a:ext cx="234473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5165725"/>
            <a:ext cx="3192463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5165725"/>
            <a:ext cx="2344737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30856DB6-8F70-4873-B0FD-E1E53E7F3F8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ts val="141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subTitle"/>
          </p:nvPr>
        </p:nvSpPr>
        <p:spPr>
          <a:xfrm>
            <a:off x="536575" y="3703638"/>
            <a:ext cx="9070975" cy="719137"/>
          </a:xfrm>
        </p:spPr>
        <p:txBody>
          <a:bodyPr tIns="15840"/>
          <a:lstStyle/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b="1" dirty="0" smtClean="0">
                <a:solidFill>
                  <a:srgbClr val="00000A"/>
                </a:solidFill>
              </a:rPr>
              <a:t>AZ EGYSZERŰSÍTETT HATÓSÁGI ELLENŐRZÉS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520700" y="2838450"/>
            <a:ext cx="907097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260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hu-HU" altLang="hu-HU" b="1">
                <a:solidFill>
                  <a:srgbClr val="00000A"/>
                </a:solidFill>
              </a:rPr>
              <a:t>MISKOLCI JÁRÁSI HIVATAL</a:t>
            </a:r>
          </a:p>
          <a:p>
            <a:pPr algn="ctr" eaLnBrk="1">
              <a:buClrTx/>
              <a:buFontTx/>
              <a:buNone/>
            </a:pPr>
            <a:r>
              <a:rPr lang="hu-HU" altLang="hu-HU">
                <a:solidFill>
                  <a:srgbClr val="00000A"/>
                </a:solidFill>
              </a:rPr>
              <a:t>HATÓSÁGI FŐOSZTÁLY</a:t>
            </a:r>
          </a:p>
          <a:p>
            <a:pPr algn="ctr" eaLnBrk="1">
              <a:buClrTx/>
              <a:buFontTx/>
              <a:buNone/>
            </a:pPr>
            <a:r>
              <a:rPr lang="hu-HU" altLang="hu-HU">
                <a:solidFill>
                  <a:srgbClr val="00000A"/>
                </a:solidFill>
              </a:rPr>
              <a:t>HATÓSÁGI OSZTÁLY 2.</a:t>
            </a:r>
          </a:p>
        </p:txBody>
      </p:sp>
      <p:sp>
        <p:nvSpPr>
          <p:cNvPr id="3076" name="Text Box 3"/>
          <p:cNvSpPr txBox="1">
            <a:spLocks noChangeArrowheads="1"/>
          </p:cNvSpPr>
          <p:nvPr/>
        </p:nvSpPr>
        <p:spPr bwMode="auto">
          <a:xfrm>
            <a:off x="520700" y="4422775"/>
            <a:ext cx="9070975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260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hu-HU" altLang="hu-HU" b="1">
                <a:solidFill>
                  <a:srgbClr val="00000A"/>
                </a:solidFill>
              </a:rPr>
              <a:t>Előadó: Dr. Tóth Ildikó szakügyintéző</a:t>
            </a:r>
          </a:p>
          <a:p>
            <a:pPr algn="ctr" eaLnBrk="1">
              <a:buClrTx/>
              <a:buFontTx/>
              <a:buNone/>
            </a:pPr>
            <a:endParaRPr lang="hu-HU" altLang="hu-HU" b="1">
              <a:solidFill>
                <a:srgbClr val="00000A"/>
              </a:solidFill>
            </a:endParaRPr>
          </a:p>
          <a:p>
            <a:pPr algn="ctr" eaLnBrk="1">
              <a:buClrTx/>
              <a:buFontTx/>
              <a:buNone/>
            </a:pPr>
            <a:r>
              <a:rPr lang="hu-HU" altLang="hu-HU">
                <a:solidFill>
                  <a:srgbClr val="00000A"/>
                </a:solidFill>
              </a:rPr>
              <a:t>Miskolc, 2019. május 15. </a:t>
            </a:r>
          </a:p>
        </p:txBody>
      </p:sp>
      <p:pic>
        <p:nvPicPr>
          <p:cNvPr id="7" name="Picture 0" descr="BacsKiskun_fej.tif"/>
          <p:cNvPicPr>
            <a:picLocks noChangeAspect="1" noChangeArrowheads="1"/>
          </p:cNvPicPr>
          <p:nvPr/>
        </p:nvPicPr>
        <p:blipFill>
          <a:blip r:embed="rId3"/>
          <a:srcRect l="23810" r="23810"/>
          <a:stretch>
            <a:fillRect/>
          </a:stretch>
        </p:blipFill>
        <p:spPr bwMode="auto">
          <a:xfrm>
            <a:off x="1871663" y="147638"/>
            <a:ext cx="6156325" cy="2616200"/>
          </a:xfrm>
          <a:prstGeom prst="rect">
            <a:avLst/>
          </a:prstGeom>
          <a:blipFill dpi="0" rotWithShape="1">
            <a:blip r:embed="rId4" cstate="print"/>
            <a:srcRect l="23810" r="23810"/>
            <a:tile tx="0" ty="0" sx="100000" sy="100000" flip="none" algn="tl"/>
          </a:blipFill>
          <a:ln>
            <a:noFill/>
          </a:ln>
          <a:effectLst>
            <a:outerShdw blurRad="50800" dist="190500" dir="2760000" algn="ctr" rotWithShape="0">
              <a:srgbClr val="DEDEDE">
                <a:alpha val="84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674688"/>
            <a:ext cx="9070975" cy="4464050"/>
          </a:xfrm>
        </p:spPr>
        <p:txBody>
          <a:bodyPr tIns="0" anchor="ctr"/>
          <a:lstStyle/>
          <a:p>
            <a:pPr marL="0" indent="0" algn="ctr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/>
              <a:t>5. Munkavédelem területén:</a:t>
            </a:r>
          </a:p>
          <a:p>
            <a:pPr marL="0" indent="0" algn="ctr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400" dirty="0" smtClean="0">
              <a:cs typeface="Times New Roman" panose="02020603050405020304" pitchFamily="18" charset="0"/>
            </a:endParaRPr>
          </a:p>
          <a:p>
            <a:pPr eaLnBrk="1"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dirty="0" smtClean="0">
                <a:cs typeface="Times New Roman" panose="02020603050405020304" pitchFamily="18" charset="0"/>
              </a:rPr>
              <a:t>a munkakör betöltéséhez szükséges 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egészségügyi alkalmassági vizsgálat, foglalkozás-egészségügyi alapellátás 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biztosítása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munkavédelmi oktatás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megtartása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munkavédelmi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(munkabiztonsági) 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szakképesítéssel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rendelkező személy foglalkoztatása  (munkahelyi kockázatértékelés)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munkavédelmi képviselő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választása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387350"/>
            <a:ext cx="9070975" cy="4751388"/>
          </a:xfrm>
        </p:spPr>
        <p:txBody>
          <a:bodyPr tIns="0" anchor="ctr"/>
          <a:lstStyle/>
          <a:p>
            <a:pPr marL="0" indent="0" algn="ctr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/>
              <a:t>6. Népegészségügy területén:</a:t>
            </a:r>
          </a:p>
          <a:p>
            <a:pPr marL="285750" indent="-285750" eaLnBrk="1"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400" b="1" dirty="0" smtClean="0">
              <a:cs typeface="Times New Roman" panose="02020603050405020304" pitchFamily="18" charset="0"/>
            </a:endParaRPr>
          </a:p>
          <a:p>
            <a:pPr marL="285750" indent="-285750" eaLnBrk="1"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/>
              <a:t>D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ohánytermékek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f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ogyasztására vonatkozó tilalmak</a:t>
            </a:r>
          </a:p>
          <a:p>
            <a:pPr marL="285750" indent="-285750"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dirty="0" smtClean="0">
                <a:cs typeface="Times New Roman" panose="02020603050405020304" pitchFamily="18" charset="0"/>
              </a:rPr>
              <a:t>a dohányzási korlátozással érintett, valamint a dohányzásra kijelölt helyeken, helyiségekben, közterületeken a 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feliratok, jelzések </a:t>
            </a:r>
          </a:p>
          <a:p>
            <a:pPr marL="285750" indent="-285750"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nemdohányzó minősítésű intézményekben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a feliratok, jelzések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/>
          </p:nvPr>
        </p:nvSpPr>
        <p:spPr>
          <a:xfrm>
            <a:off x="287338" y="963613"/>
            <a:ext cx="9286875" cy="3987800"/>
          </a:xfrm>
        </p:spPr>
        <p:txBody>
          <a:bodyPr tIns="14400" anchor="t"/>
          <a:lstStyle/>
          <a:p>
            <a:pPr marL="449263" indent="-342900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  <a:defRPr/>
            </a:pPr>
            <a:r>
              <a:rPr lang="hu-HU" altLang="hu-HU" sz="2400" dirty="0" smtClean="0">
                <a:cs typeface="Times New Roman" panose="02020603050405020304" pitchFamily="18" charset="0"/>
              </a:rPr>
              <a:t>Amennyiben az ellenőrzés során olyan jogsértésre derül fény, amely az ellenőr hatáskörén túlmutat, a járási hivatal az </a:t>
            </a:r>
            <a:r>
              <a:rPr lang="hu-HU" altLang="hu-HU" sz="2400" dirty="0" err="1" smtClean="0">
                <a:cs typeface="Times New Roman" panose="02020603050405020304" pitchFamily="18" charset="0"/>
              </a:rPr>
              <a:t>Ákr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. szabálya alapján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 kezdeményezi a hatáskörrel rendelkező illetékes szerv eljárását.</a:t>
            </a:r>
          </a:p>
          <a:p>
            <a:pPr marL="449263" indent="-342900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  <a:defRPr/>
            </a:pPr>
            <a:endParaRPr lang="hu-HU" altLang="hu-HU" sz="2400" b="1" dirty="0" smtClean="0">
              <a:cs typeface="Times New Roman" panose="02020603050405020304" pitchFamily="18" charset="0"/>
            </a:endParaRPr>
          </a:p>
          <a:p>
            <a:pPr marL="449263" indent="-342900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  <a:defRPr/>
            </a:pPr>
            <a:r>
              <a:rPr lang="hu-HU" altLang="hu-HU" sz="2400" dirty="0" smtClean="0">
                <a:cs typeface="Times New Roman" panose="02020603050405020304" pitchFamily="18" charset="0"/>
              </a:rPr>
              <a:t>A járási hivatal  ellenőrzési hatásköre nem érinti az ugyanazon jogszabálysértés ellenőrzésére és jogkövetkezményeinek alkalmazására irányuló eljárás lefolytatására más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 jogszabály alapján hatáskörrel rendelkező hatóság feladat- és hatáskörét, valamint illetékességét.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subTitle"/>
          </p:nvPr>
        </p:nvSpPr>
        <p:spPr>
          <a:xfrm>
            <a:off x="1008063" y="458788"/>
            <a:ext cx="7921625" cy="4895850"/>
          </a:xfrm>
        </p:spPr>
        <p:txBody>
          <a:bodyPr tIns="14400"/>
          <a:lstStyle/>
          <a:p>
            <a:pPr algn="just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Az ellenőrzés</a:t>
            </a:r>
          </a:p>
          <a:p>
            <a:pPr algn="just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800" b="1" dirty="0" smtClean="0">
              <a:cs typeface="Times New Roman" panose="02020603050405020304" pitchFamily="18" charset="0"/>
            </a:endParaRPr>
          </a:p>
          <a:p>
            <a:pPr marL="573088" indent="-342900" algn="just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hivatalból (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véletlenszerű kiválasztás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) 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vagy </a:t>
            </a:r>
          </a:p>
          <a:p>
            <a:pPr marL="573088" indent="-342900" algn="just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bejelentés alapján  </a:t>
            </a:r>
          </a:p>
          <a:p>
            <a:pPr marL="557213" indent="-342900" algn="just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az ügyfél 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(az ellenőrzéssel érintett egyéni vállalkozó, gazdasági társaság) 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előzetes értesítésének mellőzésével indul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subTitle"/>
          </p:nvPr>
        </p:nvSpPr>
        <p:spPr>
          <a:xfrm>
            <a:off x="863600" y="458788"/>
            <a:ext cx="8066088" cy="4895850"/>
          </a:xfrm>
        </p:spPr>
        <p:txBody>
          <a:bodyPr tIns="14400"/>
          <a:lstStyle/>
          <a:p>
            <a:pPr algn="just" eaLnBrk="1">
              <a:buClrTx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Az ellenőrzést a járási hivatal</a:t>
            </a:r>
          </a:p>
          <a:p>
            <a:pPr marL="342900" indent="-342900" algn="just" eaLnBrk="1">
              <a:buClrTx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800" dirty="0" smtClean="0">
              <a:cs typeface="Times New Roman" panose="02020603050405020304" pitchFamily="18" charset="0"/>
            </a:endParaRPr>
          </a:p>
          <a:p>
            <a:pPr marL="806450" indent="-441325" algn="l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hatósági 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ellenőri igazolvánnyal vagy megbízólevéllel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 rendelkező</a:t>
            </a:r>
          </a:p>
          <a:p>
            <a:pPr marL="806450" indent="-441325" algn="just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a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 képesítési előírásoknak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 megfelelő </a:t>
            </a:r>
          </a:p>
          <a:p>
            <a:pPr marL="806450" indent="-441325" algn="just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két fő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 kormánytisztviselője végzi egyidejűleg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subTitle"/>
          </p:nvPr>
        </p:nvSpPr>
        <p:spPr>
          <a:xfrm>
            <a:off x="792163" y="458788"/>
            <a:ext cx="8208962" cy="4895850"/>
          </a:xfrm>
        </p:spPr>
        <p:txBody>
          <a:bodyPr/>
          <a:lstStyle/>
          <a:p>
            <a:pPr indent="230188" algn="just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Az ellenőrzés lefolytatható:</a:t>
            </a:r>
          </a:p>
          <a:p>
            <a:pPr marL="687388" indent="-331788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helyszíni ellenőrzéssel</a:t>
            </a:r>
          </a:p>
          <a:p>
            <a:pPr marL="687388" indent="-331788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adatgyűjtéssel</a:t>
            </a:r>
          </a:p>
          <a:p>
            <a:pPr marL="687388" indent="-331788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iratbekéréssel </a:t>
            </a:r>
          </a:p>
          <a:p>
            <a:pPr marL="687388" indent="-331788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nyilvántartott, vagy a járási hivatal hivatalos tudomásán alapuló adatok felhasználásával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subTitle"/>
          </p:nvPr>
        </p:nvSpPr>
        <p:spPr>
          <a:xfrm>
            <a:off x="1079500" y="458788"/>
            <a:ext cx="7777163" cy="4895850"/>
          </a:xfrm>
        </p:spPr>
        <p:txBody>
          <a:bodyPr/>
          <a:lstStyle/>
          <a:p>
            <a:pPr algn="just" eaLnBrk="1">
              <a:lnSpc>
                <a:spcPct val="140000"/>
              </a:lnSpc>
              <a:buClrTx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Az ellenőrzés módszerei: </a:t>
            </a:r>
          </a:p>
          <a:p>
            <a:pPr marL="687388" indent="-457200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próbavásárlás</a:t>
            </a:r>
          </a:p>
          <a:p>
            <a:pPr marL="687388" indent="-457200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dolog, helyszíni munkafolyamat vizsgálata</a:t>
            </a:r>
          </a:p>
          <a:p>
            <a:pPr marL="687388" indent="-457200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dokumentum ellenőrzés</a:t>
            </a:r>
          </a:p>
          <a:p>
            <a:pPr marL="687388" indent="-457200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személyes meghallgatás</a:t>
            </a:r>
          </a:p>
          <a:p>
            <a:pPr marL="687388" indent="-457200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kép- és hangfelvétel készítése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subTitle"/>
          </p:nvPr>
        </p:nvSpPr>
        <p:spPr>
          <a:xfrm>
            <a:off x="503238" y="431800"/>
            <a:ext cx="9070975" cy="4895850"/>
          </a:xfrm>
        </p:spPr>
        <p:txBody>
          <a:bodyPr tIns="14400"/>
          <a:lstStyle/>
          <a:p>
            <a:pPr indent="230188" algn="l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Az ellenőrzést végző kormánytisztviselők jogai: </a:t>
            </a:r>
          </a:p>
          <a:p>
            <a:pPr indent="230188" algn="l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671513" indent="-441325" algn="l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az ellenőrzéshez szükséges területre, építménybe, egyéb létesítménybe</a:t>
            </a: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 beléphetnek, </a:t>
            </a: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figyelemmel az ellenőrzött terület biztonsági előírásaira, munkarendjére</a:t>
            </a:r>
          </a:p>
          <a:p>
            <a:pPr marL="801687" indent="-342900" algn="l" eaLnBrk="1">
              <a:buClrTx/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671513" indent="-441325" algn="l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dokumentumokról</a:t>
            </a: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 másolatot, képfelvételt </a:t>
            </a: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készíthetnek, kérhetnek</a:t>
            </a:r>
          </a:p>
          <a:p>
            <a:pPr marL="801687" indent="-342900" algn="l" eaLnBrk="1">
              <a:buClrTx/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671513" indent="-441325" algn="l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az ellenőrzéshez kapcsolódó</a:t>
            </a: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 iratot, engedélyt </a:t>
            </a: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megvizsgálhatnak</a:t>
            </a:r>
          </a:p>
          <a:p>
            <a:pPr marL="801687" indent="-342900" algn="l" eaLnBrk="1">
              <a:buClrTx/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671513" indent="-441325" algn="l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adatot </a:t>
            </a: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gyűjthetnek</a:t>
            </a: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, tájékoztatást </a:t>
            </a: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kérhetnek</a:t>
            </a:r>
          </a:p>
          <a:p>
            <a:pPr marL="801687" indent="-342900" algn="l" eaLnBrk="1">
              <a:buClrTx/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671513" indent="-441325" algn="l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az ellenőrzési helyszínen</a:t>
            </a: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 kép- és hangfelvételt </a:t>
            </a: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készíthetnek</a:t>
            </a:r>
          </a:p>
          <a:p>
            <a:pPr marL="801687" indent="-342900" algn="l" eaLnBrk="1">
              <a:buClrTx/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671513" indent="-441325" algn="l" eaLnBrk="1"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nyilatkozattételre, iratbecsatolásra </a:t>
            </a:r>
            <a:r>
              <a:rPr lang="hu-HU" altLang="hu-HU" sz="20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hívhatják fel az ügyfelet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subTitle"/>
          </p:nvPr>
        </p:nvSpPr>
        <p:spPr>
          <a:xfrm>
            <a:off x="720725" y="1403350"/>
            <a:ext cx="2879725" cy="828675"/>
          </a:xfrm>
          <a:solidFill>
            <a:srgbClr val="FFFFFF"/>
          </a:solidFill>
          <a:ln w="9360" cap="flat">
            <a:solidFill>
              <a:srgbClr val="000000"/>
            </a:solidFill>
            <a:round/>
            <a:headEnd/>
            <a:tailEnd/>
          </a:ln>
        </p:spPr>
        <p:txBody>
          <a:bodyPr tIns="14400"/>
          <a:lstStyle/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hu-HU" altLang="hu-HU" sz="1600" b="1" smtClean="0">
                <a:cs typeface="Times New Roman" panose="02020603050405020304" pitchFamily="18" charset="0"/>
              </a:rPr>
              <a:t>Jegyzőkönyvből kiderül, hogy nincs jogsértés:</a:t>
            </a:r>
          </a:p>
        </p:txBody>
      </p:sp>
      <p:sp>
        <p:nvSpPr>
          <p:cNvPr id="35843" name="Text Box 2"/>
          <p:cNvSpPr txBox="1">
            <a:spLocks noChangeArrowheads="1"/>
          </p:cNvSpPr>
          <p:nvPr/>
        </p:nvSpPr>
        <p:spPr bwMode="auto">
          <a:xfrm>
            <a:off x="6480175" y="1331913"/>
            <a:ext cx="2879725" cy="9715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440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hu-HU" altLang="hu-HU" sz="1600" b="1">
                <a:solidFill>
                  <a:srgbClr val="000000"/>
                </a:solidFill>
                <a:cs typeface="Times New Roman" panose="02020603050405020304" pitchFamily="18" charset="0"/>
              </a:rPr>
              <a:t>Jegyzőkönyvben jogsértés kerül megállapítása, vagy nem tisztázott kérdés van:</a:t>
            </a: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720725" y="3671888"/>
            <a:ext cx="2879725" cy="1152525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440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cs typeface="Times New Roman" panose="02020603050405020304" pitchFamily="18" charset="0"/>
              </a:rPr>
              <a:t>Lezárni az ügyet az ellenőrzéstől számított 8 napon belül az ügyfél részére történő értesítés küldésével</a:t>
            </a: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3816350" y="107950"/>
            <a:ext cx="2447925" cy="11525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440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cs typeface="Times New Roman" panose="02020603050405020304" pitchFamily="18" charset="0"/>
              </a:rPr>
              <a:t>Jegyzőkönyv helyszíni ellenőrzésről</a:t>
            </a:r>
          </a:p>
        </p:txBody>
      </p:sp>
      <p:sp>
        <p:nvSpPr>
          <p:cNvPr id="35846" name="Text Box 5"/>
          <p:cNvSpPr txBox="1">
            <a:spLocks noChangeArrowheads="1"/>
          </p:cNvSpPr>
          <p:nvPr/>
        </p:nvSpPr>
        <p:spPr bwMode="auto">
          <a:xfrm>
            <a:off x="6480175" y="2598738"/>
            <a:ext cx="2879725" cy="1354137"/>
          </a:xfrm>
          <a:prstGeom prst="rect">
            <a:avLst/>
          </a:prstGeom>
          <a:solidFill>
            <a:srgbClr val="FFFFFF"/>
          </a:solidFill>
          <a:ln w="9360">
            <a:solidFill>
              <a:srgbClr val="3465A4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440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cs typeface="Times New Roman" panose="02020603050405020304" pitchFamily="18" charset="0"/>
              </a:rPr>
              <a:t>Tényállás tisztázása ügyféli nyilatkozattal, tanú nyilatkozattal, iratbekéréssel, ezt követően – amennyiben jogsértés állapítható meg – haladéktalanul eljárás indítása</a:t>
            </a:r>
          </a:p>
        </p:txBody>
      </p:sp>
      <p:sp>
        <p:nvSpPr>
          <p:cNvPr id="35847" name="Text Box 6"/>
          <p:cNvSpPr txBox="1">
            <a:spLocks noChangeArrowheads="1"/>
          </p:cNvSpPr>
          <p:nvPr/>
        </p:nvSpPr>
        <p:spPr bwMode="auto">
          <a:xfrm>
            <a:off x="6480175" y="4248150"/>
            <a:ext cx="2879725" cy="11525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4400" rIns="0" bIns="0" anchor="ctr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hu-HU" altLang="hu-HU" sz="1600">
                <a:solidFill>
                  <a:srgbClr val="000000"/>
                </a:solidFill>
                <a:cs typeface="Times New Roman" panose="02020603050405020304" pitchFamily="18" charset="0"/>
              </a:rPr>
              <a:t>Az eljárás indításától számított 20 napon belül a döntés közlése </a:t>
            </a: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2087563" y="2232025"/>
            <a:ext cx="1587" cy="14398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5849" name="Line 8"/>
          <p:cNvSpPr>
            <a:spLocks noChangeShapeType="1"/>
          </p:cNvSpPr>
          <p:nvPr/>
        </p:nvSpPr>
        <p:spPr bwMode="auto">
          <a:xfrm flipH="1">
            <a:off x="2084388" y="647700"/>
            <a:ext cx="1735137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5850" name="Line 9"/>
          <p:cNvSpPr>
            <a:spLocks noChangeShapeType="1"/>
          </p:cNvSpPr>
          <p:nvPr/>
        </p:nvSpPr>
        <p:spPr bwMode="auto">
          <a:xfrm>
            <a:off x="2087563" y="647700"/>
            <a:ext cx="1587" cy="75565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5851" name="Line 10"/>
          <p:cNvSpPr>
            <a:spLocks noChangeShapeType="1"/>
          </p:cNvSpPr>
          <p:nvPr/>
        </p:nvSpPr>
        <p:spPr bwMode="auto">
          <a:xfrm>
            <a:off x="7991475" y="647700"/>
            <a:ext cx="1588" cy="6842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5852" name="Line 11"/>
          <p:cNvSpPr>
            <a:spLocks noChangeShapeType="1"/>
          </p:cNvSpPr>
          <p:nvPr/>
        </p:nvSpPr>
        <p:spPr bwMode="auto">
          <a:xfrm flipH="1">
            <a:off x="6259513" y="647700"/>
            <a:ext cx="1735137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5853" name="Line 12"/>
          <p:cNvSpPr>
            <a:spLocks noChangeShapeType="1"/>
          </p:cNvSpPr>
          <p:nvPr/>
        </p:nvSpPr>
        <p:spPr bwMode="auto">
          <a:xfrm>
            <a:off x="7991475" y="2303463"/>
            <a:ext cx="1588" cy="2952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35854" name="Line 13"/>
          <p:cNvSpPr>
            <a:spLocks noChangeShapeType="1"/>
          </p:cNvSpPr>
          <p:nvPr/>
        </p:nvSpPr>
        <p:spPr bwMode="auto">
          <a:xfrm>
            <a:off x="7991475" y="3952875"/>
            <a:ext cx="1588" cy="2952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subTitle"/>
          </p:nvPr>
        </p:nvSpPr>
        <p:spPr>
          <a:xfrm>
            <a:off x="792163" y="603250"/>
            <a:ext cx="8137525" cy="4524375"/>
          </a:xfrm>
        </p:spPr>
        <p:txBody>
          <a:bodyPr/>
          <a:lstStyle/>
          <a:p>
            <a:pPr marL="730250" indent="-285750" algn="just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6715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/>
            </a:pPr>
            <a:r>
              <a:rPr lang="hu-HU" altLang="hu-HU" sz="2800" dirty="0" smtClean="0">
                <a:cs typeface="Times New Roman" panose="02020603050405020304" pitchFamily="18" charset="0"/>
              </a:rPr>
              <a:t>döntés ellen 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fellebbezésnek nincs helye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, az a közléskor véglegessé válik</a:t>
            </a:r>
            <a:endParaRPr lang="hu-HU" altLang="hu-HU" sz="2800" b="1" dirty="0" smtClean="0">
              <a:cs typeface="Times New Roman" panose="02020603050405020304" pitchFamily="18" charset="0"/>
            </a:endParaRPr>
          </a:p>
          <a:p>
            <a:pPr marL="730250" indent="-285750" algn="just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6715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/>
            </a:pPr>
            <a:endParaRPr lang="hu-HU" altLang="hu-HU" sz="2800" b="1" dirty="0" smtClean="0">
              <a:cs typeface="Times New Roman" panose="02020603050405020304" pitchFamily="18" charset="0"/>
            </a:endParaRPr>
          </a:p>
          <a:p>
            <a:pPr marL="730250" indent="-285750" algn="just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6715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közlésétől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 számított 30 napon belül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 közigazgatási per 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indítására van lehetőség</a:t>
            </a:r>
          </a:p>
          <a:p>
            <a:pPr marL="730250" indent="-285750" algn="just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6715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/>
            </a:pPr>
            <a:endParaRPr lang="hu-HU" altLang="hu-HU" sz="2800" dirty="0" smtClean="0">
              <a:cs typeface="Times New Roman" panose="02020603050405020304" pitchFamily="18" charset="0"/>
            </a:endParaRPr>
          </a:p>
          <a:p>
            <a:pPr marL="730250" indent="-285750" algn="just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6715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járási hivatalhoz kell benyújtani </a:t>
            </a:r>
          </a:p>
          <a:p>
            <a:pPr marL="730250" indent="-285750" algn="just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6715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/>
            </a:pPr>
            <a:endParaRPr lang="hu-HU" altLang="hu-HU" sz="2800" b="1" dirty="0" smtClean="0">
              <a:cs typeface="Times New Roman" panose="02020603050405020304" pitchFamily="18" charset="0"/>
            </a:endParaRPr>
          </a:p>
          <a:p>
            <a:pPr marL="730250" indent="-285750" algn="just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671513" algn="l"/>
                <a:tab pos="776288" algn="l"/>
                <a:tab pos="1225550" algn="l"/>
                <a:tab pos="1674813" algn="l"/>
                <a:tab pos="2124075" algn="l"/>
                <a:tab pos="2573338" algn="l"/>
                <a:tab pos="3022600" algn="l"/>
                <a:tab pos="3471863" algn="l"/>
                <a:tab pos="3921125" algn="l"/>
                <a:tab pos="4370388" algn="l"/>
                <a:tab pos="4819650" algn="l"/>
                <a:tab pos="5268913" algn="l"/>
                <a:tab pos="5718175" algn="l"/>
                <a:tab pos="6167438" algn="l"/>
                <a:tab pos="6616700" algn="l"/>
                <a:tab pos="7065963" algn="l"/>
                <a:tab pos="7515225" algn="l"/>
                <a:tab pos="7964488" algn="l"/>
                <a:tab pos="8413750" algn="l"/>
                <a:tab pos="8863013" algn="l"/>
                <a:tab pos="9312275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elektronikus ügyintézés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body"/>
          </p:nvPr>
        </p:nvSpPr>
        <p:spPr>
          <a:xfrm>
            <a:off x="503238" y="360363"/>
            <a:ext cx="9070975" cy="4995862"/>
          </a:xfrm>
        </p:spPr>
        <p:txBody>
          <a:bodyPr tIns="14400" anchor="t"/>
          <a:lstStyle/>
          <a:p>
            <a:pPr marL="457200" indent="-457200" algn="l" eaLnBrk="1">
              <a:spcBef>
                <a:spcPts val="288"/>
              </a:spcBef>
              <a:spcAft>
                <a:spcPts val="288"/>
              </a:spcAft>
              <a:buClrTx/>
              <a:buFontTx/>
              <a:buAutoNum type="arabicPeriod" startAt="2018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b="1" dirty="0" smtClean="0"/>
              <a:t>január 01</a:t>
            </a:r>
            <a:r>
              <a:rPr lang="hu-HU" altLang="hu-HU" sz="2400" dirty="0" smtClean="0"/>
              <a:t>-től járási hivatali hatáskör: </a:t>
            </a:r>
          </a:p>
          <a:p>
            <a:pPr algn="l" eaLnBrk="1">
              <a:spcBef>
                <a:spcPts val="288"/>
              </a:spcBef>
              <a:spcAft>
                <a:spcPts val="288"/>
              </a:spcAft>
              <a:buClrTx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400" dirty="0" smtClean="0"/>
          </a:p>
          <a:p>
            <a:pPr marL="965200" indent="-342900" algn="l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a közigazgatási bürokráciacsökkentéssel és az egyes hatósági eljárások egyszerűsítésével összefüggő törvények módosításáról  szóló 2017. évi CLXXXVI. törvény</a:t>
            </a:r>
          </a:p>
          <a:p>
            <a:pPr marL="965200" indent="-342900" algn="l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a kormányzati igazgatásról szóló </a:t>
            </a:r>
            <a:r>
              <a:rPr lang="hu-HU" altLang="hu-HU" sz="2400" b="1" dirty="0" smtClean="0"/>
              <a:t>2018. évi  CLXXX. törvény</a:t>
            </a:r>
            <a:r>
              <a:rPr lang="hu-HU" altLang="hu-HU" sz="2400" dirty="0" smtClean="0"/>
              <a:t> (Kit.)</a:t>
            </a:r>
          </a:p>
          <a:p>
            <a:pPr marL="965200" indent="-342900" algn="l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a fővárosi és megyei kormányhivatalokról, valamit a járási (fővárosi kerületi) hivatalokról szóló </a:t>
            </a:r>
            <a:r>
              <a:rPr lang="hu-HU" altLang="hu-HU" sz="2400" b="1" dirty="0" smtClean="0"/>
              <a:t>86/2019. (IV.23.) kormányrendelet</a:t>
            </a:r>
            <a:r>
              <a:rPr lang="hu-HU" altLang="hu-HU" sz="2400" dirty="0" smtClean="0"/>
              <a:t> (Rendelet)</a:t>
            </a:r>
          </a:p>
          <a:p>
            <a:pPr marL="965200" indent="-342900" algn="l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az általános közigazgatási rendtartásról szóló </a:t>
            </a:r>
            <a:r>
              <a:rPr lang="hu-HU" altLang="hu-HU" sz="2400" b="1" dirty="0" smtClean="0"/>
              <a:t>2016. évi CL. törvény </a:t>
            </a:r>
            <a:r>
              <a:rPr lang="hu-HU" altLang="hu-HU" sz="2400" dirty="0" smtClean="0"/>
              <a:t>(</a:t>
            </a:r>
            <a:r>
              <a:rPr lang="hu-HU" altLang="hu-HU" sz="2400" dirty="0" err="1" smtClean="0"/>
              <a:t>Ákr</a:t>
            </a:r>
            <a:r>
              <a:rPr lang="hu-HU" altLang="hu-HU" sz="2400" dirty="0" smtClean="0"/>
              <a:t>.)</a:t>
            </a:r>
          </a:p>
          <a:p>
            <a:pPr marL="965200" indent="-342900" algn="l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hivatali eljárásrend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subTitle"/>
          </p:nvPr>
        </p:nvSpPr>
        <p:spPr>
          <a:xfrm>
            <a:off x="863600" y="387350"/>
            <a:ext cx="7993063" cy="4895850"/>
          </a:xfrm>
        </p:spPr>
        <p:txBody>
          <a:bodyPr/>
          <a:lstStyle/>
          <a:p>
            <a:pPr indent="230188" algn="just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Ügyfél nem működik együtt:</a:t>
            </a:r>
          </a:p>
          <a:p>
            <a:pPr indent="230188" algn="just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  </a:t>
            </a:r>
          </a:p>
          <a:p>
            <a:pPr marL="687388" indent="-331788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dirty="0">
                <a:cs typeface="Times New Roman" panose="02020603050405020304" pitchFamily="18" charset="0"/>
              </a:rPr>
              <a:t>a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z ellenőrző hatóság a 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jogszabályban biztosított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 eljárási bírság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 kiszabásán túl</a:t>
            </a:r>
            <a:r>
              <a:rPr lang="hu-HU" altLang="hu-HU" sz="2800" b="1" dirty="0" smtClean="0">
                <a:cs typeface="Times New Roman" panose="02020603050405020304" pitchFamily="18" charset="0"/>
              </a:rPr>
              <a:t> </a:t>
            </a:r>
          </a:p>
          <a:p>
            <a:pPr marL="687388" indent="-331788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800" b="1" dirty="0" smtClean="0">
              <a:cs typeface="Times New Roman" panose="02020603050405020304" pitchFamily="18" charset="0"/>
            </a:endParaRPr>
          </a:p>
          <a:p>
            <a:pPr marL="687388" indent="-331788" algn="just" eaLnBrk="1">
              <a:lnSpc>
                <a:spcPct val="14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cs typeface="Times New Roman" panose="02020603050405020304" pitchFamily="18" charset="0"/>
              </a:rPr>
              <a:t>jelzéssel élhet </a:t>
            </a:r>
            <a:r>
              <a:rPr lang="hu-HU" altLang="hu-HU" sz="2800" dirty="0" smtClean="0">
                <a:cs typeface="Times New Roman" panose="02020603050405020304" pitchFamily="18" charset="0"/>
              </a:rPr>
              <a:t>a járási hivatal  érintett ágazati főosztálya részére további intézkedés (ellenőrzés) céljából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subTitle"/>
          </p:nvPr>
        </p:nvSpPr>
        <p:spPr>
          <a:xfrm>
            <a:off x="503238" y="387350"/>
            <a:ext cx="9070975" cy="5067300"/>
          </a:xfrm>
        </p:spPr>
        <p:txBody>
          <a:bodyPr/>
          <a:lstStyle/>
          <a:p>
            <a:pPr indent="230188" algn="l" eaLnBrk="1">
              <a:lnSpc>
                <a:spcPct val="140000"/>
              </a:lnSpc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Az ellenőrzést az ügyfél segítheti:</a:t>
            </a:r>
          </a:p>
          <a:p>
            <a:pPr indent="230188" algn="l" eaLnBrk="1">
              <a:lnSpc>
                <a:spcPct val="140000"/>
              </a:lnSpc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4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595312" indent="-342900" algn="l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 munkavállalók felkészítése egy esetleges ellenőrzésre</a:t>
            </a:r>
          </a:p>
          <a:p>
            <a:pPr marL="595312" indent="-342900" algn="l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400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595312" indent="-342900" algn="l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 működéshez </a:t>
            </a:r>
            <a:r>
              <a:rPr lang="hu-HU" altLang="hu-HU" sz="24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kapcsolódó iratok lehetőség szerint a helyszínen hozzáférhetőek legyenek</a:t>
            </a:r>
          </a:p>
          <a:p>
            <a:pPr marL="595312" indent="-342900" algn="l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400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595312" indent="-342900" algn="l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a képviseletre </a:t>
            </a:r>
            <a:r>
              <a:rPr lang="hu-HU" altLang="hu-HU" sz="24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jogosult megfelelően tájékozott legyen a vállalkozás működését érintően</a:t>
            </a:r>
          </a:p>
          <a:p>
            <a:pPr marL="595312" indent="-342900" algn="l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400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595312" indent="-342900" algn="l" eaLnBrk="1">
              <a:lnSpc>
                <a:spcPct val="100000"/>
              </a:lnSpc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kövessék figyelemmel a jogszabályváltozásokat, gondoskodjanak az időszakonként szükséges felülvizsgálatokról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subTitle"/>
          </p:nvPr>
        </p:nvSpPr>
        <p:spPr>
          <a:xfrm>
            <a:off x="503238" y="431800"/>
            <a:ext cx="9070975" cy="4895850"/>
          </a:xfrm>
        </p:spPr>
        <p:txBody>
          <a:bodyPr tIns="14400"/>
          <a:lstStyle/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i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„Az államot közel kell hozni az állampolgárokhoz,</a:t>
            </a:r>
          </a:p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i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 a közigazgatásnak  »emberarcúvá» kell válnia.”</a:t>
            </a:r>
          </a:p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	</a:t>
            </a:r>
          </a:p>
          <a:p>
            <a:pPr algn="r"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	</a:t>
            </a:r>
            <a:r>
              <a:rPr lang="hu-HU" altLang="hu-HU" sz="28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(</a:t>
            </a:r>
            <a:r>
              <a:rPr lang="hu-HU" altLang="hu-HU" sz="2800" dirty="0" err="1" smtClean="0">
                <a:solidFill>
                  <a:srgbClr val="00000A"/>
                </a:solidFill>
                <a:cs typeface="Times New Roman" panose="02020603050405020304" pitchFamily="18" charset="0"/>
              </a:rPr>
              <a:t>Magyary</a:t>
            </a:r>
            <a:r>
              <a:rPr lang="hu-HU" altLang="hu-HU" sz="2800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 Zoltán)</a:t>
            </a:r>
          </a:p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8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8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8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8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eaLnBrk="1"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8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Köszönöm megtisztelő figyelmüket!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500" y="163512"/>
            <a:ext cx="4619625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7611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body"/>
          </p:nvPr>
        </p:nvSpPr>
        <p:spPr>
          <a:xfrm>
            <a:off x="503238" y="360363"/>
            <a:ext cx="9070975" cy="4635500"/>
          </a:xfrm>
        </p:spPr>
        <p:txBody>
          <a:bodyPr tIns="14400" anchor="t"/>
          <a:lstStyle/>
          <a:p>
            <a:pPr indent="385763" algn="l" eaLnBrk="1">
              <a:spcBef>
                <a:spcPts val="288"/>
              </a:spcBef>
              <a:spcAft>
                <a:spcPts val="288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1600" b="1" dirty="0" smtClean="0"/>
          </a:p>
          <a:p>
            <a:pPr marL="889000" indent="-549275" algn="just" eaLnBrk="1">
              <a:spcBef>
                <a:spcPts val="288"/>
              </a:spcBef>
              <a:spcAft>
                <a:spcPts val="288"/>
              </a:spcAft>
              <a:buClrTx/>
              <a:buSzPct val="4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1600" dirty="0" smtClean="0"/>
          </a:p>
          <a:p>
            <a:pPr indent="385763" algn="just" eaLnBrk="1">
              <a:spcBef>
                <a:spcPts val="288"/>
              </a:spcBef>
              <a:spcAft>
                <a:spcPts val="288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Bevezetésének </a:t>
            </a:r>
            <a:r>
              <a:rPr lang="hu-HU" altLang="hu-HU" sz="2400" b="1" dirty="0" smtClean="0"/>
              <a:t>célja:</a:t>
            </a:r>
            <a:r>
              <a:rPr lang="hu-HU" altLang="hu-HU" sz="2400" dirty="0" smtClean="0"/>
              <a:t> </a:t>
            </a:r>
          </a:p>
          <a:p>
            <a:pPr indent="385763" algn="just" eaLnBrk="1">
              <a:spcBef>
                <a:spcPts val="288"/>
              </a:spcBef>
              <a:spcAft>
                <a:spcPts val="288"/>
              </a:spcAft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400" dirty="0" smtClean="0"/>
          </a:p>
          <a:p>
            <a:pPr marL="965200" indent="-342900" algn="just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b="1" dirty="0" smtClean="0"/>
              <a:t>jogsértések kiszűrése</a:t>
            </a:r>
          </a:p>
          <a:p>
            <a:pPr marL="965200" indent="-342900" algn="just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a hatósági kontroll preventív hatásával az </a:t>
            </a:r>
            <a:r>
              <a:rPr lang="hu-HU" altLang="hu-HU" sz="2400" b="1" dirty="0" smtClean="0"/>
              <a:t>önkéntes jogkövető magatartás ösztönzése</a:t>
            </a:r>
          </a:p>
          <a:p>
            <a:pPr marL="965200" indent="-342900" algn="just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biztosítsa a hatósági ellenőrzés </a:t>
            </a:r>
            <a:r>
              <a:rPr lang="hu-HU" altLang="hu-HU" sz="2400" b="1" dirty="0" smtClean="0"/>
              <a:t>gyors, optimális</a:t>
            </a:r>
            <a:r>
              <a:rPr lang="hu-HU" altLang="hu-HU" sz="2400" dirty="0" smtClean="0"/>
              <a:t> lefolytatását</a:t>
            </a:r>
          </a:p>
          <a:p>
            <a:pPr marL="965200" indent="-342900" algn="just" eaLnBrk="1">
              <a:spcBef>
                <a:spcPts val="288"/>
              </a:spcBef>
              <a:spcAft>
                <a:spcPts val="288"/>
              </a:spcAft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400" dirty="0" smtClean="0"/>
              <a:t>az ellenőrzési tevékenység </a:t>
            </a:r>
            <a:r>
              <a:rPr lang="hu-HU" altLang="hu-HU" sz="2400" b="1" dirty="0" smtClean="0"/>
              <a:t>hatékonyságát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/>
          </p:nvPr>
        </p:nvSpPr>
        <p:spPr>
          <a:xfrm>
            <a:off x="504825" y="314325"/>
            <a:ext cx="9070975" cy="5113338"/>
          </a:xfrm>
        </p:spPr>
        <p:txBody>
          <a:bodyPr tIns="14400" anchor="t"/>
          <a:lstStyle/>
          <a:p>
            <a:pPr indent="266700" algn="just" eaLnBrk="1">
              <a:spcBef>
                <a:spcPts val="1413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Az alábbi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szakterületek 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körébe tartozó jogszabálysértések vizsgálandók:</a:t>
            </a:r>
          </a:p>
          <a:p>
            <a:pPr indent="338138" algn="just" eaLnBrk="1">
              <a:spcBef>
                <a:spcPts val="1413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dirty="0" smtClean="0">
              <a:cs typeface="Times New Roman" panose="02020603050405020304" pitchFamily="18" charset="0"/>
            </a:endParaRPr>
          </a:p>
          <a:p>
            <a:pPr marL="887413" indent="-354013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élelmiszerlánc-biztonság</a:t>
            </a:r>
          </a:p>
          <a:p>
            <a:pPr marL="887413" indent="-354013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építésfelügyelet</a:t>
            </a:r>
          </a:p>
          <a:p>
            <a:pPr marL="887413" indent="-354013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fogyasztóvédelem</a:t>
            </a:r>
          </a:p>
          <a:p>
            <a:pPr marL="887413" indent="-354013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munkaügy</a:t>
            </a:r>
          </a:p>
          <a:p>
            <a:pPr marL="887413" indent="-354013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munkavédelem</a:t>
            </a:r>
          </a:p>
          <a:p>
            <a:pPr marL="887413" indent="-354013" algn="just" eaLnBrk="1">
              <a:spcBef>
                <a:spcPts val="1413"/>
              </a:spcBef>
              <a:buSzPct val="45000"/>
              <a:buFont typeface="Wingdings" panose="05000000000000000000" pitchFamily="2" charset="2"/>
              <a:buChar char="Ø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népegészségügy</a:t>
            </a:r>
          </a:p>
          <a:p>
            <a:pPr indent="338138" algn="just" eaLnBrk="1">
              <a:spcBef>
                <a:spcPts val="1413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endParaRPr lang="hu-HU" altLang="hu-H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 algn="just" eaLnBrk="1">
              <a:spcBef>
                <a:spcPts val="1413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Az egyszerűsített hatósági ellenőrzés lefolytatása során az ellenőrök a Rendelet 2/A. mellékletében felsorolt jogszabálysértések mindegyikét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egyidejűleg, egy ellenőrzés során vizsgálják.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603250"/>
            <a:ext cx="9070975" cy="4343400"/>
          </a:xfrm>
        </p:spPr>
        <p:txBody>
          <a:bodyPr tIns="0" anchor="ctr"/>
          <a:lstStyle/>
          <a:p>
            <a:pPr marL="0" indent="0" algn="ctr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/>
              <a:t>1. Élelmiszerlánc-biztonság területén:</a:t>
            </a:r>
          </a:p>
          <a:p>
            <a:pPr marL="214313" indent="-214313" eaLnBrk="1">
              <a:spcBef>
                <a:spcPct val="0"/>
              </a:spcBef>
              <a:buSzPct val="45000"/>
              <a:buFont typeface="Wingdings" panose="05000000000000000000" pitchFamily="2" charset="2"/>
              <a:buChar char="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400" b="1" dirty="0" smtClean="0">
              <a:cs typeface="Times New Roman" panose="02020603050405020304" pitchFamily="18" charset="0"/>
            </a:endParaRPr>
          </a:p>
          <a:p>
            <a:pPr marL="214313" indent="-214313" eaLnBrk="1">
              <a:spcBef>
                <a:spcPct val="0"/>
              </a:spcBef>
              <a:buSzPct val="45000"/>
              <a:buFont typeface="Wingdings" panose="05000000000000000000" pitchFamily="2" charset="2"/>
              <a:buChar char="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400" b="1" dirty="0" smtClean="0">
              <a:cs typeface="Times New Roman" panose="02020603050405020304" pitchFamily="18" charset="0"/>
            </a:endParaRPr>
          </a:p>
          <a:p>
            <a:pPr eaLnBrk="1"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fogyaszthatósági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határidő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err="1" smtClean="0">
                <a:cs typeface="Times New Roman" panose="02020603050405020304" pitchFamily="18" charset="0"/>
              </a:rPr>
              <a:t>minőségmegőrzési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határidő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magyar nyelvű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élelmiszer-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jelölés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hiánya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termék beszerzését igazoló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dokumentum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dirty="0" smtClean="0">
                <a:cs typeface="Times New Roman" panose="02020603050405020304" pitchFamily="18" charset="0"/>
              </a:rPr>
              <a:t>élelmiszerlánc-</a:t>
            </a:r>
            <a:r>
              <a:rPr lang="hu-HU" altLang="hu-HU" sz="2400" b="1" dirty="0" smtClean="0">
                <a:cs typeface="Times New Roman" panose="02020603050405020304" pitchFamily="18" charset="0"/>
              </a:rPr>
              <a:t>felügyeleti információs rendszerben 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történt regisztráció (FELIR azonosító)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47700" y="1035050"/>
            <a:ext cx="8497888" cy="3287713"/>
          </a:xfrm>
        </p:spPr>
        <p:txBody>
          <a:bodyPr tIns="0" anchor="ctr"/>
          <a:lstStyle/>
          <a:p>
            <a:pPr marL="0" indent="0" algn="ctr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solidFill>
                  <a:srgbClr val="00000A"/>
                </a:solidFill>
                <a:cs typeface="Times New Roman" panose="02020603050405020304" pitchFamily="18" charset="0"/>
              </a:rPr>
              <a:t>2. Építésfelügyelet területén:</a:t>
            </a:r>
          </a:p>
          <a:p>
            <a:pPr marL="0" indent="0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400" b="1" dirty="0" smtClean="0">
              <a:solidFill>
                <a:srgbClr val="00000A"/>
              </a:solidFill>
              <a:cs typeface="Times New Roman" panose="02020603050405020304" pitchFamily="18" charset="0"/>
            </a:endParaRPr>
          </a:p>
          <a:p>
            <a:pPr marL="0" indent="0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400" b="1" dirty="0" smtClean="0">
              <a:cs typeface="Times New Roman" panose="02020603050405020304" pitchFamily="18" charset="0"/>
            </a:endParaRPr>
          </a:p>
          <a:p>
            <a:pPr marL="750887" eaLnBrk="1"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319088" algn="l"/>
                <a:tab pos="444500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elektronikus főnaplója 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megnyitása </a:t>
            </a:r>
          </a:p>
          <a:p>
            <a:pPr marL="750887" eaLnBrk="1">
              <a:lnSpc>
                <a:spcPct val="140000"/>
              </a:lnSpc>
              <a:spcBef>
                <a:spcPct val="0"/>
              </a:spcBef>
              <a:buClrTx/>
              <a:buSzPct val="45000"/>
              <a:buFont typeface="Wingdings" panose="05000000000000000000" pitchFamily="2" charset="2"/>
              <a:buChar char="Ø"/>
              <a:tabLst>
                <a:tab pos="319088" algn="l"/>
                <a:tab pos="444500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400" dirty="0" smtClean="0">
              <a:cs typeface="Times New Roman" panose="02020603050405020304" pitchFamily="18" charset="0"/>
            </a:endParaRPr>
          </a:p>
          <a:p>
            <a:pPr marL="750887"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319088" algn="l"/>
                <a:tab pos="444500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400" b="1" dirty="0" smtClean="0">
                <a:cs typeface="Times New Roman" panose="02020603050405020304" pitchFamily="18" charset="0"/>
              </a:rPr>
              <a:t>kivitelezési dokumentáció</a:t>
            </a:r>
            <a:r>
              <a:rPr lang="hu-HU" altLang="hu-HU" sz="2400" dirty="0" smtClean="0"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19138" y="242888"/>
            <a:ext cx="8570912" cy="5329237"/>
          </a:xfrm>
        </p:spPr>
        <p:txBody>
          <a:bodyPr tIns="0" anchor="ctr"/>
          <a:lstStyle/>
          <a:p>
            <a:pPr marL="0" indent="0" algn="ctr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/>
              <a:t>3. Fogyasztóvédelem területén:</a:t>
            </a:r>
          </a:p>
          <a:p>
            <a:pPr marL="0" indent="0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2000" dirty="0" smtClean="0">
              <a:cs typeface="Times New Roman" panose="02020603050405020304" pitchFamily="18" charset="0"/>
            </a:endParaRPr>
          </a:p>
          <a:p>
            <a:pPr eaLnBrk="1"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termék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 eladási áráról, 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szolgáltatás díjáról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tájékoztatás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pirotechnikai termékek csomagolására, CE jelölése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>
                <a:cs typeface="Times New Roman" panose="02020603050405020304" pitchFamily="18" charset="0"/>
              </a:rPr>
              <a:t>hiteles mérőeszköz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>
                <a:cs typeface="Times New Roman" panose="02020603050405020304" pitchFamily="18" charset="0"/>
              </a:rPr>
              <a:t>reklám szövegének magyar nyelven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történő megjelenítése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>
                <a:cs typeface="Times New Roman" panose="02020603050405020304" pitchFamily="18" charset="0"/>
              </a:rPr>
              <a:t>fogyasztók tájékoztatását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szolgáló közlemények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>
                <a:cs typeface="Times New Roman" panose="02020603050405020304" pitchFamily="18" charset="0"/>
              </a:rPr>
              <a:t>a vásárlók könyvének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elhelyezése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err="1" smtClean="0">
                <a:cs typeface="Times New Roman" panose="02020603050405020304" pitchFamily="18" charset="0"/>
              </a:rPr>
              <a:t>nyitvatartás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idejéről 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tájékoztatás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dohánytermék csomagolási egységére 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vonatkozó előírások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fiatalkorúak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alkoholtartalmú termékkel, illetve dohánytermékkel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kiszolgálása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81D41A"/>
            </a:gs>
            <a:gs pos="100000">
              <a:srgbClr val="FF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287338" y="242888"/>
            <a:ext cx="9286875" cy="5256212"/>
          </a:xfrm>
        </p:spPr>
        <p:txBody>
          <a:bodyPr tIns="0" anchor="ctr"/>
          <a:lstStyle/>
          <a:p>
            <a:pPr marL="0" indent="0" algn="ctr" eaLnBrk="1">
              <a:spcBef>
                <a:spcPct val="0"/>
              </a:spcBef>
              <a:buSzPct val="45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/>
              <a:t>4. Munkaügy területén:</a:t>
            </a:r>
          </a:p>
          <a:p>
            <a:pPr marL="214313" indent="-214313" eaLnBrk="1">
              <a:spcBef>
                <a:spcPct val="0"/>
              </a:spcBef>
              <a:buSzPct val="45000"/>
              <a:buFont typeface="Wingdings" panose="05000000000000000000" pitchFamily="2" charset="2"/>
              <a:buChar char="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endParaRPr lang="hu-HU" altLang="hu-HU" sz="1600" dirty="0" smtClean="0">
              <a:cs typeface="Times New Roman" panose="02020603050405020304" pitchFamily="18" charset="0"/>
            </a:endParaRPr>
          </a:p>
          <a:p>
            <a:pPr eaLnBrk="1"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 munkaszerződés írásba foglalása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 törvényes képviselő hozzájárulása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fiatal munkavállaló foglalkoztatásánál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>
                <a:cs typeface="Times New Roman" panose="02020603050405020304" pitchFamily="18" charset="0"/>
              </a:rPr>
              <a:t>életkori feltételek 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betartása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munkaszerződés lényeges tartalmi elemei 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(munkakör, munkabér)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rendes és rendkívüli munkaidő nyilvántartása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b="1" dirty="0" smtClean="0">
                <a:cs typeface="Times New Roman" panose="02020603050405020304" pitchFamily="18" charset="0"/>
              </a:rPr>
              <a:t>munkabérre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vonatkozó rendelkezések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munkabér kifizetése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 kifizetett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munkabér elszámolásáról</a:t>
            </a:r>
            <a:r>
              <a:rPr lang="hu-HU" altLang="hu-HU" sz="2000" dirty="0" smtClean="0">
                <a:cs typeface="Times New Roman" panose="02020603050405020304" pitchFamily="18" charset="0"/>
              </a:rPr>
              <a:t> írásbeli tájékoztató 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a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 harmadik országbeli állampolgárok foglalkoztatása </a:t>
            </a:r>
            <a:br>
              <a:rPr lang="hu-HU" altLang="hu-HU" sz="2000" b="1" dirty="0" smtClean="0">
                <a:cs typeface="Times New Roman" panose="02020603050405020304" pitchFamily="18" charset="0"/>
              </a:rPr>
            </a:br>
            <a:r>
              <a:rPr lang="hu-HU" altLang="hu-HU" sz="2000" dirty="0" smtClean="0">
                <a:cs typeface="Times New Roman" panose="02020603050405020304" pitchFamily="18" charset="0"/>
              </a:rPr>
              <a:t>(tartózkodási, munkavállalási engedély)</a:t>
            </a:r>
          </a:p>
          <a:p>
            <a:pPr eaLnBrk="1">
              <a:lnSpc>
                <a:spcPct val="140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Char char="Ø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  <a:tab pos="8985250" algn="l"/>
              </a:tabLst>
              <a:defRPr/>
            </a:pPr>
            <a:r>
              <a:rPr lang="hu-HU" altLang="hu-HU" sz="2000" dirty="0" smtClean="0">
                <a:cs typeface="Times New Roman" panose="02020603050405020304" pitchFamily="18" charset="0"/>
              </a:rPr>
              <a:t>iratok kiadása </a:t>
            </a:r>
            <a:r>
              <a:rPr lang="hu-HU" altLang="hu-HU" sz="2000" b="1" dirty="0" smtClean="0">
                <a:cs typeface="Times New Roman" panose="02020603050405020304" pitchFamily="18" charset="0"/>
              </a:rPr>
              <a:t>munkaviszony megszűnését követően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-tém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hu-H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hu-H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-té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é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é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787</Words>
  <Application>Microsoft Office PowerPoint</Application>
  <PresentationFormat>Egyéni</PresentationFormat>
  <Paragraphs>174</Paragraphs>
  <Slides>22</Slides>
  <Notes>21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8" baseType="lpstr">
      <vt:lpstr>Arial</vt:lpstr>
      <vt:lpstr>Microsoft YaHei</vt:lpstr>
      <vt:lpstr>Times New Roman</vt:lpstr>
      <vt:lpstr>Segoe UI</vt:lpstr>
      <vt:lpstr>Wingdings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Tóth Balázs</dc:creator>
  <cp:lastModifiedBy>Szabó Mihály</cp:lastModifiedBy>
  <cp:revision>31</cp:revision>
  <cp:lastPrinted>1601-01-01T00:00:00Z</cp:lastPrinted>
  <dcterms:created xsi:type="dcterms:W3CDTF">2019-04-09T13:59:58Z</dcterms:created>
  <dcterms:modified xsi:type="dcterms:W3CDTF">2019-05-08T08:33:59Z</dcterms:modified>
</cp:coreProperties>
</file>