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68" r:id="rId6"/>
    <p:sldId id="269" r:id="rId7"/>
    <p:sldId id="262" r:id="rId8"/>
    <p:sldId id="263" r:id="rId9"/>
    <p:sldId id="267" r:id="rId10"/>
    <p:sldId id="259" r:id="rId11"/>
    <p:sldId id="265" r:id="rId12"/>
    <p:sldId id="270" r:id="rId13"/>
  </p:sldIdLst>
  <p:sldSz cx="12192000" cy="6858000"/>
  <p:notesSz cx="6858000" cy="9144000"/>
  <p:embeddedFontLst>
    <p:embeddedFont>
      <p:font typeface="Constantia" panose="02030602050306030303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Egészséges vállalat program??</a:t>
            </a:r>
            <a:endParaRPr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Ezt lehet, hogy hátrébb tenném</a:t>
            </a:r>
            <a:endParaRPr dirty="0"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Néhány céglogo jól fog kinézni itt</a:t>
            </a:r>
            <a:endParaRPr/>
          </a:p>
        </p:txBody>
      </p:sp>
      <p:sp>
        <p:nvSpPr>
          <p:cNvPr id="221" name="Google Shape;22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u-H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14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810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491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A cafeteriát is ide lehetne tenni, hogy az hogy adózik összehasonlításként</a:t>
            </a:r>
            <a:endParaRPr/>
          </a:p>
        </p:txBody>
      </p:sp>
      <p:sp>
        <p:nvSpPr>
          <p:cNvPr id="197" name="Google Shape;19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u-H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76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 képekkel">
  <p:cSld name="Címdia képekkel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657E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 descr="Üres helyőrző kép hozzáadásához. Kattintson a helyőrzőre, és jelölje ki a hozzáadni kívánt képet"/>
          <p:cNvSpPr>
            <a:spLocks noGrp="1"/>
          </p:cNvSpPr>
          <p:nvPr>
            <p:ph type="pic" idx="2"/>
          </p:nvPr>
        </p:nvSpPr>
        <p:spPr>
          <a:xfrm>
            <a:off x="1" y="1"/>
            <a:ext cx="4023360" cy="4745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 descr="Üres helyőrző kép hozzáadásához. Kattintson a helyőrzőre, és jelölje ki a hozzáadni kívánt képet"/>
          <p:cNvSpPr>
            <a:spLocks noGrp="1"/>
          </p:cNvSpPr>
          <p:nvPr>
            <p:ph type="pic" idx="3"/>
          </p:nvPr>
        </p:nvSpPr>
        <p:spPr>
          <a:xfrm>
            <a:off x="4084320" y="1"/>
            <a:ext cx="4023360" cy="4745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 descr="Üres helyőrző kép hozzáadásához. Kattintson a helyőrzőre, és jelölje ki a hozzáadni kívánt képet"/>
          <p:cNvSpPr>
            <a:spLocks noGrp="1"/>
          </p:cNvSpPr>
          <p:nvPr>
            <p:ph type="pic" idx="4"/>
          </p:nvPr>
        </p:nvSpPr>
        <p:spPr>
          <a:xfrm>
            <a:off x="8168640" y="1"/>
            <a:ext cx="4023360" cy="4745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 rot="5400000">
            <a:off x="3867150" y="-628650"/>
            <a:ext cx="4457700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ft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 rot="5400000">
            <a:off x="6836569" y="2345531"/>
            <a:ext cx="5719762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 rot="5400000">
            <a:off x="2188369" y="-207169"/>
            <a:ext cx="5719762" cy="7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t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524000" y="1714500"/>
            <a:ext cx="4495800" cy="446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6172200" y="1714500"/>
            <a:ext cx="4495800" cy="446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1527048" y="2481943"/>
            <a:ext cx="4498848" cy="369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3"/>
          </p:nvPr>
        </p:nvSpPr>
        <p:spPr>
          <a:xfrm>
            <a:off x="6172200" y="1733162"/>
            <a:ext cx="449884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4"/>
          </p:nvPr>
        </p:nvSpPr>
        <p:spPr>
          <a:xfrm>
            <a:off x="6172200" y="2481943"/>
            <a:ext cx="4498848" cy="369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solidFill>
          <a:srgbClr val="657E14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8"/>
          <p:cNvSpPr txBox="1"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zakaszfejléc">
  <p:cSld name="Szakaszfejléc">
    <p:bg>
      <p:bgPr>
        <a:solidFill>
          <a:srgbClr val="657E1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835025" y="52578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None/>
              <a:defRPr sz="2000" cap="none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lt1"/>
                </a:solidFill>
              </a:defRPr>
            </a:lvl2pPr>
            <a:lvl3pPr marL="1371600" lvl="2" indent="-355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▪"/>
              <a:defRPr sz="2000" cap="none">
                <a:solidFill>
                  <a:schemeClr val="lt1"/>
                </a:solidFill>
              </a:defRPr>
            </a:lvl3pPr>
            <a:lvl4pPr marL="1828800" lvl="3" indent="-355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▪"/>
              <a:defRPr sz="2000" cap="none">
                <a:solidFill>
                  <a:schemeClr val="lt1"/>
                </a:solidFill>
              </a:defRPr>
            </a:lvl4pPr>
            <a:lvl5pPr marL="2286000" lvl="4" indent="-355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▪"/>
              <a:defRPr sz="2000" cap="none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Üres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>
  <p:cSld name="Tartalomrész képaláírással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000"/>
              <a:buFont typeface="Calibri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530352" y="457200"/>
            <a:ext cx="7242111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8151812" y="4590288"/>
            <a:ext cx="3514564" cy="158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400"/>
              <a:buFont typeface="Calibri"/>
              <a:buNone/>
              <a:defRPr sz="3400" b="0" i="0" u="none" strike="noStrike" cap="none">
                <a:solidFill>
                  <a:srgbClr val="657E1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rgbClr val="657E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legfittebbmunkahely.hu/legfittebb-munkahely-2018/legfittebb-munkahelyek-2018/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jobs.lidl.hu/hu/1780.ht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hyperlink" Target="https://mkb20percegeszseg.hu/#program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hyperlink" Target="https://www.itrack.hu/idata-egeszsegprogra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533400" y="4955428"/>
            <a:ext cx="1112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u-HU" dirty="0" smtClean="0"/>
              <a:t>GONDOSKODÓ VÁLLALAT </a:t>
            </a:r>
            <a:r>
              <a:rPr lang="hu-HU" dirty="0"/>
              <a:t>PROGRAM</a:t>
            </a:r>
            <a:endParaRPr dirty="0"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526471" y="5887573"/>
            <a:ext cx="11125200" cy="40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hu-HU" sz="2400" b="1" dirty="0" smtClean="0">
                <a:solidFill>
                  <a:schemeClr val="accent3">
                    <a:lumMod val="50000"/>
                  </a:schemeClr>
                </a:solidFill>
              </a:rPr>
              <a:t>HOGYAN VÁLIK PÉNZZÉ A MUNKAVÁLLALÓI EGÉSZSÉG?</a:t>
            </a:r>
            <a:endParaRPr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" name="Kép helye 17"/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r="22224"/>
          <a:stretch>
            <a:fillRect/>
          </a:stretch>
        </p:blipFill>
        <p:spPr>
          <a:xfrm>
            <a:off x="8168640" y="0"/>
            <a:ext cx="4023360" cy="4745736"/>
          </a:xfrm>
        </p:spPr>
      </p:pic>
      <p:pic>
        <p:nvPicPr>
          <p:cNvPr id="17" name="Kép helye 16"/>
          <p:cNvPicPr>
            <a:picLocks noGrp="1" noChangeAspect="1"/>
          </p:cNvPicPr>
          <p:nvPr>
            <p:ph type="pic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5" r="28085"/>
          <a:stretch>
            <a:fillRect/>
          </a:stretch>
        </p:blipFill>
        <p:spPr>
          <a:xfrm>
            <a:off x="0" y="0"/>
            <a:ext cx="4023360" cy="4745736"/>
          </a:xfrm>
        </p:spPr>
      </p:pic>
      <p:pic>
        <p:nvPicPr>
          <p:cNvPr id="22" name="Kép helye 21"/>
          <p:cNvPicPr>
            <a:picLocks noGrp="1" noChangeAspect="1"/>
          </p:cNvPicPr>
          <p:nvPr>
            <p:ph type="pic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8590"/>
          <a:stretch>
            <a:fillRect/>
          </a:stretch>
        </p:blipFill>
        <p:spPr>
          <a:xfrm>
            <a:off x="4084320" y="0"/>
            <a:ext cx="4023360" cy="4745736"/>
          </a:xfrm>
        </p:spPr>
      </p:pic>
      <p:cxnSp>
        <p:nvCxnSpPr>
          <p:cNvPr id="5" name="Egyenes összekötő 4"/>
          <p:cNvCxnSpPr/>
          <p:nvPr/>
        </p:nvCxnSpPr>
        <p:spPr>
          <a:xfrm>
            <a:off x="0" y="6292954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118" y="100286"/>
            <a:ext cx="2543763" cy="82797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0030690" y="6196979"/>
            <a:ext cx="2036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1"/>
                </a:solidFill>
              </a:rPr>
              <a:t>   www.rezontrend.hu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574975" y="285175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400"/>
              <a:buFont typeface="Calibri"/>
              <a:buNone/>
            </a:pPr>
            <a:r>
              <a:rPr lang="hu-HU" sz="3200" dirty="0"/>
              <a:t>SOKSZOROSAN MEGTÉRÜLŐ BEFEKTETÉS</a:t>
            </a:r>
            <a:endParaRPr sz="3200" dirty="0"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>
            <a:off x="5721850" y="786062"/>
            <a:ext cx="5721900" cy="513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Noto Sans Symbols"/>
              <a:buChar char="❑"/>
            </a:pPr>
            <a:r>
              <a:rPr lang="hu-HU" dirty="0" smtClean="0"/>
              <a:t>Minden </a:t>
            </a:r>
            <a:r>
              <a:rPr lang="hu-HU" dirty="0"/>
              <a:t>dollárral, amit egészségfejlesztő programra költ a vállalat </a:t>
            </a:r>
            <a:r>
              <a:rPr lang="hu-HU" b="1" dirty="0"/>
              <a:t>3,27 dollár</a:t>
            </a:r>
            <a:r>
              <a:rPr lang="hu-HU" dirty="0"/>
              <a:t> </a:t>
            </a:r>
            <a:r>
              <a:rPr lang="hu-HU" b="1" dirty="0"/>
              <a:t>egészségügyi kiadás és 2,73 dollár hiányzás miatti kiadás</a:t>
            </a:r>
            <a:r>
              <a:rPr lang="hu-HU" dirty="0"/>
              <a:t> spórolható meg (</a:t>
            </a:r>
            <a:r>
              <a:rPr lang="hu-HU" dirty="0" err="1"/>
              <a:t>Baicker</a:t>
            </a:r>
            <a:r>
              <a:rPr lang="hu-HU" dirty="0"/>
              <a:t> et </a:t>
            </a:r>
            <a:r>
              <a:rPr lang="hu-HU" dirty="0" err="1"/>
              <a:t>al</a:t>
            </a:r>
            <a:r>
              <a:rPr lang="hu-HU" dirty="0"/>
              <a:t>. 2010).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 smtClean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74320" lvl="0" indent="-228600" algn="just" rtl="0"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❑"/>
            </a:pPr>
            <a:r>
              <a:rPr lang="hu-HU" dirty="0"/>
              <a:t>A WHO eredményei szerint </a:t>
            </a:r>
            <a:r>
              <a:rPr lang="hu-HU" b="1" dirty="0"/>
              <a:t>3 év után 27%-</a:t>
            </a:r>
            <a:r>
              <a:rPr lang="hu-HU" b="1" dirty="0" err="1"/>
              <a:t>kal</a:t>
            </a:r>
            <a:r>
              <a:rPr lang="hu-HU" b="1" dirty="0"/>
              <a:t> csökken a hiányzás </a:t>
            </a:r>
            <a:r>
              <a:rPr lang="hu-HU" dirty="0"/>
              <a:t>és a táppénzköltés, ha van vállalati mozgásprogram</a:t>
            </a:r>
            <a:r>
              <a:rPr lang="hu-HU" dirty="0" smtClean="0"/>
              <a:t>!</a:t>
            </a:r>
          </a:p>
          <a:p>
            <a:pPr marL="45720" lvl="0" indent="0" algn="just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27432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Noto Sans Symbols"/>
              <a:buChar char="❑"/>
            </a:pPr>
            <a:r>
              <a:rPr lang="hu-HU" dirty="0"/>
              <a:t>A világ </a:t>
            </a:r>
            <a:r>
              <a:rPr lang="hu-HU" dirty="0" smtClean="0"/>
              <a:t>multinacionális </a:t>
            </a:r>
            <a:r>
              <a:rPr lang="hu-HU" dirty="0"/>
              <a:t>vállalatainál a </a:t>
            </a:r>
            <a:r>
              <a:rPr lang="hu-HU" b="1" dirty="0"/>
              <a:t>2008-ban mért 34%-</a:t>
            </a:r>
            <a:r>
              <a:rPr lang="hu-HU" b="1" dirty="0" err="1"/>
              <a:t>ról</a:t>
            </a:r>
            <a:r>
              <a:rPr lang="hu-HU" b="1" dirty="0"/>
              <a:t>, 2016-ra 69%-</a:t>
            </a:r>
            <a:r>
              <a:rPr lang="hu-HU" b="1" dirty="0" err="1"/>
              <a:t>ra</a:t>
            </a:r>
            <a:r>
              <a:rPr lang="hu-HU" dirty="0"/>
              <a:t> nőtt azon cégek száma, amelyek valamilyen egészségprogramot indítottak el (legfittebbmunkahely.hu)</a:t>
            </a:r>
            <a:endParaRPr dirty="0"/>
          </a:p>
          <a:p>
            <a:pPr marL="27432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125" name="Google Shape;125;p17"/>
          <p:cNvSpPr txBox="1"/>
          <p:nvPr/>
        </p:nvSpPr>
        <p:spPr>
          <a:xfrm>
            <a:off x="412675" y="4096650"/>
            <a:ext cx="4075506" cy="228207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r>
              <a:rPr lang="hu-H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EGÉSZSÉGMEGŐRZÉS 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hu-HU" sz="2200" b="1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GONDOSKODÓ MUNKAHELY  </a:t>
            </a:r>
            <a:endParaRPr sz="22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hu-HU" sz="2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FIZIKAI ÉS MENTÁLIS </a:t>
            </a:r>
            <a:r>
              <a:rPr lang="hu-HU" sz="2200" b="1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JÓLÉT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hu-HU" sz="2200" b="1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SIKERES VÁLLALAT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400" dirty="0"/>
          </a:p>
        </p:txBody>
      </p:sp>
      <p:sp>
        <p:nvSpPr>
          <p:cNvPr id="127" name="Google Shape;127;p17"/>
          <p:cNvSpPr/>
          <p:nvPr/>
        </p:nvSpPr>
        <p:spPr>
          <a:xfrm>
            <a:off x="4708750" y="1328816"/>
            <a:ext cx="1013100" cy="2340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27B13"/>
          </a:solidFill>
          <a:ln w="9525" cap="flat" cmpd="sng">
            <a:solidFill>
              <a:srgbClr val="627B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hu-HU" sz="3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1 $</a:t>
            </a:r>
            <a:endParaRPr sz="3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5" y="1133200"/>
            <a:ext cx="4075506" cy="271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 txBox="1">
            <a:spLocks noGrp="1"/>
          </p:cNvSpPr>
          <p:nvPr>
            <p:ph type="title"/>
          </p:nvPr>
        </p:nvSpPr>
        <p:spPr>
          <a:xfrm>
            <a:off x="452845" y="94347"/>
            <a:ext cx="10220993" cy="69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400"/>
              <a:buFont typeface="Calibri"/>
              <a:buNone/>
            </a:pPr>
            <a:r>
              <a:rPr lang="hu-HU" sz="3200" dirty="0" smtClean="0"/>
              <a:t>A PROGRAM ÁLTAL TÁMOGATOTT VÁLLALATI TERÜLETEK</a:t>
            </a:r>
            <a:endParaRPr lang="hu-HU" sz="3200" dirty="0"/>
          </a:p>
        </p:txBody>
      </p:sp>
      <p:pic>
        <p:nvPicPr>
          <p:cNvPr id="228" name="Google Shape;22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3340" y="1361521"/>
            <a:ext cx="981075" cy="91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452845" y="1549763"/>
            <a:ext cx="3657600" cy="685800"/>
          </a:xfrm>
        </p:spPr>
        <p:txBody>
          <a:bodyPr anchor="ctr"/>
          <a:lstStyle/>
          <a:p>
            <a:pPr algn="ctr"/>
            <a:r>
              <a:rPr lang="hu-HU" sz="3200" dirty="0" smtClean="0"/>
              <a:t>Munkaerő keresés</a:t>
            </a:r>
            <a:endParaRPr lang="hu-HU" sz="3200" dirty="0"/>
          </a:p>
        </p:txBody>
      </p:sp>
      <p:sp>
        <p:nvSpPr>
          <p:cNvPr id="11" name="Szöveg helye 1"/>
          <p:cNvSpPr>
            <a:spLocks noGrp="1"/>
          </p:cNvSpPr>
          <p:nvPr>
            <p:ph type="body" idx="1"/>
          </p:nvPr>
        </p:nvSpPr>
        <p:spPr>
          <a:xfrm>
            <a:off x="493966" y="4689860"/>
            <a:ext cx="3657600" cy="685800"/>
          </a:xfrm>
        </p:spPr>
        <p:txBody>
          <a:bodyPr/>
          <a:lstStyle/>
          <a:p>
            <a:r>
              <a:rPr lang="hu-HU" sz="3200" dirty="0" smtClean="0"/>
              <a:t>PR kommunikáció</a:t>
            </a:r>
            <a:endParaRPr lang="hu-HU" sz="3200" dirty="0"/>
          </a:p>
        </p:txBody>
      </p:sp>
      <p:sp>
        <p:nvSpPr>
          <p:cNvPr id="13" name="Szöveg helye 1"/>
          <p:cNvSpPr>
            <a:spLocks noGrp="1"/>
          </p:cNvSpPr>
          <p:nvPr>
            <p:ph type="body" idx="1"/>
          </p:nvPr>
        </p:nvSpPr>
        <p:spPr>
          <a:xfrm>
            <a:off x="452845" y="2848015"/>
            <a:ext cx="3657600" cy="685800"/>
          </a:xfrm>
        </p:spPr>
        <p:txBody>
          <a:bodyPr/>
          <a:lstStyle/>
          <a:p>
            <a:r>
              <a:rPr lang="hu-HU" sz="3200" dirty="0" err="1" smtClean="0"/>
              <a:t>Employer</a:t>
            </a:r>
            <a:r>
              <a:rPr lang="hu-HU" sz="3200" dirty="0" smtClean="0"/>
              <a:t> </a:t>
            </a:r>
            <a:r>
              <a:rPr lang="hu-HU" sz="3200" dirty="0" err="1" smtClean="0"/>
              <a:t>branding</a:t>
            </a:r>
            <a:endParaRPr lang="hu-HU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942" y="4013081"/>
            <a:ext cx="2043414" cy="91976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785146" y="2956780"/>
            <a:ext cx="34355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5"/>
              </a:rPr>
              <a:t>https://mkb20percegeszseg.hu/#program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341" y="2654957"/>
            <a:ext cx="981075" cy="107191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8062226" y="1576798"/>
            <a:ext cx="2611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7"/>
              </a:rPr>
              <a:t>https://jobs.lidl.hu/hu/1780.htm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7670950" y="4143429"/>
            <a:ext cx="4344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8"/>
              </a:rPr>
              <a:t>https://legfittebbmunkahely.hu/legfittebb-munkahely-2018/legfittebb-munkahelyek-2018/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7935635" y="5760367"/>
            <a:ext cx="3815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9"/>
              </a:rPr>
              <a:t>https://www.itrack.hu/idata-egeszsegprogram/</a:t>
            </a:r>
            <a:endParaRPr lang="hu-HU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6941" y="5340014"/>
            <a:ext cx="2043415" cy="840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2259635"/>
            <a:ext cx="9144000" cy="1143000"/>
          </a:xfrm>
        </p:spPr>
        <p:txBody>
          <a:bodyPr/>
          <a:lstStyle/>
          <a:p>
            <a:pPr algn="ctr"/>
            <a:r>
              <a:rPr lang="hu-HU" sz="4800" dirty="0" smtClean="0"/>
              <a:t>KÖSZÖNÖM A FIGYELMET!</a:t>
            </a:r>
            <a:endParaRPr lang="hu-HU" sz="48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62399" y="3440734"/>
            <a:ext cx="4498848" cy="685800"/>
          </a:xfrm>
        </p:spPr>
        <p:txBody>
          <a:bodyPr/>
          <a:lstStyle/>
          <a:p>
            <a:r>
              <a:rPr lang="hu-HU" dirty="0" smtClean="0"/>
              <a:t>SIMON NORBERT  +36 30 626 8380  simon.norbert@rezontrend.hu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3"/>
          </p:nvPr>
        </p:nvSpPr>
        <p:spPr>
          <a:xfrm>
            <a:off x="3708031" y="4691106"/>
            <a:ext cx="4498848" cy="685800"/>
          </a:xfrm>
        </p:spPr>
        <p:txBody>
          <a:bodyPr/>
          <a:lstStyle/>
          <a:p>
            <a:pPr algn="ctr"/>
            <a:r>
              <a:rPr lang="hu-HU" dirty="0" smtClean="0"/>
              <a:t>REZON TREND KFT</a:t>
            </a:r>
          </a:p>
          <a:p>
            <a:pPr algn="ctr"/>
            <a:r>
              <a:rPr lang="hu-HU" dirty="0" smtClean="0"/>
              <a:t>WWW.REZONTREND.HU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58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553000" y="271346"/>
            <a:ext cx="113235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400"/>
              <a:buFont typeface="Calibri"/>
              <a:buNone/>
            </a:pPr>
            <a:r>
              <a:rPr lang="hu-HU" sz="3200" dirty="0" smtClean="0"/>
              <a:t>AZ EGÉSZSÉGES </a:t>
            </a:r>
            <a:r>
              <a:rPr lang="hu-HU" sz="3200" dirty="0"/>
              <a:t>ÉS MOTIVÁLT </a:t>
            </a:r>
            <a:r>
              <a:rPr lang="hu-HU" sz="3200" dirty="0" smtClean="0"/>
              <a:t>MUNKAVÁLLALÓ: A LEGNAGYOBB </a:t>
            </a:r>
            <a:r>
              <a:rPr lang="hu-HU" sz="3200" dirty="0"/>
              <a:t>VÁLLALATI ÉRTÉK</a:t>
            </a:r>
            <a:endParaRPr sz="32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553000" y="1943100"/>
            <a:ext cx="39024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hu-HU" b="1" dirty="0"/>
              <a:t>Akut és strukturális </a:t>
            </a:r>
            <a:r>
              <a:rPr lang="hu-HU" dirty="0"/>
              <a:t>munkanélküliség…</a:t>
            </a:r>
            <a:endParaRPr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hu-HU" dirty="0"/>
              <a:t>Már </a:t>
            </a:r>
            <a:r>
              <a:rPr lang="hu-HU" b="1" dirty="0"/>
              <a:t>nem  a munkavállaló keresi </a:t>
            </a:r>
            <a:r>
              <a:rPr lang="hu-HU" dirty="0"/>
              <a:t>a munkaadót…</a:t>
            </a:r>
            <a:endParaRPr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hu-HU" dirty="0"/>
              <a:t>A </a:t>
            </a:r>
            <a:r>
              <a:rPr lang="hu-HU" b="1" dirty="0"/>
              <a:t>munkaerő megtartás</a:t>
            </a:r>
            <a:r>
              <a:rPr lang="hu-HU" dirty="0"/>
              <a:t> az egyik legnagyobb kihívás….</a:t>
            </a:r>
            <a:endParaRPr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hu-HU" dirty="0"/>
              <a:t>Hogyan tudjuk j</a:t>
            </a:r>
            <a:r>
              <a:rPr lang="hu-HU" b="1" dirty="0"/>
              <a:t>avítani a munkavállaló közérzetét</a:t>
            </a:r>
            <a:r>
              <a:rPr lang="hu-HU" dirty="0"/>
              <a:t> a munkaidőn túl is…</a:t>
            </a:r>
            <a:endParaRPr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hu-HU" dirty="0"/>
              <a:t>A </a:t>
            </a:r>
            <a:r>
              <a:rPr lang="hu-HU" b="1" dirty="0"/>
              <a:t>munkabér</a:t>
            </a:r>
            <a:r>
              <a:rPr lang="hu-HU" dirty="0"/>
              <a:t> önmagában már </a:t>
            </a:r>
            <a:r>
              <a:rPr lang="hu-HU" b="1" dirty="0"/>
              <a:t>nem elég…</a:t>
            </a:r>
            <a:endParaRPr b="1" dirty="0"/>
          </a:p>
          <a:p>
            <a:pPr marL="27432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100" name="Google Shape;100;p15"/>
          <p:cNvSpPr txBox="1"/>
          <p:nvPr/>
        </p:nvSpPr>
        <p:spPr>
          <a:xfrm>
            <a:off x="5436550" y="1943100"/>
            <a:ext cx="6256800" cy="452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476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Átlagosan </a:t>
            </a:r>
            <a:r>
              <a:rPr lang="hu-H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11,1 orvoslátogatás</a:t>
            </a: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jut egy magyarra…(OECD 2016)</a:t>
            </a:r>
            <a:endParaRPr sz="2000" dirty="0"/>
          </a:p>
          <a:p>
            <a:pPr marL="45720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274320" marR="0" lvl="0" indent="-2476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</a:pP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magyar lakosság  több mint </a:t>
            </a:r>
            <a:r>
              <a:rPr lang="hu-H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2/3-a negatívan ítéli</a:t>
            </a: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meg az állami egészségügyi ellátás színvonalát</a:t>
            </a:r>
            <a:endParaRPr sz="2000" dirty="0"/>
          </a:p>
          <a:p>
            <a:pPr marL="45720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marR="0" lvl="0" indent="-2476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</a:pPr>
            <a:r>
              <a:rPr lang="hu-H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Évente</a:t>
            </a: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magyarok átlagosan </a:t>
            </a:r>
            <a:r>
              <a:rPr lang="hu-H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 e Ft körüli  összeget költenek saját forrásból</a:t>
            </a: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egészségügyi kiadásokra (OECD-Health Status)</a:t>
            </a:r>
            <a:endParaRPr sz="2000" dirty="0"/>
          </a:p>
          <a:p>
            <a:pPr marL="274320" marR="0" lvl="0" indent="-247650" algn="just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Nagy valószínűséggel m</a:t>
            </a:r>
            <a:r>
              <a:rPr lang="hu-H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egbetegszik az, aki magyarországi gyárban vállal fizikai munkát.</a:t>
            </a: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munkaállomások mindössze </a:t>
            </a: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</a:t>
            </a:r>
            <a:r>
              <a:rPr lang="hu-HU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százaléka </a:t>
            </a: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 okoz betegséget. (</a:t>
            </a:r>
            <a:r>
              <a:rPr lang="hu-HU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ViveLab</a:t>
            </a: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Ergo-Portfolió felmérés)</a:t>
            </a:r>
            <a:endParaRPr sz="2000" dirty="0"/>
          </a:p>
          <a:p>
            <a:pPr marL="274320" marR="0" lvl="0" indent="-247650" algn="just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megkérdezettek közel </a:t>
            </a:r>
            <a:r>
              <a:rPr lang="hu-H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50%-a nem tudná kifizetni a kezelés költségét</a:t>
            </a: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nem várt megbetegedés esetén. </a:t>
            </a:r>
            <a:r>
              <a:rPr lang="hu-HU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CIG Pannónia-1000 fős felmérés 2019.04)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marR="0" lvl="0" indent="-12065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17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5"/>
          <p:cNvSpPr/>
          <p:nvPr/>
        </p:nvSpPr>
        <p:spPr>
          <a:xfrm rot="5400000">
            <a:off x="2770450" y="3813975"/>
            <a:ext cx="4584600" cy="725100"/>
          </a:xfrm>
          <a:prstGeom prst="triangle">
            <a:avLst>
              <a:gd name="adj" fmla="val 50000"/>
            </a:avLst>
          </a:prstGeom>
          <a:solidFill>
            <a:srgbClr val="627B1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5500900" y="1281980"/>
            <a:ext cx="6128100" cy="369300"/>
          </a:xfrm>
          <a:prstGeom prst="rect">
            <a:avLst/>
          </a:prstGeom>
          <a:solidFill>
            <a:srgbClr val="657E1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Munkavállalók - Növekvő egészségügyi terhek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2;p15"/>
          <p:cNvSpPr/>
          <p:nvPr/>
        </p:nvSpPr>
        <p:spPr>
          <a:xfrm>
            <a:off x="553000" y="1299184"/>
            <a:ext cx="4147200" cy="369300"/>
          </a:xfrm>
          <a:prstGeom prst="rect">
            <a:avLst/>
          </a:prstGeom>
          <a:solidFill>
            <a:srgbClr val="657E1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Munkaadók- HR kihívások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410" y="1037116"/>
            <a:ext cx="4654398" cy="5292914"/>
          </a:xfrm>
          <a:prstGeom prst="rect">
            <a:avLst/>
          </a:prstGeom>
        </p:spPr>
      </p:pic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485025" y="204398"/>
            <a:ext cx="11478900" cy="80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2400"/>
              <a:buFont typeface="Calibri"/>
              <a:buNone/>
            </a:pPr>
            <a:r>
              <a:rPr lang="hu-HU" sz="3200" dirty="0"/>
              <a:t>MUNKAVÁLLALÓI ÉLMÉNY-MOTIVÁLTSÁG, ELÉGEDETTSÉG, ELKÖTELEZETTSÉG</a:t>
            </a:r>
            <a:endParaRPr sz="3200" dirty="0"/>
          </a:p>
        </p:txBody>
      </p:sp>
      <p:sp>
        <p:nvSpPr>
          <p:cNvPr id="109" name="Google Shape;109;p16"/>
          <p:cNvSpPr txBox="1"/>
          <p:nvPr/>
        </p:nvSpPr>
        <p:spPr>
          <a:xfrm>
            <a:off x="652778" y="3372815"/>
            <a:ext cx="4154523" cy="584775"/>
          </a:xfrm>
          <a:prstGeom prst="rect">
            <a:avLst/>
          </a:prstGeom>
          <a:solidFill>
            <a:srgbClr val="244C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hu-HU" sz="20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arrier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666425" y="1108187"/>
            <a:ext cx="4154523" cy="522837"/>
          </a:xfrm>
          <a:prstGeom prst="rect">
            <a:avLst/>
          </a:prstGeom>
          <a:solidFill>
            <a:srgbClr val="FFE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hu-HU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ehetségmenedzsment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635883" y="4938845"/>
            <a:ext cx="4155689" cy="657877"/>
          </a:xfrm>
          <a:prstGeom prst="rect">
            <a:avLst/>
          </a:prstGeom>
          <a:solidFill>
            <a:srgbClr val="EBD2F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Munka-magánélet egyensúly megteremtése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639132" y="1804233"/>
            <a:ext cx="4181816" cy="601075"/>
          </a:xfrm>
          <a:prstGeom prst="rect">
            <a:avLst/>
          </a:prstGeom>
          <a:solidFill>
            <a:srgbClr val="B2C3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Önmegvalósítási célok támogatása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652778" y="4155830"/>
            <a:ext cx="4138794" cy="584775"/>
          </a:xfrm>
          <a:prstGeom prst="rect">
            <a:avLst/>
          </a:prstGeom>
          <a:solidFill>
            <a:srgbClr val="FDE1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Közösségi élmények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639132" y="2572363"/>
            <a:ext cx="4154523" cy="618223"/>
          </a:xfrm>
          <a:prstGeom prst="rect">
            <a:avLst/>
          </a:prstGeom>
          <a:solidFill>
            <a:srgbClr val="EAF6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hu-H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özösségépítés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1082" y="1056183"/>
            <a:ext cx="11624400" cy="521803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EGÉSZSÉGMEGŐRZÉS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4360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GONDOSKODÓ MUNKAHELY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FIZIKAI ÉS MENTÁLIS JÓLÉT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4" y="2104770"/>
            <a:ext cx="6046999" cy="3320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534950" y="224400"/>
            <a:ext cx="11511000" cy="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060"/>
              <a:buFont typeface="Calibri"/>
              <a:buNone/>
            </a:pPr>
            <a:r>
              <a:rPr lang="hu-HU" sz="3200" dirty="0"/>
              <a:t>MIT </a:t>
            </a:r>
            <a:r>
              <a:rPr lang="hu-HU" sz="3200" dirty="0" smtClean="0"/>
              <a:t>KÍNÁL A </a:t>
            </a:r>
            <a:r>
              <a:rPr lang="hu-HU" sz="3200" dirty="0" smtClean="0">
                <a:solidFill>
                  <a:srgbClr val="00B0F0"/>
                </a:solidFill>
              </a:rPr>
              <a:t>REZON TREND</a:t>
            </a:r>
            <a:r>
              <a:rPr lang="hu-HU" sz="3200" dirty="0" smtClean="0"/>
              <a:t>? </a:t>
            </a: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060"/>
              <a:buFont typeface="Calibri"/>
              <a:buNone/>
            </a:pPr>
            <a:r>
              <a:rPr lang="hu-HU" sz="3200" dirty="0"/>
              <a:t>VÁLLALATI EGÉSZSÉG CSOMAG - KOMPLEX JÓLÉTI MEGOLDÁSOK</a:t>
            </a:r>
            <a:endParaRPr sz="3200" dirty="0"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4898700" y="1331375"/>
            <a:ext cx="6130800" cy="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54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 sz="1800"/>
              <a:t>Kiválasztjuk a piacon elérhető egészségbiztosítások közül a cégük számára legmegfelelőbbet</a:t>
            </a:r>
            <a:endParaRPr sz="1800"/>
          </a:p>
          <a:p>
            <a:pPr marL="274320" lvl="0" indent="-254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 sz="1800"/>
              <a:t>Testreszabott termékek kialakítása </a:t>
            </a:r>
            <a:endParaRPr sz="1800"/>
          </a:p>
        </p:txBody>
      </p:sp>
      <p:grpSp>
        <p:nvGrpSpPr>
          <p:cNvPr id="120" name="Google Shape;120;p16" descr="Fogaskerék-diagram, egymással szorosan összefüggő 3 lépés sorozatát ábrázolja"/>
          <p:cNvGrpSpPr/>
          <p:nvPr/>
        </p:nvGrpSpPr>
        <p:grpSpPr>
          <a:xfrm>
            <a:off x="678785" y="1430837"/>
            <a:ext cx="3451959" cy="2592522"/>
            <a:chOff x="1150428" y="1289824"/>
            <a:chExt cx="4247044" cy="4668799"/>
          </a:xfrm>
        </p:grpSpPr>
        <p:sp>
          <p:nvSpPr>
            <p:cNvPr id="121" name="Google Shape;121;p16" title="Step 3 title"/>
            <p:cNvSpPr/>
            <p:nvPr/>
          </p:nvSpPr>
          <p:spPr>
            <a:xfrm>
              <a:off x="1150428" y="1289824"/>
              <a:ext cx="4247044" cy="1327201"/>
            </a:xfrm>
            <a:custGeom>
              <a:avLst/>
              <a:gdLst/>
              <a:ahLst/>
              <a:cxnLst/>
              <a:rect l="l" t="t" r="r" b="b"/>
              <a:pathLst>
                <a:path w="4247044" h="1327201" extrusionOk="0">
                  <a:moveTo>
                    <a:pt x="0" y="0"/>
                  </a:moveTo>
                  <a:lnTo>
                    <a:pt x="4247044" y="0"/>
                  </a:lnTo>
                  <a:lnTo>
                    <a:pt x="4247044" y="1327201"/>
                  </a:lnTo>
                  <a:lnTo>
                    <a:pt x="0" y="1327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40000"/>
              </a:schemeClr>
            </a:solidFill>
            <a:ln w="9525" cap="flat" cmpd="sng">
              <a:solidFill>
                <a:srgbClr val="85A91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98950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EGÉSZSÉGBIZTOSÍTÁS</a:t>
              </a:r>
              <a:endParaRPr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6" title="Step 2 title"/>
            <p:cNvSpPr/>
            <p:nvPr/>
          </p:nvSpPr>
          <p:spPr>
            <a:xfrm>
              <a:off x="1150428" y="2960623"/>
              <a:ext cx="4247044" cy="1327201"/>
            </a:xfrm>
            <a:custGeom>
              <a:avLst/>
              <a:gdLst/>
              <a:ahLst/>
              <a:cxnLst/>
              <a:rect l="l" t="t" r="r" b="b"/>
              <a:pathLst>
                <a:path w="4247044" h="1327201" extrusionOk="0">
                  <a:moveTo>
                    <a:pt x="0" y="0"/>
                  </a:moveTo>
                  <a:lnTo>
                    <a:pt x="4247044" y="0"/>
                  </a:lnTo>
                  <a:lnTo>
                    <a:pt x="4247044" y="1327201"/>
                  </a:lnTo>
                  <a:lnTo>
                    <a:pt x="0" y="1327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40000"/>
              </a:schemeClr>
            </a:solidFill>
            <a:ln w="9525" cap="flat" cmpd="sng">
              <a:solidFill>
                <a:srgbClr val="85A91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98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ADMINISZTRÁCIÓ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6" title="Step 1 title"/>
            <p:cNvSpPr/>
            <p:nvPr/>
          </p:nvSpPr>
          <p:spPr>
            <a:xfrm>
              <a:off x="1150428" y="4631422"/>
              <a:ext cx="4247044" cy="1327201"/>
            </a:xfrm>
            <a:custGeom>
              <a:avLst/>
              <a:gdLst/>
              <a:ahLst/>
              <a:cxnLst/>
              <a:rect l="l" t="t" r="r" b="b"/>
              <a:pathLst>
                <a:path w="4247044" h="1327201" extrusionOk="0">
                  <a:moveTo>
                    <a:pt x="0" y="0"/>
                  </a:moveTo>
                  <a:lnTo>
                    <a:pt x="4247044" y="0"/>
                  </a:lnTo>
                  <a:lnTo>
                    <a:pt x="4247044" y="1327201"/>
                  </a:lnTo>
                  <a:lnTo>
                    <a:pt x="0" y="1327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 w="9525" cap="flat" cmpd="sng">
              <a:solidFill>
                <a:srgbClr val="85A91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98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BELSŐ KOMMUNIKÁCIÓ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16"/>
          <p:cNvGrpSpPr/>
          <p:nvPr/>
        </p:nvGrpSpPr>
        <p:grpSpPr>
          <a:xfrm>
            <a:off x="738935" y="5640793"/>
            <a:ext cx="3409065" cy="641877"/>
            <a:chOff x="1785879" y="3036462"/>
            <a:chExt cx="4167052" cy="1092371"/>
          </a:xfrm>
        </p:grpSpPr>
        <p:sp>
          <p:nvSpPr>
            <p:cNvPr id="125" name="Google Shape;125;p16" title="Step 1 title"/>
            <p:cNvSpPr/>
            <p:nvPr/>
          </p:nvSpPr>
          <p:spPr>
            <a:xfrm>
              <a:off x="1785879" y="3036462"/>
              <a:ext cx="4167052" cy="1071526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 txBox="1"/>
            <p:nvPr/>
          </p:nvSpPr>
          <p:spPr>
            <a:xfrm>
              <a:off x="2656706" y="3057308"/>
              <a:ext cx="3296225" cy="1071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TANÁCSADÁS, ELŐADÁSOK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/>
          <p:cNvSpPr/>
          <p:nvPr/>
        </p:nvSpPr>
        <p:spPr>
          <a:xfrm>
            <a:off x="1451359" y="4749826"/>
            <a:ext cx="236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VÁLLALATI MOZGÁSPROGRAM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6"/>
          <p:cNvSpPr/>
          <p:nvPr/>
        </p:nvSpPr>
        <p:spPr>
          <a:xfrm rot="5400000">
            <a:off x="4274620" y="1593709"/>
            <a:ext cx="480300" cy="391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627B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4898700" y="3317650"/>
            <a:ext cx="613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Teljes vállalati kommunikáció megszervezése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(előadások, szórólap, intranet)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4898650" y="2325674"/>
            <a:ext cx="6130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 és belépő kollégák adminisztrációja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Számlázás ellenőrzése, egyeztetése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Statisztikák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/>
          <p:nvPr/>
        </p:nvSpPr>
        <p:spPr>
          <a:xfrm rot="5400000">
            <a:off x="4274620" y="2524438"/>
            <a:ext cx="480300" cy="391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627B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16"/>
          <p:cNvCxnSpPr/>
          <p:nvPr/>
        </p:nvCxnSpPr>
        <p:spPr>
          <a:xfrm>
            <a:off x="5030749" y="2206200"/>
            <a:ext cx="6413100" cy="10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" name="Google Shape;133;p16"/>
          <p:cNvSpPr/>
          <p:nvPr/>
        </p:nvSpPr>
        <p:spPr>
          <a:xfrm rot="5400000">
            <a:off x="4274620" y="3455168"/>
            <a:ext cx="480300" cy="391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627B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6"/>
          <p:cNvSpPr/>
          <p:nvPr/>
        </p:nvSpPr>
        <p:spPr>
          <a:xfrm rot="5400000">
            <a:off x="4276512" y="4766770"/>
            <a:ext cx="480300" cy="391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627B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/>
          <p:nvPr/>
        </p:nvSpPr>
        <p:spPr>
          <a:xfrm rot="5400000">
            <a:off x="4274620" y="5771956"/>
            <a:ext cx="480300" cy="391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12700" cap="flat" cmpd="sng">
            <a:solidFill>
              <a:srgbClr val="627B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4941449" y="4386349"/>
            <a:ext cx="61308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vállalati felmérés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Környzetpszichológia</a:t>
            </a:r>
            <a:r>
              <a:rPr lang="hu-H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felmérés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Vállalati mozgásterv</a:t>
            </a:r>
            <a:r>
              <a:rPr lang="hu-H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u-H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sportnapok, családi napok, versenyek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4941449" y="5407757"/>
            <a:ext cx="62541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Dietetikusok, mozgásszakértők, pszichológusok  előadásainak szervezése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Személyre szabott tanácsok munkavállalóknak, hogy elérhessék egyéni egészségcéljaikat.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16"/>
          <p:cNvCxnSpPr/>
          <p:nvPr/>
        </p:nvCxnSpPr>
        <p:spPr>
          <a:xfrm>
            <a:off x="5030749" y="3241450"/>
            <a:ext cx="6413100" cy="10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16"/>
          <p:cNvCxnSpPr/>
          <p:nvPr/>
        </p:nvCxnSpPr>
        <p:spPr>
          <a:xfrm>
            <a:off x="96982" y="4253345"/>
            <a:ext cx="11346867" cy="53780"/>
          </a:xfrm>
          <a:prstGeom prst="straightConnector1">
            <a:avLst/>
          </a:prstGeom>
          <a:noFill/>
          <a:ln w="85725" cap="flat" cmpd="dbl">
            <a:solidFill>
              <a:schemeClr val="accent3">
                <a:lumMod val="50000"/>
              </a:schemeClr>
            </a:solidFill>
            <a:prstDash val="sysDash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16"/>
          <p:cNvCxnSpPr/>
          <p:nvPr/>
        </p:nvCxnSpPr>
        <p:spPr>
          <a:xfrm>
            <a:off x="5030749" y="5397257"/>
            <a:ext cx="6413100" cy="10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16" title="Step 1 title"/>
          <p:cNvSpPr/>
          <p:nvPr/>
        </p:nvSpPr>
        <p:spPr>
          <a:xfrm>
            <a:off x="711800" y="4612930"/>
            <a:ext cx="3436200" cy="7386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83" y="1315561"/>
            <a:ext cx="1170767" cy="87695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474" y="2252075"/>
            <a:ext cx="1170775" cy="87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475" y="3188625"/>
            <a:ext cx="1170775" cy="9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844" y="4588233"/>
            <a:ext cx="1170775" cy="87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7">
            <a:alphaModFix/>
          </a:blip>
          <a:srcRect l="16217" t="11816" r="20233"/>
          <a:stretch/>
        </p:blipFill>
        <p:spPr>
          <a:xfrm>
            <a:off x="195943" y="5549457"/>
            <a:ext cx="1170775" cy="81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4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266" y="1258721"/>
            <a:ext cx="5657850" cy="4356029"/>
          </a:xfrm>
          <a:prstGeom prst="rect">
            <a:avLst/>
          </a:prstGeom>
        </p:spPr>
      </p:pic>
      <p:sp>
        <p:nvSpPr>
          <p:cNvPr id="168" name="Google Shape;168;p19"/>
          <p:cNvSpPr/>
          <p:nvPr/>
        </p:nvSpPr>
        <p:spPr>
          <a:xfrm>
            <a:off x="2128815" y="5767733"/>
            <a:ext cx="2105619" cy="659515"/>
          </a:xfrm>
          <a:prstGeom prst="rect">
            <a:avLst/>
          </a:prstGeom>
          <a:solidFill>
            <a:srgbClr val="B2C3E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Éves preventív szűrővizsgálat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9"/>
          <p:cNvSpPr/>
          <p:nvPr/>
        </p:nvSpPr>
        <p:spPr>
          <a:xfrm>
            <a:off x="7909394" y="5912825"/>
            <a:ext cx="2872389" cy="369332"/>
          </a:xfrm>
          <a:prstGeom prst="rect">
            <a:avLst/>
          </a:prstGeom>
          <a:solidFill>
            <a:srgbClr val="C379E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hu-HU" sz="1800" b="1" dirty="0" smtClean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Járóbeteg </a:t>
            </a: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szakellátás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1578687" y="2564126"/>
            <a:ext cx="2203039" cy="369332"/>
          </a:xfrm>
          <a:prstGeom prst="rect">
            <a:avLst/>
          </a:prstGeom>
          <a:solidFill>
            <a:srgbClr val="FDE1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hu-HU" sz="1800" b="1" dirty="0" smtClean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Laborvizsgálatok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9"/>
          <p:cNvSpPr/>
          <p:nvPr/>
        </p:nvSpPr>
        <p:spPr>
          <a:xfrm>
            <a:off x="8170245" y="4834459"/>
            <a:ext cx="3616199" cy="608866"/>
          </a:xfrm>
          <a:prstGeom prst="rect">
            <a:avLst/>
          </a:prstGeom>
          <a:solidFill>
            <a:srgbClr val="FFEB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800" b="1" dirty="0">
                <a:solidFill>
                  <a:srgbClr val="181717"/>
                </a:solidFill>
                <a:latin typeface="Constantia"/>
                <a:ea typeface="Calibri"/>
                <a:cs typeface="Calibri"/>
                <a:sym typeface="Constantia"/>
              </a:rPr>
              <a:t>D</a:t>
            </a:r>
            <a:r>
              <a:rPr lang="hu-HU" sz="1800" b="1" dirty="0" smtClean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iagnosztikai </a:t>
            </a: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vizsgálatok (MR, CT, PET CT)</a:t>
            </a:r>
            <a:endParaRPr sz="1800" b="1" dirty="0">
              <a:solidFill>
                <a:srgbClr val="18171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2" name="Google Shape;172;p19"/>
          <p:cNvSpPr/>
          <p:nvPr/>
        </p:nvSpPr>
        <p:spPr>
          <a:xfrm>
            <a:off x="1388657" y="5155293"/>
            <a:ext cx="2203039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Egynapos sebészet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9"/>
          <p:cNvSpPr/>
          <p:nvPr/>
        </p:nvSpPr>
        <p:spPr>
          <a:xfrm>
            <a:off x="8190219" y="2303869"/>
            <a:ext cx="287238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Onkológiai diagnosztika</a:t>
            </a:r>
            <a:endParaRPr dirty="0"/>
          </a:p>
        </p:txBody>
      </p:sp>
      <p:sp>
        <p:nvSpPr>
          <p:cNvPr id="174" name="Google Shape;174;p19"/>
          <p:cNvSpPr/>
          <p:nvPr/>
        </p:nvSpPr>
        <p:spPr>
          <a:xfrm>
            <a:off x="7909394" y="1474094"/>
            <a:ext cx="3772508" cy="369332"/>
          </a:xfrm>
          <a:prstGeom prst="rect">
            <a:avLst/>
          </a:prstGeom>
          <a:solidFill>
            <a:srgbClr val="F2B9A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Másodlagos orvosi szakvélemény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354691" y="1346019"/>
            <a:ext cx="3858877" cy="369332"/>
          </a:xfrm>
          <a:prstGeom prst="rect">
            <a:avLst/>
          </a:prstGeom>
          <a:solidFill>
            <a:srgbClr val="EAF6C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Külföldi egészségügyi biztosítás 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8190219" y="4168717"/>
            <a:ext cx="1449628" cy="369332"/>
          </a:xfrm>
          <a:prstGeom prst="rect">
            <a:avLst/>
          </a:prstGeom>
          <a:solidFill>
            <a:srgbClr val="FED89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Gyógytorna</a:t>
            </a:r>
            <a:endParaRPr dirty="0"/>
          </a:p>
        </p:txBody>
      </p:sp>
      <p:sp>
        <p:nvSpPr>
          <p:cNvPr id="177" name="Google Shape;177;p19"/>
          <p:cNvSpPr/>
          <p:nvPr/>
        </p:nvSpPr>
        <p:spPr>
          <a:xfrm>
            <a:off x="1075517" y="3328998"/>
            <a:ext cx="2180597" cy="3693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 err="1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Call</a:t>
            </a:r>
            <a:r>
              <a:rPr lang="hu-HU" sz="1800" b="1" dirty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 center 0-24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440999" y="161114"/>
            <a:ext cx="11289446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2800"/>
              <a:buFont typeface="Calibri"/>
              <a:buNone/>
            </a:pPr>
            <a:r>
              <a:rPr lang="hu-HU" sz="3200" dirty="0"/>
              <a:t>VÁLLALATI EGÉSZSÉGBIZTOSÍTÁS - SZÉLESKÖRŰ </a:t>
            </a:r>
            <a:r>
              <a:rPr lang="hu-HU" sz="3200" dirty="0" smtClean="0"/>
              <a:t>HOZZÁFÉRÉS MAGÁN  </a:t>
            </a:r>
            <a:r>
              <a:rPr lang="hu-HU" sz="3200" dirty="0"/>
              <a:t>EGÉSZSÉGÜGYI </a:t>
            </a:r>
            <a:r>
              <a:rPr lang="hu-HU" sz="3200" dirty="0" smtClean="0"/>
              <a:t>SZOLGÁLTATÁSOKHOZ</a:t>
            </a:r>
            <a:endParaRPr sz="3200" dirty="0"/>
          </a:p>
        </p:txBody>
      </p:sp>
      <p:sp>
        <p:nvSpPr>
          <p:cNvPr id="18" name="Google Shape;176;p19"/>
          <p:cNvSpPr/>
          <p:nvPr/>
        </p:nvSpPr>
        <p:spPr>
          <a:xfrm>
            <a:off x="684361" y="4134233"/>
            <a:ext cx="2660488" cy="652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 smtClean="0">
                <a:solidFill>
                  <a:srgbClr val="181717"/>
                </a:solidFill>
                <a:latin typeface="Constantia"/>
                <a:sym typeface="Constantia"/>
              </a:rPr>
              <a:t>Pszichológiai konzultáció</a:t>
            </a:r>
            <a:endParaRPr dirty="0"/>
          </a:p>
        </p:txBody>
      </p:sp>
      <p:sp>
        <p:nvSpPr>
          <p:cNvPr id="19" name="Google Shape;172;p19"/>
          <p:cNvSpPr/>
          <p:nvPr/>
        </p:nvSpPr>
        <p:spPr>
          <a:xfrm>
            <a:off x="8605729" y="3312176"/>
            <a:ext cx="2379838" cy="4416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 smtClean="0">
                <a:solidFill>
                  <a:srgbClr val="181717"/>
                </a:solidFill>
                <a:latin typeface="Constantia"/>
                <a:ea typeface="Constantia"/>
                <a:cs typeface="Constantia"/>
                <a:sym typeface="Constantia"/>
              </a:rPr>
              <a:t>Ambuláns műtétek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72;p19"/>
          <p:cNvSpPr/>
          <p:nvPr/>
        </p:nvSpPr>
        <p:spPr>
          <a:xfrm>
            <a:off x="4719333" y="5614750"/>
            <a:ext cx="2732779" cy="691556"/>
          </a:xfrm>
          <a:prstGeom prst="rect">
            <a:avLst/>
          </a:prstGeom>
          <a:solidFill>
            <a:srgbClr val="C3E5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 smtClean="0">
                <a:solidFill>
                  <a:srgbClr val="181717"/>
                </a:solidFill>
                <a:latin typeface="Constantia"/>
                <a:ea typeface="Calibri"/>
                <a:cs typeface="Calibri"/>
                <a:sym typeface="Constantia"/>
              </a:rPr>
              <a:t>Kórházi fekvőbeteg ellátás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9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441000" y="274025"/>
            <a:ext cx="11289446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2800"/>
              <a:buFont typeface="Calibri"/>
              <a:buNone/>
            </a:pPr>
            <a:r>
              <a:rPr lang="hu-HU" sz="3200" dirty="0"/>
              <a:t>VÁLLALATI EGÉSZSÉGBIZTOSÍTÁS </a:t>
            </a:r>
            <a:r>
              <a:rPr lang="hu-HU" sz="3200" dirty="0" smtClean="0"/>
              <a:t>ELŐNYEI</a:t>
            </a:r>
            <a:endParaRPr sz="3200" dirty="0"/>
          </a:p>
        </p:txBody>
      </p:sp>
      <p:sp>
        <p:nvSpPr>
          <p:cNvPr id="179" name="Google Shape;179;p19"/>
          <p:cNvSpPr txBox="1"/>
          <p:nvPr/>
        </p:nvSpPr>
        <p:spPr>
          <a:xfrm>
            <a:off x="451814" y="1193334"/>
            <a:ext cx="5633909" cy="9568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Nincs várakozási idő</a:t>
            </a:r>
            <a:endParaRPr sz="28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9;p19"/>
          <p:cNvSpPr txBox="1"/>
          <p:nvPr/>
        </p:nvSpPr>
        <p:spPr>
          <a:xfrm>
            <a:off x="451814" y="2314606"/>
            <a:ext cx="5633909" cy="9568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Előzmény betegségek finanszírozása</a:t>
            </a:r>
            <a:endParaRPr sz="28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9;p19"/>
          <p:cNvSpPr txBox="1"/>
          <p:nvPr/>
        </p:nvSpPr>
        <p:spPr>
          <a:xfrm>
            <a:off x="440999" y="4725978"/>
            <a:ext cx="5633909" cy="9568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Nincs előzetes orvosi vizsgálat</a:t>
            </a:r>
            <a:endParaRPr sz="28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79;p19"/>
          <p:cNvSpPr txBox="1"/>
          <p:nvPr/>
        </p:nvSpPr>
        <p:spPr>
          <a:xfrm>
            <a:off x="441000" y="3479197"/>
            <a:ext cx="5633909" cy="9568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Nem függ az életkortól</a:t>
            </a:r>
            <a:endParaRPr sz="28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56" y="866696"/>
            <a:ext cx="3999090" cy="300239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36" y="4000271"/>
            <a:ext cx="2466975" cy="18478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704" y="472597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22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title"/>
          </p:nvPr>
        </p:nvSpPr>
        <p:spPr>
          <a:xfrm>
            <a:off x="616000" y="430300"/>
            <a:ext cx="11238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2400"/>
              <a:buFont typeface="Calibri"/>
              <a:buNone/>
            </a:pPr>
            <a:r>
              <a:rPr lang="hu-HU" sz="3200" dirty="0"/>
              <a:t>MIND A MUNKAADÓ, MIND A MUNKAVÁLLALÓ SZÁMÁRA ELŐNYÖS</a:t>
            </a:r>
            <a:endParaRPr sz="3200" dirty="0"/>
          </a:p>
        </p:txBody>
      </p:sp>
      <p:sp>
        <p:nvSpPr>
          <p:cNvPr id="189" name="Google Shape;189;p20"/>
          <p:cNvSpPr txBox="1">
            <a:spLocks noGrp="1"/>
          </p:cNvSpPr>
          <p:nvPr>
            <p:ph type="body" idx="1"/>
          </p:nvPr>
        </p:nvSpPr>
        <p:spPr>
          <a:xfrm>
            <a:off x="384725" y="1672975"/>
            <a:ext cx="4195800" cy="4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hu-HU" sz="1800" dirty="0"/>
              <a:t>Betegség esetén </a:t>
            </a:r>
            <a:r>
              <a:rPr lang="hu-HU" sz="1800" b="1" dirty="0"/>
              <a:t>gyorsabb ellátás</a:t>
            </a:r>
            <a:r>
              <a:rPr lang="hu-HU" sz="1800" dirty="0"/>
              <a:t>, azaz csökkenthetők a munkáltatói többletköltségek, mint pl. a táppénz és munkaerőpótlás költsége</a:t>
            </a:r>
            <a:endParaRPr sz="1800" dirty="0"/>
          </a:p>
          <a:p>
            <a:pPr marL="2743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27432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hu-HU" sz="1800" dirty="0"/>
              <a:t>Az egyes dolgozói csoportoknak </a:t>
            </a:r>
            <a:r>
              <a:rPr lang="hu-HU" sz="1800" b="1" dirty="0"/>
              <a:t>különböző biztosítási csomag</a:t>
            </a:r>
            <a:r>
              <a:rPr lang="hu-HU" sz="1800" dirty="0"/>
              <a:t> differenciáltan is v</a:t>
            </a:r>
            <a:r>
              <a:rPr lang="hu-HU" sz="1800" b="1" dirty="0"/>
              <a:t>álasztható</a:t>
            </a:r>
            <a:endParaRPr b="1"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 b="1" dirty="0" err="1"/>
              <a:t>Employer</a:t>
            </a:r>
            <a:r>
              <a:rPr lang="hu-HU" sz="1800" b="1" dirty="0"/>
              <a:t> </a:t>
            </a:r>
            <a:r>
              <a:rPr lang="hu-HU" sz="1800" b="1" dirty="0" err="1"/>
              <a:t>branding</a:t>
            </a:r>
            <a:endParaRPr sz="1800" b="1"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 dirty="0"/>
              <a:t>Növekvő munkavállalói elkötelezettség</a:t>
            </a:r>
            <a:endParaRPr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 b="1" dirty="0"/>
              <a:t>PR</a:t>
            </a:r>
            <a:r>
              <a:rPr lang="hu-HU" sz="1800" dirty="0"/>
              <a:t> kommunikáció</a:t>
            </a:r>
            <a:endParaRPr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 b="1" dirty="0"/>
              <a:t>Lojalitás</a:t>
            </a:r>
            <a:endParaRPr sz="1800" b="1" dirty="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 b="1" dirty="0"/>
              <a:t>Tervezhető költség</a:t>
            </a:r>
            <a:endParaRPr sz="1800" b="1" dirty="0"/>
          </a:p>
          <a:p>
            <a:pPr marL="27432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190" name="Google Shape;190;p20"/>
          <p:cNvSpPr txBox="1">
            <a:spLocks noGrp="1"/>
          </p:cNvSpPr>
          <p:nvPr>
            <p:ph type="body" idx="2"/>
          </p:nvPr>
        </p:nvSpPr>
        <p:spPr>
          <a:xfrm>
            <a:off x="8207199" y="1672975"/>
            <a:ext cx="3783900" cy="4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hu-HU" sz="1800"/>
              <a:t>Olyan egészségbiztosítási szolgáltatási csomaghoz juthatnak a dolgozók, amelyet </a:t>
            </a:r>
            <a:r>
              <a:rPr lang="hu-HU" sz="1800" b="1"/>
              <a:t>egyéni kötés útján nem tudnának megvásárolni</a:t>
            </a:r>
            <a:endParaRPr sz="1600" b="1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/>
              <a:t>Nincs </a:t>
            </a:r>
            <a:r>
              <a:rPr lang="hu-HU" sz="1800" b="1"/>
              <a:t>hálapénz</a:t>
            </a:r>
            <a:endParaRPr b="1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/>
              <a:t>Nincs </a:t>
            </a:r>
            <a:r>
              <a:rPr lang="hu-HU" sz="1800" b="1"/>
              <a:t>várakozási idő</a:t>
            </a:r>
            <a:endParaRPr sz="1800" b="1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 b="1"/>
              <a:t>Magánegészségügyi </a:t>
            </a:r>
            <a:r>
              <a:rPr lang="hu-HU" sz="1800"/>
              <a:t>környezet, neves szolgáltatók</a:t>
            </a:r>
            <a:endParaRPr sz="1800"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 b="1"/>
              <a:t>Fizikai és mentális</a:t>
            </a:r>
            <a:r>
              <a:rPr lang="hu-HU" sz="1800"/>
              <a:t> jólét</a:t>
            </a:r>
            <a:endParaRPr/>
          </a:p>
          <a:p>
            <a:pPr marL="274320" lvl="0" indent="-215900" algn="l" rtl="0"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/>
              <a:t>Javuló munkahelyi kapcsolatok</a:t>
            </a:r>
            <a:endParaRPr/>
          </a:p>
          <a:p>
            <a:pPr marL="27432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hu-HU" sz="1800" b="1"/>
              <a:t>Adómentes</a:t>
            </a:r>
            <a:r>
              <a:rPr lang="hu-HU" sz="1800"/>
              <a:t> juttatás</a:t>
            </a:r>
            <a:endParaRPr/>
          </a:p>
          <a:p>
            <a:pPr marL="274320" lvl="0" indent="-1143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274320" lvl="0" indent="-127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</a:pPr>
            <a:endParaRPr sz="1600"/>
          </a:p>
          <a:p>
            <a:pPr marL="27432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91" name="Google Shape;1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766" y="2819400"/>
            <a:ext cx="2477215" cy="193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/>
        </p:nvSpPr>
        <p:spPr>
          <a:xfrm>
            <a:off x="4580650" y="1640674"/>
            <a:ext cx="349500" cy="4462200"/>
          </a:xfrm>
          <a:prstGeom prst="rect">
            <a:avLst/>
          </a:prstGeom>
          <a:solidFill>
            <a:srgbClr val="D7A5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>
                <a:solidFill>
                  <a:srgbClr val="161616"/>
                </a:solidFill>
                <a:latin typeface="Calibri"/>
                <a:ea typeface="Calibri"/>
                <a:cs typeface="Calibri"/>
                <a:sym typeface="Calibri"/>
              </a:rPr>
              <a:t>MUNKAADÓ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7792475" y="1640674"/>
            <a:ext cx="349500" cy="4462200"/>
          </a:xfrm>
          <a:prstGeom prst="rect">
            <a:avLst/>
          </a:prstGeom>
          <a:solidFill>
            <a:srgbClr val="FDE1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>
                <a:solidFill>
                  <a:srgbClr val="161616"/>
                </a:solidFill>
                <a:latin typeface="Calibri"/>
                <a:ea typeface="Calibri"/>
                <a:cs typeface="Calibri"/>
                <a:sym typeface="Calibri"/>
              </a:rPr>
              <a:t>MUNKAVÁLLALÓ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6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>
            <a:spLocks noGrp="1"/>
          </p:cNvSpPr>
          <p:nvPr>
            <p:ph type="title"/>
          </p:nvPr>
        </p:nvSpPr>
        <p:spPr>
          <a:xfrm>
            <a:off x="752721" y="96982"/>
            <a:ext cx="10663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400"/>
              <a:buFont typeface="Calibri"/>
              <a:buNone/>
            </a:pPr>
            <a:r>
              <a:rPr lang="hu-HU" sz="3200" dirty="0"/>
              <a:t>ADÓZÁS 2019 </a:t>
            </a:r>
            <a:r>
              <a:rPr lang="hu-HU" sz="3200" dirty="0" smtClean="0"/>
              <a:t>- egészségbiztosítás kedvező adózással</a:t>
            </a:r>
            <a:endParaRPr sz="3200" dirty="0"/>
          </a:p>
        </p:txBody>
      </p:sp>
      <p:sp>
        <p:nvSpPr>
          <p:cNvPr id="200" name="Google Shape;200;p21"/>
          <p:cNvSpPr txBox="1">
            <a:spLocks noGrp="1"/>
          </p:cNvSpPr>
          <p:nvPr>
            <p:ph type="body" idx="1"/>
          </p:nvPr>
        </p:nvSpPr>
        <p:spPr>
          <a:xfrm>
            <a:off x="3944982" y="2884078"/>
            <a:ext cx="1626765" cy="715006"/>
          </a:xfrm>
          <a:prstGeom prst="rect">
            <a:avLst/>
          </a:prstGeom>
          <a:solidFill>
            <a:srgbClr val="FEEB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 dirty="0"/>
              <a:t>MUNKÁLTATÓ</a:t>
            </a:r>
            <a:endParaRPr sz="1600" dirty="0"/>
          </a:p>
        </p:txBody>
      </p:sp>
      <p:sp>
        <p:nvSpPr>
          <p:cNvPr id="202" name="Google Shape;202;p21"/>
          <p:cNvSpPr txBox="1">
            <a:spLocks noGrp="1"/>
          </p:cNvSpPr>
          <p:nvPr>
            <p:ph type="body" idx="3"/>
          </p:nvPr>
        </p:nvSpPr>
        <p:spPr>
          <a:xfrm>
            <a:off x="2103120" y="2913284"/>
            <a:ext cx="1627534" cy="685800"/>
          </a:xfrm>
          <a:prstGeom prst="rect">
            <a:avLst/>
          </a:prstGeom>
          <a:solidFill>
            <a:srgbClr val="D7E1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 dirty="0"/>
              <a:t>MUNKAVÁLLALÓ</a:t>
            </a:r>
            <a:endParaRPr sz="1600" dirty="0"/>
          </a:p>
        </p:txBody>
      </p:sp>
      <p:sp>
        <p:nvSpPr>
          <p:cNvPr id="7" name="Google Shape;200;p21"/>
          <p:cNvSpPr txBox="1">
            <a:spLocks/>
          </p:cNvSpPr>
          <p:nvPr/>
        </p:nvSpPr>
        <p:spPr>
          <a:xfrm>
            <a:off x="195865" y="2919676"/>
            <a:ext cx="1782412" cy="685800"/>
          </a:xfrm>
          <a:prstGeom prst="rect">
            <a:avLst/>
          </a:prstGeom>
          <a:solidFill>
            <a:srgbClr val="FEEB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hu-HU" sz="1600" dirty="0" smtClean="0"/>
              <a:t>MUNKÁLTATÓ</a:t>
            </a:r>
            <a:endParaRPr lang="hu-HU" sz="1600" dirty="0"/>
          </a:p>
        </p:txBody>
      </p:sp>
      <p:sp>
        <p:nvSpPr>
          <p:cNvPr id="8" name="Google Shape;202;p21"/>
          <p:cNvSpPr txBox="1">
            <a:spLocks/>
          </p:cNvSpPr>
          <p:nvPr/>
        </p:nvSpPr>
        <p:spPr>
          <a:xfrm>
            <a:off x="5711559" y="2884078"/>
            <a:ext cx="1778592" cy="721398"/>
          </a:xfrm>
          <a:prstGeom prst="rect">
            <a:avLst/>
          </a:prstGeom>
          <a:solidFill>
            <a:srgbClr val="D7E1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hu-HU" sz="1600" dirty="0" smtClean="0"/>
              <a:t>MUNKAVÁLLALÓ</a:t>
            </a:r>
            <a:endParaRPr lang="hu-HU" sz="16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7674076" y="1108831"/>
            <a:ext cx="4330688" cy="104644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endParaRPr lang="hu-HU" b="1" dirty="0" smtClean="0">
              <a:solidFill>
                <a:schemeClr val="bg1"/>
              </a:solidFill>
            </a:endParaRPr>
          </a:p>
          <a:p>
            <a:pPr algn="ctr"/>
            <a:endParaRPr lang="hu-HU" b="1" dirty="0">
              <a:solidFill>
                <a:schemeClr val="bg1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Vállalati egészségprogram</a:t>
            </a:r>
          </a:p>
          <a:p>
            <a:pPr algn="ctr"/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1" name="Google Shape;201;p21"/>
          <p:cNvSpPr txBox="1">
            <a:spLocks/>
          </p:cNvSpPr>
          <p:nvPr/>
        </p:nvSpPr>
        <p:spPr>
          <a:xfrm>
            <a:off x="211615" y="3501836"/>
            <a:ext cx="1757394" cy="89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" indent="0" algn="ctr">
              <a:spcBef>
                <a:spcPts val="0"/>
              </a:spcBef>
              <a:buSzPts val="9600"/>
              <a:buFont typeface="Arial"/>
              <a:buNone/>
            </a:pPr>
            <a:r>
              <a:rPr lang="hu-HU" sz="4000" dirty="0" smtClean="0"/>
              <a:t>21%</a:t>
            </a:r>
            <a:endParaRPr lang="hu-HU" sz="4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88978" y="1094076"/>
            <a:ext cx="3560061" cy="104644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hu-HU" b="1" dirty="0" smtClean="0">
              <a:solidFill>
                <a:schemeClr val="bg1"/>
              </a:solidFill>
            </a:endParaRPr>
          </a:p>
          <a:p>
            <a:pPr algn="ctr"/>
            <a:endParaRPr lang="hu-HU" b="1" dirty="0" smtClean="0">
              <a:solidFill>
                <a:schemeClr val="bg1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Munkabér</a:t>
            </a:r>
            <a:endParaRPr lang="hu-HU" sz="2000" b="1" dirty="0">
              <a:solidFill>
                <a:schemeClr val="bg1"/>
              </a:solidFill>
            </a:endParaRPr>
          </a:p>
          <a:p>
            <a:pPr algn="ctr"/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3" name="Google Shape;201;p21"/>
          <p:cNvSpPr txBox="1">
            <a:spLocks/>
          </p:cNvSpPr>
          <p:nvPr/>
        </p:nvSpPr>
        <p:spPr>
          <a:xfrm>
            <a:off x="1849683" y="3503289"/>
            <a:ext cx="2006624" cy="824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" indent="0" algn="ctr">
              <a:spcBef>
                <a:spcPts val="0"/>
              </a:spcBef>
              <a:buSzPts val="9600"/>
              <a:buFont typeface="Arial"/>
              <a:buNone/>
            </a:pPr>
            <a:r>
              <a:rPr lang="hu-HU" sz="4000" dirty="0" smtClean="0"/>
              <a:t>33,5%</a:t>
            </a:r>
            <a:endParaRPr lang="hu-HU" sz="4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65613" y="4794032"/>
            <a:ext cx="3583428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2"/>
                </a:solidFill>
              </a:rPr>
              <a:t>Ha nincs </a:t>
            </a:r>
            <a:r>
              <a:rPr lang="hu-HU" b="1" dirty="0" err="1" smtClean="0">
                <a:solidFill>
                  <a:schemeClr val="bg2"/>
                </a:solidFill>
              </a:rPr>
              <a:t>bruttósítva</a:t>
            </a:r>
            <a:r>
              <a:rPr lang="hu-HU" b="1" dirty="0" smtClean="0">
                <a:solidFill>
                  <a:schemeClr val="bg2"/>
                </a:solidFill>
              </a:rPr>
              <a:t>, akkor a munkavállaló nettó jövedelme csökken!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932965" y="1103345"/>
            <a:ext cx="3557185" cy="1046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hu-HU" b="1" dirty="0" smtClean="0">
              <a:solidFill>
                <a:schemeClr val="bg1"/>
              </a:solidFill>
            </a:endParaRPr>
          </a:p>
          <a:p>
            <a:pPr algn="ctr"/>
            <a:endParaRPr lang="hu-HU" b="1" dirty="0">
              <a:solidFill>
                <a:schemeClr val="bg1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/>
                </a:solidFill>
              </a:rPr>
              <a:t>SZÉP Kártya</a:t>
            </a:r>
            <a:endParaRPr lang="hu-HU" b="1" dirty="0">
              <a:solidFill>
                <a:schemeClr val="bg1"/>
              </a:solidFill>
            </a:endParaRPr>
          </a:p>
          <a:p>
            <a:pPr algn="ctr"/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48736" y="5483270"/>
            <a:ext cx="3600304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endParaRPr lang="hu-HU" dirty="0" smtClean="0"/>
          </a:p>
          <a:p>
            <a:pPr algn="ctr"/>
            <a:r>
              <a:rPr lang="hu-HU" b="1" dirty="0" smtClean="0">
                <a:solidFill>
                  <a:schemeClr val="bg2"/>
                </a:solidFill>
              </a:rPr>
              <a:t>Ha </a:t>
            </a:r>
            <a:r>
              <a:rPr lang="hu-HU" b="1" dirty="0" err="1" smtClean="0">
                <a:solidFill>
                  <a:schemeClr val="bg2"/>
                </a:solidFill>
              </a:rPr>
              <a:t>bruttósítva</a:t>
            </a:r>
            <a:r>
              <a:rPr lang="hu-HU" b="1" dirty="0" smtClean="0">
                <a:solidFill>
                  <a:schemeClr val="bg2"/>
                </a:solidFill>
              </a:rPr>
              <a:t> van, akkor a cég összes költsége 82%</a:t>
            </a:r>
          </a:p>
          <a:p>
            <a:endParaRPr lang="hu-HU" dirty="0"/>
          </a:p>
        </p:txBody>
      </p:sp>
      <p:sp>
        <p:nvSpPr>
          <p:cNvPr id="17" name="Google Shape;101;p15"/>
          <p:cNvSpPr/>
          <p:nvPr/>
        </p:nvSpPr>
        <p:spPr>
          <a:xfrm rot="10800000">
            <a:off x="195864" y="4278489"/>
            <a:ext cx="3553176" cy="377433"/>
          </a:xfrm>
          <a:prstGeom prst="triangle">
            <a:avLst>
              <a:gd name="adj" fmla="val 50000"/>
            </a:avLst>
          </a:prstGeom>
          <a:solidFill>
            <a:srgbClr val="627B1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00;p21"/>
          <p:cNvSpPr txBox="1">
            <a:spLocks noGrp="1"/>
          </p:cNvSpPr>
          <p:nvPr>
            <p:ph type="body" idx="1"/>
          </p:nvPr>
        </p:nvSpPr>
        <p:spPr>
          <a:xfrm>
            <a:off x="7674078" y="2872393"/>
            <a:ext cx="2245415" cy="685800"/>
          </a:xfrm>
          <a:prstGeom prst="rect">
            <a:avLst/>
          </a:prstGeom>
          <a:solidFill>
            <a:srgbClr val="FEEB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 dirty="0"/>
              <a:t>MUNKÁLTATÓ</a:t>
            </a:r>
            <a:endParaRPr sz="1600" dirty="0"/>
          </a:p>
        </p:txBody>
      </p:sp>
      <p:sp>
        <p:nvSpPr>
          <p:cNvPr id="19" name="Google Shape;202;p21"/>
          <p:cNvSpPr txBox="1">
            <a:spLocks/>
          </p:cNvSpPr>
          <p:nvPr/>
        </p:nvSpPr>
        <p:spPr>
          <a:xfrm>
            <a:off x="10032275" y="2883141"/>
            <a:ext cx="1972492" cy="664304"/>
          </a:xfrm>
          <a:prstGeom prst="rect">
            <a:avLst/>
          </a:prstGeom>
          <a:solidFill>
            <a:srgbClr val="D7E1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hu-HU" sz="1600" dirty="0" smtClean="0"/>
              <a:t>MUNKAVÁLLALÓ</a:t>
            </a:r>
            <a:endParaRPr lang="hu-HU" sz="1600" dirty="0"/>
          </a:p>
        </p:txBody>
      </p:sp>
      <p:sp>
        <p:nvSpPr>
          <p:cNvPr id="21" name="Google Shape;201;p21"/>
          <p:cNvSpPr txBox="1">
            <a:spLocks/>
          </p:cNvSpPr>
          <p:nvPr/>
        </p:nvSpPr>
        <p:spPr>
          <a:xfrm>
            <a:off x="7810774" y="3599084"/>
            <a:ext cx="1841974" cy="71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" indent="0" algn="ctr">
              <a:spcBef>
                <a:spcPts val="0"/>
              </a:spcBef>
              <a:buSzPts val="9600"/>
              <a:buFont typeface="Arial"/>
              <a:buNone/>
            </a:pPr>
            <a:r>
              <a:rPr lang="hu-HU" sz="4000" b="1" dirty="0" smtClean="0">
                <a:solidFill>
                  <a:srgbClr val="FF0000"/>
                </a:solidFill>
              </a:rPr>
              <a:t>40,71%</a:t>
            </a:r>
            <a:endParaRPr lang="hu-HU" sz="4000" b="1" dirty="0">
              <a:solidFill>
                <a:srgbClr val="FF0000"/>
              </a:solidFill>
            </a:endParaRPr>
          </a:p>
        </p:txBody>
      </p:sp>
      <p:sp>
        <p:nvSpPr>
          <p:cNvPr id="22" name="Google Shape;201;p21"/>
          <p:cNvSpPr txBox="1">
            <a:spLocks/>
          </p:cNvSpPr>
          <p:nvPr/>
        </p:nvSpPr>
        <p:spPr>
          <a:xfrm>
            <a:off x="10200993" y="3440358"/>
            <a:ext cx="1169126" cy="113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" indent="0" algn="ctr">
              <a:spcBef>
                <a:spcPts val="0"/>
              </a:spcBef>
              <a:buSzPts val="9600"/>
              <a:buFont typeface="Arial"/>
              <a:buNone/>
            </a:pPr>
            <a:r>
              <a:rPr lang="hu-HU" sz="4000" dirty="0" smtClean="0"/>
              <a:t>0 %</a:t>
            </a:r>
            <a:endParaRPr lang="hu-HU" sz="4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95864" y="2326214"/>
            <a:ext cx="35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2019.01-től minden </a:t>
            </a:r>
            <a:r>
              <a:rPr lang="hu-HU" dirty="0" err="1" smtClean="0"/>
              <a:t>cafeteria</a:t>
            </a:r>
            <a:r>
              <a:rPr lang="hu-HU" dirty="0" smtClean="0"/>
              <a:t> és béren kívüli juttatási elem ide tartozik.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3930806" y="2359921"/>
            <a:ext cx="355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2019.01-től az egyetlen kedvezményesen adható elem 450 e Ft-ig.</a:t>
            </a:r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7674078" y="2326214"/>
            <a:ext cx="433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200" dirty="0" smtClean="0"/>
              <a:t>Egyes meghatározott juttatás, amennyiben nem állapítható meg pontosan az egyes dolgozóra eső költség.</a:t>
            </a:r>
            <a:endParaRPr lang="hu-HU" sz="1200" dirty="0"/>
          </a:p>
        </p:txBody>
      </p:sp>
      <p:sp>
        <p:nvSpPr>
          <p:cNvPr id="27" name="Google Shape;101;p15"/>
          <p:cNvSpPr/>
          <p:nvPr/>
        </p:nvSpPr>
        <p:spPr>
          <a:xfrm rot="10800000">
            <a:off x="7810773" y="4318036"/>
            <a:ext cx="4193991" cy="377433"/>
          </a:xfrm>
          <a:prstGeom prst="triangle">
            <a:avLst>
              <a:gd name="adj" fmla="val 50000"/>
            </a:avLst>
          </a:prstGeom>
          <a:solidFill>
            <a:srgbClr val="627B1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01;p21"/>
          <p:cNvSpPr txBox="1">
            <a:spLocks/>
          </p:cNvSpPr>
          <p:nvPr/>
        </p:nvSpPr>
        <p:spPr>
          <a:xfrm>
            <a:off x="3879668" y="3522712"/>
            <a:ext cx="1757394" cy="89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" indent="0" algn="ctr">
              <a:spcBef>
                <a:spcPts val="0"/>
              </a:spcBef>
              <a:buSzPts val="9600"/>
              <a:buFont typeface="Arial"/>
              <a:buNone/>
            </a:pPr>
            <a:r>
              <a:rPr lang="hu-HU" sz="4000" dirty="0" smtClean="0"/>
              <a:t>34,5%</a:t>
            </a:r>
            <a:endParaRPr lang="hu-HU" sz="4000" dirty="0"/>
          </a:p>
        </p:txBody>
      </p:sp>
      <p:sp>
        <p:nvSpPr>
          <p:cNvPr id="29" name="Google Shape;201;p21"/>
          <p:cNvSpPr txBox="1">
            <a:spLocks/>
          </p:cNvSpPr>
          <p:nvPr/>
        </p:nvSpPr>
        <p:spPr>
          <a:xfrm>
            <a:off x="5819990" y="3522712"/>
            <a:ext cx="1757394" cy="89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3540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3540D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" indent="0" algn="ctr">
              <a:spcBef>
                <a:spcPts val="0"/>
              </a:spcBef>
              <a:buSzPts val="9600"/>
              <a:buFont typeface="Arial"/>
              <a:buNone/>
            </a:pPr>
            <a:r>
              <a:rPr lang="hu-HU" sz="4000" dirty="0"/>
              <a:t>0</a:t>
            </a:r>
            <a:r>
              <a:rPr lang="hu-HU" sz="4000" dirty="0" smtClean="0"/>
              <a:t>%</a:t>
            </a:r>
            <a:endParaRPr lang="hu-HU" sz="400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7674076" y="4821550"/>
            <a:ext cx="4330688" cy="169277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endParaRPr lang="hu-HU" dirty="0" smtClean="0"/>
          </a:p>
          <a:p>
            <a:pPr algn="ctr"/>
            <a:endParaRPr lang="hu-HU" dirty="0" smtClean="0"/>
          </a:p>
          <a:p>
            <a:pPr algn="ctr"/>
            <a:r>
              <a:rPr lang="hu-HU" sz="1600" b="1" dirty="0" smtClean="0">
                <a:solidFill>
                  <a:srgbClr val="FF0000"/>
                </a:solidFill>
              </a:rPr>
              <a:t>A munkabérhez képest jelentős megtakarítást jelent</a:t>
            </a:r>
          </a:p>
          <a:p>
            <a:pPr algn="ctr"/>
            <a:endParaRPr lang="hu-HU" sz="1600" b="1" dirty="0"/>
          </a:p>
          <a:p>
            <a:pPr algn="ctr"/>
            <a:endParaRPr lang="hu-HU" dirty="0" smtClean="0"/>
          </a:p>
          <a:p>
            <a:pPr algn="ctr"/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/>
          <p:nvPr/>
        </p:nvSpPr>
        <p:spPr>
          <a:xfrm>
            <a:off x="205325" y="4929725"/>
            <a:ext cx="11854500" cy="1600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title"/>
          </p:nvPr>
        </p:nvSpPr>
        <p:spPr>
          <a:xfrm>
            <a:off x="403173" y="212007"/>
            <a:ext cx="9144000" cy="50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7E14"/>
              </a:buClr>
              <a:buSzPts val="3060"/>
              <a:buFont typeface="Calibri"/>
              <a:buNone/>
            </a:pPr>
            <a:r>
              <a:rPr lang="hu-HU" sz="3200" dirty="0" smtClean="0"/>
              <a:t>PÉNZT VAGY ÉLETET? -KÖLTSÉGEK</a:t>
            </a:r>
            <a:endParaRPr lang="hu-HU" sz="3200" dirty="0"/>
          </a:p>
        </p:txBody>
      </p:sp>
      <p:sp>
        <p:nvSpPr>
          <p:cNvPr id="215" name="Google Shape;215;p20"/>
          <p:cNvSpPr txBox="1"/>
          <p:nvPr/>
        </p:nvSpPr>
        <p:spPr>
          <a:xfrm>
            <a:off x="969818" y="1219200"/>
            <a:ext cx="3297382" cy="1508105"/>
          </a:xfrm>
          <a:prstGeom prst="rect">
            <a:avLst/>
          </a:prstGeom>
          <a:solidFill>
            <a:srgbClr val="8DA7E7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Magánegészségügyi intézmények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0"/>
          <p:cNvSpPr txBox="1"/>
          <p:nvPr/>
        </p:nvSpPr>
        <p:spPr>
          <a:xfrm>
            <a:off x="969818" y="3193881"/>
            <a:ext cx="3297382" cy="1231106"/>
          </a:xfrm>
          <a:prstGeom prst="rect">
            <a:avLst/>
          </a:prstGeom>
          <a:solidFill>
            <a:srgbClr val="FEEB9D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Magán egészségbiztosítás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0"/>
          <p:cNvSpPr txBox="1"/>
          <p:nvPr/>
        </p:nvSpPr>
        <p:spPr>
          <a:xfrm>
            <a:off x="969900" y="5013384"/>
            <a:ext cx="3297300" cy="80101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Vállalati egészségbiztosítás</a:t>
            </a:r>
            <a:endParaRPr sz="2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0"/>
          <p:cNvSpPr/>
          <p:nvPr/>
        </p:nvSpPr>
        <p:spPr>
          <a:xfrm>
            <a:off x="4671099" y="5013384"/>
            <a:ext cx="1013100" cy="141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27B13"/>
          </a:solidFill>
          <a:ln w="9525" cap="flat" cmpd="sng">
            <a:solidFill>
              <a:srgbClr val="627B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4653689" y="3070025"/>
            <a:ext cx="1013100" cy="14172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5A5A5"/>
          </a:solidFill>
          <a:ln w="9525" cap="flat" cmpd="sng">
            <a:solidFill>
              <a:srgbClr val="627B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0"/>
          <p:cNvSpPr/>
          <p:nvPr/>
        </p:nvSpPr>
        <p:spPr>
          <a:xfrm>
            <a:off x="4653689" y="1095344"/>
            <a:ext cx="1013100" cy="14172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5A5A5"/>
          </a:solidFill>
          <a:ln w="9525" cap="flat" cmpd="sng">
            <a:solidFill>
              <a:srgbClr val="627B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6925" y="1026150"/>
            <a:ext cx="6096000" cy="210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3125" y="3225427"/>
            <a:ext cx="5943600" cy="160042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0"/>
          <p:cNvSpPr txBox="1"/>
          <p:nvPr/>
        </p:nvSpPr>
        <p:spPr>
          <a:xfrm>
            <a:off x="5953125" y="4949706"/>
            <a:ext cx="5943600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Egyedi, a vállalat igényei szerint kialakított csomagok, akár </a:t>
            </a:r>
            <a:r>
              <a:rPr lang="hu-HU" sz="1800" b="1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differenciáltan, </a:t>
            </a:r>
            <a:r>
              <a:rPr lang="hu-HU" sz="1800" b="1" i="0" u="none" strike="noStrike" cap="none" dirty="0">
                <a:solidFill>
                  <a:schemeClr val="accent3">
                    <a:lumMod val="75000"/>
                  </a:schemeClr>
                </a:solidFill>
                <a:sym typeface="Arial"/>
              </a:rPr>
              <a:t>dolgozói csoportok szerint.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Havi díj 3 500  </a:t>
            </a:r>
            <a:r>
              <a:rPr lang="hu-HU" sz="2400" b="1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Ft-tól</a:t>
            </a:r>
            <a:endParaRPr sz="2400" b="1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0" y="5729261"/>
            <a:ext cx="2461787" cy="8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</p:bldLst>
  </p:timing>
</p:sld>
</file>

<file path=ppt/theme/theme1.xml><?xml version="1.0" encoding="utf-8"?>
<a:theme xmlns:a="http://schemas.openxmlformats.org/drawingml/2006/main" name="Egészség és edzettség 16x9">
  <a:themeElements>
    <a:clrScheme name="HealthFitness">
      <a:dk1>
        <a:srgbClr val="595959"/>
      </a:dk1>
      <a:lt1>
        <a:srgbClr val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HealthFitness">
      <a:dk1>
        <a:srgbClr val="595959"/>
      </a:dk1>
      <a:lt1>
        <a:srgbClr val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649</Words>
  <Application>Microsoft Office PowerPoint</Application>
  <PresentationFormat>Szélesvásznú</PresentationFormat>
  <Paragraphs>185</Paragraphs>
  <Slides>12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Noto Sans Symbols</vt:lpstr>
      <vt:lpstr>Arial</vt:lpstr>
      <vt:lpstr>Constantia</vt:lpstr>
      <vt:lpstr>Calibri</vt:lpstr>
      <vt:lpstr>Wingdings</vt:lpstr>
      <vt:lpstr>Egészség és edzettség 16x9</vt:lpstr>
      <vt:lpstr>GONDOSKODÓ VÁLLALAT PROGRAM</vt:lpstr>
      <vt:lpstr>AZ EGÉSZSÉGES ÉS MOTIVÁLT MUNKAVÁLLALÓ: A LEGNAGYOBB VÁLLALATI ÉRTÉK</vt:lpstr>
      <vt:lpstr>MUNKAVÁLLALÓI ÉLMÉNY-MOTIVÁLTSÁG, ELÉGEDETTSÉG, ELKÖTELEZETTSÉG</vt:lpstr>
      <vt:lpstr>MIT KÍNÁL A REZON TREND?  VÁLLALATI EGÉSZSÉG CSOMAG - KOMPLEX JÓLÉTI MEGOLDÁSOK</vt:lpstr>
      <vt:lpstr>VÁLLALATI EGÉSZSÉGBIZTOSÍTÁS - SZÉLESKÖRŰ HOZZÁFÉRÉS MAGÁN  EGÉSZSÉGÜGYI SZOLGÁLTATÁSOKHOZ</vt:lpstr>
      <vt:lpstr>VÁLLALATI EGÉSZSÉGBIZTOSÍTÁS ELŐNYEI</vt:lpstr>
      <vt:lpstr>MIND A MUNKAADÓ, MIND A MUNKAVÁLLALÓ SZÁMÁRA ELŐNYÖS</vt:lpstr>
      <vt:lpstr>ADÓZÁS 2019 - egészségbiztosítás kedvező adózással</vt:lpstr>
      <vt:lpstr>PÉNZT VAGY ÉLETET? -KÖLTSÉGEK</vt:lpstr>
      <vt:lpstr>SOKSZOROSAN MEGTÉRÜLŐ BEFEKTETÉS</vt:lpstr>
      <vt:lpstr>A PROGRAM ÁLTAL TÁMOGATOTT VÁLLALATI TERÜLETEK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VÁLLALATI GONDOSKODÁS PROGRAM</dc:title>
  <dc:creator>Simon Norbert</dc:creator>
  <cp:lastModifiedBy>Simon Norbert</cp:lastModifiedBy>
  <cp:revision>48</cp:revision>
  <dcterms:modified xsi:type="dcterms:W3CDTF">2019-05-28T15:45:08Z</dcterms:modified>
</cp:coreProperties>
</file>