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228" r:id="rId2"/>
    <p:sldId id="1272" r:id="rId3"/>
    <p:sldId id="1273" r:id="rId4"/>
    <p:sldId id="1275" r:id="rId5"/>
    <p:sldId id="1276" r:id="rId6"/>
    <p:sldId id="1300" r:id="rId7"/>
    <p:sldId id="1285" r:id="rId8"/>
    <p:sldId id="1286" r:id="rId9"/>
    <p:sldId id="1233" r:id="rId10"/>
    <p:sldId id="1235" r:id="rId11"/>
    <p:sldId id="1236" r:id="rId12"/>
    <p:sldId id="1318" r:id="rId13"/>
    <p:sldId id="1283" r:id="rId14"/>
    <p:sldId id="1305" r:id="rId15"/>
    <p:sldId id="1252" r:id="rId16"/>
    <p:sldId id="1284" r:id="rId17"/>
    <p:sldId id="1288" r:id="rId18"/>
    <p:sldId id="1290" r:id="rId19"/>
    <p:sldId id="1293" r:id="rId20"/>
    <p:sldId id="1258" r:id="rId21"/>
    <p:sldId id="1259" r:id="rId22"/>
    <p:sldId id="1319" r:id="rId23"/>
    <p:sldId id="1320" r:id="rId24"/>
    <p:sldId id="1321" r:id="rId25"/>
    <p:sldId id="1322" r:id="rId26"/>
    <p:sldId id="1323" r:id="rId27"/>
    <p:sldId id="1324" r:id="rId28"/>
    <p:sldId id="1325" r:id="rId29"/>
    <p:sldId id="1326" r:id="rId30"/>
    <p:sldId id="1327" r:id="rId31"/>
    <p:sldId id="1328" r:id="rId32"/>
    <p:sldId id="1304" r:id="rId33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EFF"/>
    <a:srgbClr val="0070C0"/>
    <a:srgbClr val="5EA8A6"/>
    <a:srgbClr val="00487E"/>
    <a:srgbClr val="EBEBEB"/>
    <a:srgbClr val="006600"/>
    <a:srgbClr val="FFFF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5" autoAdjust="0"/>
    <p:restoredTop sz="93091" autoAdjust="0"/>
  </p:normalViewPr>
  <p:slideViewPr>
    <p:cSldViewPr>
      <p:cViewPr varScale="1">
        <p:scale>
          <a:sx n="107" d="100"/>
          <a:sy n="107" d="100"/>
        </p:scale>
        <p:origin x="840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228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zti\Desktop\ITM\Adatcentrum\20180928_makro_adato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zti\Downloads\lfsa_ergan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20%20%20SZAKK&#201;PZ&#201;S%204.0\FINAL\Munkaer&#337;-paici%20adatok\Feln&#337;ttk&#233;pz&#233;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20%20%20SZAKK&#201;PZ&#201;S%204.0\FINAL\Int&#233;zm&#233;ny%20rendszerre%20vonatkoz&#243;%20adatok\&#211;voda,%20&#225;ltal&#225;nos,%20k&#246;z&#233;pisko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20%20%20SZAKK&#201;PZ&#201;S%204.0\FINAL\Int&#233;zm&#233;ny%20rendszerre%20vonatkoz&#243;%20adatok\gimn&#225;ziumi%20adatok%20fenntart&#24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20%20%20SZAKK&#201;PZ&#201;S%204.0\FINAL\Int&#233;zm&#233;ny%20rendszerre%20vonatkoz&#243;%20adatok\gimn&#225;ziumi%20adatok%20fenntart&#243;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20%20%20SZAKK&#201;PZ&#201;S%204.0\FINAL\Int&#233;zm&#233;ny%20rendszerre%20vonatkoz&#243;%20adatok\gimn&#225;ziumi%20adatok%20fenntart&#243;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20%20%20SZAKK&#201;PZ&#201;S%204.0\FINAL\Int&#233;zm&#233;ny%20rendszerre%20vonatkoz&#243;%20adatok\&#211;voda,%20&#225;ltal&#225;nos,%20k&#246;z&#233;piskol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HC_GD_nov_NK!$C$1</c:f>
              <c:strCache>
                <c:ptCount val="1"/>
                <c:pt idx="0">
                  <c:v>Európai Unió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8A-47A2-A37F-2C933D27E8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8A-47A2-A37F-2C933D27E8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8A-47A2-A37F-2C933D27E8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8A-47A2-A37F-2C933D27E8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8A-47A2-A37F-2C933D27E8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8A-47A2-A37F-2C933D27E8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8A-47A2-A37F-2C933D27E8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8A-47A2-A37F-2C933D27E8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8A-47A2-A37F-2C933D27E8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8A-47A2-A37F-2C933D27E8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8A-47A2-A37F-2C933D27E8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8A-47A2-A37F-2C933D27E8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8A-47A2-A37F-2C933D27E8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8A-47A2-A37F-2C933D27E8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C8A-47A2-A37F-2C933D27E8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8A-47A2-A37F-2C933D27E85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8A-47A2-A37F-2C933D27E8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8A-47A2-A37F-2C933D27E85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C8A-47A2-A37F-2C933D27E8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8A-47A2-A37F-2C933D27E8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8A-47A2-A37F-2C933D27E8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8A-47A2-A37F-2C933D27E85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8A-47A2-A37F-2C933D27E8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8A-47A2-A37F-2C933D27E851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C8A-47A2-A37F-2C933D27E8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8A-47A2-A37F-2C933D27E85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C8A-47A2-A37F-2C933D27E8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C8A-47A2-A37F-2C933D27E8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C8A-47A2-A37F-2C933D27E851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C8A-47A2-A37F-2C933D27E8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C8A-47A2-A37F-2C933D27E851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C8A-47A2-A37F-2C933D27E851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C8A-47A2-A37F-2C933D27E851}"/>
                </c:ext>
              </c:extLst>
            </c:dLbl>
            <c:dLbl>
              <c:idx val="33"/>
              <c:layout>
                <c:manualLayout>
                  <c:x val="1.0881482400017087E-16"/>
                  <c:y val="2.480874668343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6C8A-47A2-A37F-2C933D27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HC_GD_nov_NK!$A$2:$B$35</c:f>
              <c:multiLvlStrCache>
                <c:ptCount val="34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</c:lvl>
              </c:multiLvlStrCache>
            </c:multiLvlStrRef>
          </c:cat>
          <c:val>
            <c:numRef>
              <c:f>HC_GD_nov_NK!$C$2:$C$35</c:f>
              <c:numCache>
                <c:formatCode>#\ ##0.0</c:formatCode>
                <c:ptCount val="34"/>
                <c:pt idx="0">
                  <c:v>1</c:v>
                </c:pt>
                <c:pt idx="1">
                  <c:v>2.6</c:v>
                </c:pt>
                <c:pt idx="2">
                  <c:v>2.4</c:v>
                </c:pt>
                <c:pt idx="3">
                  <c:v>2.2999999999999998</c:v>
                </c:pt>
                <c:pt idx="4">
                  <c:v>2.9</c:v>
                </c:pt>
                <c:pt idx="5">
                  <c:v>2</c:v>
                </c:pt>
                <c:pt idx="6">
                  <c:v>1.6</c:v>
                </c:pt>
                <c:pt idx="7">
                  <c:v>0.6</c:v>
                </c:pt>
                <c:pt idx="8">
                  <c:v>0.2</c:v>
                </c:pt>
                <c:pt idx="9">
                  <c:v>-0.7</c:v>
                </c:pt>
                <c:pt idx="10">
                  <c:v>-0.6</c:v>
                </c:pt>
                <c:pt idx="11">
                  <c:v>-0.5</c:v>
                </c:pt>
                <c:pt idx="12">
                  <c:v>-1.1000000000000001</c:v>
                </c:pt>
                <c:pt idx="13">
                  <c:v>0.3</c:v>
                </c:pt>
                <c:pt idx="14">
                  <c:v>0.8</c:v>
                </c:pt>
                <c:pt idx="15">
                  <c:v>1.1000000000000001</c:v>
                </c:pt>
                <c:pt idx="16">
                  <c:v>1.9</c:v>
                </c:pt>
                <c:pt idx="17">
                  <c:v>1.5</c:v>
                </c:pt>
                <c:pt idx="18">
                  <c:v>1.7</c:v>
                </c:pt>
                <c:pt idx="19">
                  <c:v>2</c:v>
                </c:pt>
                <c:pt idx="20">
                  <c:v>2.1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2.5</c:v>
                </c:pt>
                <c:pt idx="24">
                  <c:v>2.1</c:v>
                </c:pt>
                <c:pt idx="25">
                  <c:v>2.5</c:v>
                </c:pt>
                <c:pt idx="26">
                  <c:v>1.6</c:v>
                </c:pt>
                <c:pt idx="27">
                  <c:v>1.8</c:v>
                </c:pt>
                <c:pt idx="28">
                  <c:v>2.7</c:v>
                </c:pt>
                <c:pt idx="29">
                  <c:v>2</c:v>
                </c:pt>
                <c:pt idx="30">
                  <c:v>2.7</c:v>
                </c:pt>
                <c:pt idx="31">
                  <c:v>2.4</c:v>
                </c:pt>
                <c:pt idx="32">
                  <c:v>2.1</c:v>
                </c:pt>
                <c:pt idx="33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C8A-47A2-A37F-2C933D27E851}"/>
            </c:ext>
          </c:extLst>
        </c:ser>
        <c:ser>
          <c:idx val="1"/>
          <c:order val="1"/>
          <c:tx>
            <c:strRef>
              <c:f>HC_GD_nov_NK!$D$1</c:f>
              <c:strCache>
                <c:ptCount val="1"/>
                <c:pt idx="0">
                  <c:v>Magyaroroszág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0"/>
                  <c:y val="-3.71472745624774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6C8A-47A2-A37F-2C933D27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HC_GD_nov_NK!$A$2:$B$35</c:f>
              <c:multiLvlStrCache>
                <c:ptCount val="34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</c:lvl>
              </c:multiLvlStrCache>
            </c:multiLvlStrRef>
          </c:cat>
          <c:val>
            <c:numRef>
              <c:f>HC_GD_nov_NK!$D$2:$D$35</c:f>
              <c:numCache>
                <c:formatCode>#\ ##0.0</c:formatCode>
                <c:ptCount val="34"/>
                <c:pt idx="0">
                  <c:v>-0.4</c:v>
                </c:pt>
                <c:pt idx="1">
                  <c:v>0.5</c:v>
                </c:pt>
                <c:pt idx="2">
                  <c:v>1.2</c:v>
                </c:pt>
                <c:pt idx="3">
                  <c:v>1.3</c:v>
                </c:pt>
                <c:pt idx="4">
                  <c:v>2.6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-0.5</c:v>
                </c:pt>
                <c:pt idx="9">
                  <c:v>-1.6</c:v>
                </c:pt>
                <c:pt idx="10">
                  <c:v>-1.6</c:v>
                </c:pt>
                <c:pt idx="11">
                  <c:v>-2.7</c:v>
                </c:pt>
                <c:pt idx="12">
                  <c:v>-0.2</c:v>
                </c:pt>
                <c:pt idx="13">
                  <c:v>1.7</c:v>
                </c:pt>
                <c:pt idx="14">
                  <c:v>2.8</c:v>
                </c:pt>
                <c:pt idx="15">
                  <c:v>3.8</c:v>
                </c:pt>
                <c:pt idx="16">
                  <c:v>4.4000000000000004</c:v>
                </c:pt>
                <c:pt idx="17">
                  <c:v>4.7</c:v>
                </c:pt>
                <c:pt idx="18">
                  <c:v>4</c:v>
                </c:pt>
                <c:pt idx="19">
                  <c:v>3.9</c:v>
                </c:pt>
                <c:pt idx="20">
                  <c:v>3.9</c:v>
                </c:pt>
                <c:pt idx="21">
                  <c:v>3.1</c:v>
                </c:pt>
                <c:pt idx="22">
                  <c:v>2.8</c:v>
                </c:pt>
                <c:pt idx="23">
                  <c:v>3.6</c:v>
                </c:pt>
                <c:pt idx="24">
                  <c:v>1.3</c:v>
                </c:pt>
                <c:pt idx="25">
                  <c:v>3.1</c:v>
                </c:pt>
                <c:pt idx="26">
                  <c:v>2.5</c:v>
                </c:pt>
                <c:pt idx="27">
                  <c:v>1.9</c:v>
                </c:pt>
                <c:pt idx="28">
                  <c:v>4.3</c:v>
                </c:pt>
                <c:pt idx="29">
                  <c:v>3.3</c:v>
                </c:pt>
                <c:pt idx="30">
                  <c:v>3.9</c:v>
                </c:pt>
                <c:pt idx="31">
                  <c:v>4.4000000000000004</c:v>
                </c:pt>
                <c:pt idx="32">
                  <c:v>4.4000000000000004</c:v>
                </c:pt>
                <c:pt idx="33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6C8A-47A2-A37F-2C933D27E851}"/>
            </c:ext>
          </c:extLst>
        </c:ser>
        <c:ser>
          <c:idx val="2"/>
          <c:order val="2"/>
          <c:tx>
            <c:strRef>
              <c:f>HC_GD_nov_NK!$E$1</c:f>
              <c:strCache>
                <c:ptCount val="1"/>
                <c:pt idx="0">
                  <c:v>Németország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1.0881482400017087E-16"/>
                  <c:y val="-2.321437361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6C8A-47A2-A37F-2C933D27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HC_GD_nov_NK!$A$2:$B$35</c:f>
              <c:multiLvlStrCache>
                <c:ptCount val="34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</c:lvl>
              </c:multiLvlStrCache>
            </c:multiLvlStrRef>
          </c:cat>
          <c:val>
            <c:numRef>
              <c:f>HC_GD_nov_NK!$E$2:$E$35</c:f>
              <c:numCache>
                <c:formatCode>#\ ##0.0</c:formatCode>
                <c:ptCount val="34"/>
                <c:pt idx="0">
                  <c:v>2.6</c:v>
                </c:pt>
                <c:pt idx="1">
                  <c:v>4.7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6</c:v>
                </c:pt>
                <c:pt idx="5">
                  <c:v>3.7</c:v>
                </c:pt>
                <c:pt idx="6">
                  <c:v>3.2</c:v>
                </c:pt>
                <c:pt idx="7">
                  <c:v>1.8</c:v>
                </c:pt>
                <c:pt idx="8">
                  <c:v>1.6</c:v>
                </c:pt>
                <c:pt idx="9">
                  <c:v>0.4</c:v>
                </c:pt>
                <c:pt idx="10">
                  <c:v>0.2</c:v>
                </c:pt>
                <c:pt idx="11">
                  <c:v>-0.1</c:v>
                </c:pt>
                <c:pt idx="12">
                  <c:v>-1.5</c:v>
                </c:pt>
                <c:pt idx="13">
                  <c:v>0.9</c:v>
                </c:pt>
                <c:pt idx="14">
                  <c:v>1.2</c:v>
                </c:pt>
                <c:pt idx="15">
                  <c:v>1.4</c:v>
                </c:pt>
                <c:pt idx="16">
                  <c:v>3.2</c:v>
                </c:pt>
                <c:pt idx="17">
                  <c:v>1.5</c:v>
                </c:pt>
                <c:pt idx="18">
                  <c:v>1.7</c:v>
                </c:pt>
                <c:pt idx="19">
                  <c:v>2.4</c:v>
                </c:pt>
                <c:pt idx="20">
                  <c:v>1.3</c:v>
                </c:pt>
                <c:pt idx="21">
                  <c:v>1.8</c:v>
                </c:pt>
                <c:pt idx="22">
                  <c:v>1.8</c:v>
                </c:pt>
                <c:pt idx="23">
                  <c:v>2.1</c:v>
                </c:pt>
                <c:pt idx="24">
                  <c:v>2</c:v>
                </c:pt>
                <c:pt idx="25">
                  <c:v>3.7</c:v>
                </c:pt>
                <c:pt idx="26">
                  <c:v>1.9</c:v>
                </c:pt>
                <c:pt idx="27">
                  <c:v>1.4</c:v>
                </c:pt>
                <c:pt idx="28">
                  <c:v>3.4</c:v>
                </c:pt>
                <c:pt idx="29">
                  <c:v>0.9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1.4</c:v>
                </c:pt>
                <c:pt idx="3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6C8A-47A2-A37F-2C933D27E851}"/>
            </c:ext>
          </c:extLst>
        </c:ser>
        <c:ser>
          <c:idx val="3"/>
          <c:order val="3"/>
          <c:tx>
            <c:strRef>
              <c:f>HC_GD_nov_NK!$F$1</c:f>
              <c:strCache>
                <c:ptCount val="1"/>
                <c:pt idx="0">
                  <c:v>V3 átlag</c:v>
                </c:pt>
              </c:strCache>
            </c:strRef>
          </c:tx>
          <c:spPr>
            <a:ln w="50800" cap="rnd">
              <a:solidFill>
                <a:srgbClr val="DDA41B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6C8A-47A2-A37F-2C933D27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HC_GD_nov_NK!$A$2:$B$35</c:f>
              <c:multiLvlStrCache>
                <c:ptCount val="34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</c:lvl>
              </c:multiLvlStrCache>
            </c:multiLvlStrRef>
          </c:cat>
          <c:val>
            <c:numRef>
              <c:f>HC_GD_nov_NK!$F$2:$F$35</c:f>
              <c:numCache>
                <c:formatCode>#\ ##0.0</c:formatCode>
                <c:ptCount val="34"/>
                <c:pt idx="0">
                  <c:v>2.8000000000000003</c:v>
                </c:pt>
                <c:pt idx="1">
                  <c:v>4.0333333333333341</c:v>
                </c:pt>
                <c:pt idx="2">
                  <c:v>4.0333333333333332</c:v>
                </c:pt>
                <c:pt idx="3">
                  <c:v>3.6666666666666665</c:v>
                </c:pt>
                <c:pt idx="4">
                  <c:v>3.5666666666666664</c:v>
                </c:pt>
                <c:pt idx="5">
                  <c:v>3.4</c:v>
                </c:pt>
                <c:pt idx="6">
                  <c:v>2.9666666666666663</c:v>
                </c:pt>
                <c:pt idx="7">
                  <c:v>2.9</c:v>
                </c:pt>
                <c:pt idx="8">
                  <c:v>2.1</c:v>
                </c:pt>
                <c:pt idx="9">
                  <c:v>1.0333333333333334</c:v>
                </c:pt>
                <c:pt idx="10">
                  <c:v>0.6</c:v>
                </c:pt>
                <c:pt idx="11">
                  <c:v>-0.3</c:v>
                </c:pt>
                <c:pt idx="12">
                  <c:v>-0.46666666666666662</c:v>
                </c:pt>
                <c:pt idx="13">
                  <c:v>0.5</c:v>
                </c:pt>
                <c:pt idx="14">
                  <c:v>1.2666666666666666</c:v>
                </c:pt>
                <c:pt idx="15">
                  <c:v>1.8</c:v>
                </c:pt>
                <c:pt idx="16">
                  <c:v>2.6666666666666665</c:v>
                </c:pt>
                <c:pt idx="17">
                  <c:v>2.8666666666666671</c:v>
                </c:pt>
                <c:pt idx="18">
                  <c:v>3.1</c:v>
                </c:pt>
                <c:pt idx="19">
                  <c:v>2.9666666666666668</c:v>
                </c:pt>
                <c:pt idx="20">
                  <c:v>4.0333333333333323</c:v>
                </c:pt>
                <c:pt idx="21">
                  <c:v>4.2666666666666666</c:v>
                </c:pt>
                <c:pt idx="22">
                  <c:v>4.166666666666667</c:v>
                </c:pt>
                <c:pt idx="23">
                  <c:v>4.7666666666666666</c:v>
                </c:pt>
                <c:pt idx="24">
                  <c:v>3.2333333333333329</c:v>
                </c:pt>
                <c:pt idx="25">
                  <c:v>3.6</c:v>
                </c:pt>
                <c:pt idx="26">
                  <c:v>2.1666666666666665</c:v>
                </c:pt>
                <c:pt idx="27">
                  <c:v>2.7333333333333329</c:v>
                </c:pt>
                <c:pt idx="28">
                  <c:v>3.7666666666666671</c:v>
                </c:pt>
                <c:pt idx="29">
                  <c:v>3.8333333333333335</c:v>
                </c:pt>
                <c:pt idx="30">
                  <c:v>4.5666666666666673</c:v>
                </c:pt>
                <c:pt idx="31">
                  <c:v>4.2666666666666666</c:v>
                </c:pt>
                <c:pt idx="32">
                  <c:v>4.0333333333333332</c:v>
                </c:pt>
                <c:pt idx="33">
                  <c:v>3.9666666666666668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6C8A-47A2-A37F-2C933D27E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843328"/>
        <c:axId val="105857408"/>
      </c:lineChart>
      <c:catAx>
        <c:axId val="1058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7408"/>
        <c:crosses val="autoZero"/>
        <c:auto val="1"/>
        <c:lblAlgn val="ctr"/>
        <c:lblOffset val="100"/>
        <c:noMultiLvlLbl val="0"/>
      </c:catAx>
      <c:valAx>
        <c:axId val="105857408"/>
        <c:scaling>
          <c:orientation val="minMax"/>
          <c:max val="9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4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/>
              <a:t>A lemorzsolódással veszélyeztetett tanulók aránya a 2017/2018 tanévben</a:t>
            </a:r>
          </a:p>
        </c:rich>
      </c:tx>
      <c:layout>
        <c:manualLayout>
          <c:xMode val="edge"/>
          <c:yMode val="edge"/>
          <c:x val="0.18591479931051466"/>
          <c:y val="5.042864346949066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882444694871909E-2"/>
          <c:y val="0.15327777777777779"/>
          <c:w val="0.921166048309497"/>
          <c:h val="0.777314960629921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51-4AE1-BC6E-D14CF093B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Munka1!$C$56:$G$56</c:f>
              <c:strCache>
                <c:ptCount val="5"/>
                <c:pt idx="0">
                  <c:v>Általános iskola</c:v>
                </c:pt>
                <c:pt idx="1">
                  <c:v>Gimnázium</c:v>
                </c:pt>
                <c:pt idx="2">
                  <c:v>Szakgimnázium</c:v>
                </c:pt>
                <c:pt idx="3">
                  <c:v>Szakközépiskola</c:v>
                </c:pt>
                <c:pt idx="4">
                  <c:v>Szakiskola</c:v>
                </c:pt>
              </c:strCache>
            </c:strRef>
          </c:cat>
          <c:val>
            <c:numRef>
              <c:f>Munka1!$C$57:$G$57</c:f>
              <c:numCache>
                <c:formatCode>0.00%</c:formatCode>
                <c:ptCount val="5"/>
                <c:pt idx="0">
                  <c:v>0.1139</c:v>
                </c:pt>
                <c:pt idx="1">
                  <c:v>4.2900000000000001E-2</c:v>
                </c:pt>
                <c:pt idx="2">
                  <c:v>9.0800000000000006E-2</c:v>
                </c:pt>
                <c:pt idx="3">
                  <c:v>0.13780000000000001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1-4AE1-BC6E-D14CF093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49440"/>
        <c:axId val="131551232"/>
      </c:barChart>
      <c:catAx>
        <c:axId val="1315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551232"/>
        <c:crosses val="autoZero"/>
        <c:auto val="1"/>
        <c:lblAlgn val="ctr"/>
        <c:lblOffset val="100"/>
        <c:noMultiLvlLbl val="0"/>
      </c:catAx>
      <c:valAx>
        <c:axId val="1315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54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+mn-lt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834014482551E-2"/>
          <c:y val="5.2524141998670344E-2"/>
          <c:w val="0.63751493658961789"/>
          <c:h val="0.81638577529897793"/>
        </c:manualLayout>
      </c:layout>
      <c:lineChart>
        <c:grouping val="standard"/>
        <c:varyColors val="0"/>
        <c:ser>
          <c:idx val="0"/>
          <c:order val="0"/>
          <c:tx>
            <c:strRef>
              <c:f>'[lfsa_ergan (1).xls]HC_foglalkoztatás_részletes'!$A$13</c:f>
              <c:strCache>
                <c:ptCount val="1"/>
                <c:pt idx="0">
                  <c:v>Európai Unió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999822013740487E-2"/>
                  <c:y val="-1.724798252928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B7-4083-9510-EC317AE9B520}"/>
                </c:ext>
              </c:extLst>
            </c:dLbl>
            <c:dLbl>
              <c:idx val="9"/>
              <c:layout>
                <c:manualLayout>
                  <c:x val="-1.097293929989685E-2"/>
                  <c:y val="5.913594010041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B7-4083-9510-EC317AE9B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'[lfsa_ergan (1).xls]HC_foglalkoztatás_részletes'!$B$12:$K$12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'[lfsa_ergan (1).xls]HC_foglalkoztatás_részletes'!$B$13:$K$13</c:f>
              <c:numCache>
                <c:formatCode>#\ ##0.0</c:formatCode>
                <c:ptCount val="10"/>
                <c:pt idx="0">
                  <c:v>65.7</c:v>
                </c:pt>
                <c:pt idx="1">
                  <c:v>64.5</c:v>
                </c:pt>
                <c:pt idx="2">
                  <c:v>64.099999999999994</c:v>
                </c:pt>
                <c:pt idx="3">
                  <c:v>64.2</c:v>
                </c:pt>
                <c:pt idx="4">
                  <c:v>64.099999999999994</c:v>
                </c:pt>
                <c:pt idx="5">
                  <c:v>64.099999999999994</c:v>
                </c:pt>
                <c:pt idx="6">
                  <c:v>64.8</c:v>
                </c:pt>
                <c:pt idx="7">
                  <c:v>65.599999999999994</c:v>
                </c:pt>
                <c:pt idx="8">
                  <c:v>66.599999999999994</c:v>
                </c:pt>
                <c:pt idx="9">
                  <c:v>67.7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B7-4083-9510-EC317AE9B520}"/>
            </c:ext>
          </c:extLst>
        </c:ser>
        <c:ser>
          <c:idx val="1"/>
          <c:order val="1"/>
          <c:tx>
            <c:strRef>
              <c:f>'[lfsa_ergan (1).xls]HC_foglalkoztatás_részletes'!$A$14</c:f>
              <c:strCache>
                <c:ptCount val="1"/>
                <c:pt idx="0">
                  <c:v>Németország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999822013740487E-2"/>
                  <c:y val="-1.971198003347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4B7-4083-9510-EC317AE9B520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B7-4083-9510-EC317AE9B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'[lfsa_ergan (1).xls]HC_foglalkoztatás_részletes'!$B$12:$K$12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'[lfsa_ergan (1).xls]HC_foglalkoztatás_részletes'!$B$14:$K$14</c:f>
              <c:numCache>
                <c:formatCode>#\ ##0.0</c:formatCode>
                <c:ptCount val="10"/>
                <c:pt idx="0">
                  <c:v>70.099999999999994</c:v>
                </c:pt>
                <c:pt idx="1">
                  <c:v>70.3</c:v>
                </c:pt>
                <c:pt idx="2">
                  <c:v>71.3</c:v>
                </c:pt>
                <c:pt idx="3">
                  <c:v>72.7</c:v>
                </c:pt>
                <c:pt idx="4">
                  <c:v>73</c:v>
                </c:pt>
                <c:pt idx="5">
                  <c:v>73.5</c:v>
                </c:pt>
                <c:pt idx="6">
                  <c:v>73.8</c:v>
                </c:pt>
                <c:pt idx="7">
                  <c:v>74</c:v>
                </c:pt>
                <c:pt idx="8">
                  <c:v>74.7</c:v>
                </c:pt>
                <c:pt idx="9">
                  <c:v>75.2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B7-4083-9510-EC317AE9B520}"/>
            </c:ext>
          </c:extLst>
        </c:ser>
        <c:ser>
          <c:idx val="2"/>
          <c:order val="2"/>
          <c:tx>
            <c:strRef>
              <c:f>'[lfsa_ergan (1).xls]HC_foglalkoztatás_részletes'!$A$15</c:f>
              <c:strCache>
                <c:ptCount val="1"/>
                <c:pt idx="0">
                  <c:v>Magyarország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999822013740487E-2"/>
                  <c:y val="1.231998752091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4B7-4083-9510-EC317AE9B5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B7-4083-9510-EC317AE9B5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B7-4083-9510-EC317AE9B5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B7-4083-9510-EC317AE9B5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B7-4083-9510-EC317AE9B52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B7-4083-9510-EC317AE9B52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B7-4083-9510-EC317AE9B52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B7-4083-9510-EC317AE9B52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B7-4083-9510-EC317AE9B520}"/>
                </c:ext>
              </c:extLst>
            </c:dLbl>
            <c:dLbl>
              <c:idx val="9"/>
              <c:layout>
                <c:manualLayout>
                  <c:x val="0"/>
                  <c:y val="1.724798252928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4B7-4083-9510-EC317AE9B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'[lfsa_ergan (1).xls]HC_foglalkoztatás_részletes'!$B$12:$K$12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'[lfsa_ergan (1).xls]HC_foglalkoztatás_részletes'!$B$15:$K$15</c:f>
              <c:numCache>
                <c:formatCode>#\ ##0.0</c:formatCode>
                <c:ptCount val="10"/>
                <c:pt idx="0">
                  <c:v>56.4</c:v>
                </c:pt>
                <c:pt idx="1">
                  <c:v>55</c:v>
                </c:pt>
                <c:pt idx="2">
                  <c:v>54.9</c:v>
                </c:pt>
                <c:pt idx="3">
                  <c:v>55.4</c:v>
                </c:pt>
                <c:pt idx="4">
                  <c:v>56.7</c:v>
                </c:pt>
                <c:pt idx="5">
                  <c:v>58.1</c:v>
                </c:pt>
                <c:pt idx="6">
                  <c:v>61.8</c:v>
                </c:pt>
                <c:pt idx="7">
                  <c:v>63.9</c:v>
                </c:pt>
                <c:pt idx="8">
                  <c:v>66.5</c:v>
                </c:pt>
                <c:pt idx="9">
                  <c:v>68.2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4B7-4083-9510-EC317AE9B520}"/>
            </c:ext>
          </c:extLst>
        </c:ser>
        <c:ser>
          <c:idx val="3"/>
          <c:order val="3"/>
          <c:tx>
            <c:strRef>
              <c:f>'[lfsa_ergan (1).xls]HC_foglalkoztatás_részletes'!$A$16</c:f>
              <c:strCache>
                <c:ptCount val="1"/>
                <c:pt idx="0">
                  <c:v>V3 -átlag</c:v>
                </c:pt>
              </c:strCache>
            </c:strRef>
          </c:tx>
          <c:spPr>
            <a:ln w="50800" cap="rnd">
              <a:solidFill>
                <a:srgbClr val="DDA41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999822013740487E-2"/>
                  <c:y val="2.463997504183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4B7-4083-9510-EC317AE9B520}"/>
                </c:ext>
              </c:extLst>
            </c:dLbl>
            <c:dLbl>
              <c:idx val="9"/>
              <c:layout>
                <c:manualLayout>
                  <c:x val="-1.2540502057025086E-2"/>
                  <c:y val="-3.449596505857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4B7-4083-9510-EC317AE9B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'[lfsa_ergan (1).xls]HC_foglalkoztatás_részletes'!$B$12:$K$12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'[lfsa_ergan (1).xls]HC_foglalkoztatás_részletes'!$B$16:$K$16</c:f>
              <c:numCache>
                <c:formatCode>#\ ##0.0</c:formatCode>
                <c:ptCount val="10"/>
                <c:pt idx="0">
                  <c:v>62.699999999999996</c:v>
                </c:pt>
                <c:pt idx="1">
                  <c:v>61.633333333333333</c:v>
                </c:pt>
                <c:pt idx="2">
                  <c:v>60.9</c:v>
                </c:pt>
                <c:pt idx="3">
                  <c:v>61.433333333333337</c:v>
                </c:pt>
                <c:pt idx="4">
                  <c:v>61.966666666666669</c:v>
                </c:pt>
                <c:pt idx="5">
                  <c:v>62.533333333333331</c:v>
                </c:pt>
                <c:pt idx="6">
                  <c:v>63.9</c:v>
                </c:pt>
                <c:pt idx="7">
                  <c:v>65.266666666666666</c:v>
                </c:pt>
                <c:pt idx="8">
                  <c:v>67.13333333333334</c:v>
                </c:pt>
                <c:pt idx="9">
                  <c:v>68.633333333333326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4B7-4083-9510-EC317AE9B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41344"/>
        <c:axId val="106042880"/>
      </c:lineChart>
      <c:catAx>
        <c:axId val="1060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042880"/>
        <c:crosses val="autoZero"/>
        <c:auto val="1"/>
        <c:lblAlgn val="ctr"/>
        <c:lblOffset val="100"/>
        <c:noMultiLvlLbl val="0"/>
      </c:catAx>
      <c:valAx>
        <c:axId val="10604288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04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7347829462502"/>
          <c:y val="0.25520879950952879"/>
          <c:w val="0.2112922777538529"/>
          <c:h val="0.36473987691655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1" u="none" strike="noStrike" baseline="0" dirty="0" smtClean="0">
                <a:effectLst/>
              </a:rPr>
              <a:t>A képzésben részt vevők aránya az összes foglalkoztatotthoz képest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Munka1!$A$5</c:f>
              <c:strCache>
                <c:ptCount val="1"/>
                <c:pt idx="0">
                  <c:v>Kisvállalkozás 10–49 fő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Munka1!$B$4:$E$4</c:f>
              <c:numCache>
                <c:formatCode>General</c:formatCode>
                <c:ptCount val="4"/>
                <c:pt idx="0">
                  <c:v>1999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Munka1!$B$5:$E$5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D-4793-9550-3D8F87DD338B}"/>
            </c:ext>
          </c:extLst>
        </c:ser>
        <c:ser>
          <c:idx val="1"/>
          <c:order val="1"/>
          <c:tx>
            <c:strRef>
              <c:f>Munka1!$A$6</c:f>
              <c:strCache>
                <c:ptCount val="1"/>
                <c:pt idx="0">
                  <c:v>Középvállalat  50–249 fő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Munka1!$B$4:$E$4</c:f>
              <c:numCache>
                <c:formatCode>General</c:formatCode>
                <c:ptCount val="4"/>
                <c:pt idx="0">
                  <c:v>1999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Munka1!$B$6:$E$6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D-4793-9550-3D8F87DD338B}"/>
            </c:ext>
          </c:extLst>
        </c:ser>
        <c:ser>
          <c:idx val="2"/>
          <c:order val="2"/>
          <c:tx>
            <c:strRef>
              <c:f>Munka1!$A$7</c:f>
              <c:strCache>
                <c:ptCount val="1"/>
                <c:pt idx="0">
                  <c:v>Nagyvállalat 249 fő felett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Munka1!$B$4:$E$4</c:f>
              <c:numCache>
                <c:formatCode>General</c:formatCode>
                <c:ptCount val="4"/>
                <c:pt idx="0">
                  <c:v>1999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Munka1!$B$7:$E$7</c:f>
              <c:numCache>
                <c:formatCode>General</c:formatCode>
                <c:ptCount val="4"/>
                <c:pt idx="0">
                  <c:v>19</c:v>
                </c:pt>
                <c:pt idx="1">
                  <c:v>25</c:v>
                </c:pt>
                <c:pt idx="2">
                  <c:v>28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D-4793-9550-3D8F87DD3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65984"/>
        <c:axId val="106280064"/>
      </c:barChart>
      <c:catAx>
        <c:axId val="1062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280064"/>
        <c:crosses val="autoZero"/>
        <c:auto val="1"/>
        <c:lblAlgn val="ctr"/>
        <c:lblOffset val="100"/>
        <c:noMultiLvlLbl val="0"/>
      </c:catAx>
      <c:valAx>
        <c:axId val="1062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2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7020736091159E-2"/>
          <c:y val="0.8421363001926998"/>
          <c:w val="0.92618781895947533"/>
          <c:h val="0.135248994728874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11832895888016"/>
          <c:y val="0.19320242685773736"/>
          <c:w val="0.50038367446504939"/>
          <c:h val="0.781705147202958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11832895888016"/>
          <c:y val="0.3244907407407408"/>
          <c:w val="0.40287467191601051"/>
          <c:h val="0.6714577865266842"/>
        </c:manualLayout>
      </c:layout>
      <c:pieChart>
        <c:varyColors val="1"/>
        <c:ser>
          <c:idx val="0"/>
          <c:order val="0"/>
          <c:tx>
            <c:strRef>
              <c:f>Munka2!$A$38</c:f>
              <c:strCache>
                <c:ptCount val="1"/>
                <c:pt idx="0">
                  <c:v>2017/2018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B8-44C8-8611-0898A7F6409D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B8-44C8-8611-0898A7F6409D}"/>
              </c:ext>
            </c:extLst>
          </c:dPt>
          <c:dPt>
            <c:idx val="2"/>
            <c:bubble3D val="0"/>
            <c:explosion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B8-44C8-8611-0898A7F6409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Munka2!$B$37:$D$37</c:f>
              <c:strCache>
                <c:ptCount val="3"/>
                <c:pt idx="0">
                  <c:v>Állami </c:v>
                </c:pt>
                <c:pt idx="1">
                  <c:v>Alapítványi, magán és egyéb</c:v>
                </c:pt>
                <c:pt idx="2">
                  <c:v>Egyházi </c:v>
                </c:pt>
              </c:strCache>
            </c:strRef>
          </c:cat>
          <c:val>
            <c:numRef>
              <c:f>Munka2!$B$38:$D$38</c:f>
              <c:numCache>
                <c:formatCode>#,##0</c:formatCode>
                <c:ptCount val="3"/>
                <c:pt idx="0">
                  <c:v>122464</c:v>
                </c:pt>
                <c:pt idx="1">
                  <c:v>15470</c:v>
                </c:pt>
                <c:pt idx="2">
                  <c:v>48446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B8-44C8-8611-0898A7F64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Munka2!$A$53</c:f>
              <c:strCache>
                <c:ptCount val="1"/>
                <c:pt idx="0">
                  <c:v>2017/2018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4-462E-86A8-A4702493183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94-462E-86A8-A4702493183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94-462E-86A8-A4702493183A}"/>
              </c:ext>
            </c:extLst>
          </c:dPt>
          <c:dLbls>
            <c:dLbl>
              <c:idx val="0"/>
              <c:layout>
                <c:manualLayout>
                  <c:x val="1.4931960900795484E-2"/>
                  <c:y val="-0.2417794349931773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921"/>
                        <a:gd name="adj2" fmla="val 3187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16582918116281"/>
                      <c:h val="0.2074556074549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94-462E-86A8-A4702493183A}"/>
                </c:ext>
              </c:extLst>
            </c:dLbl>
            <c:dLbl>
              <c:idx val="1"/>
              <c:layout>
                <c:manualLayout>
                  <c:x val="-8.7043628243097543E-3"/>
                  <c:y val="-2.34930823599148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7881932178401"/>
                      <c:h val="0.20563565037342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94-462E-86A8-A4702493183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Munka2!$B$52:$D$52</c:f>
              <c:strCache>
                <c:ptCount val="3"/>
                <c:pt idx="0">
                  <c:v>Állami </c:v>
                </c:pt>
                <c:pt idx="1">
                  <c:v>Alapítványi, magán és egyéb</c:v>
                </c:pt>
                <c:pt idx="2">
                  <c:v>Egyházi </c:v>
                </c:pt>
              </c:strCache>
            </c:strRef>
          </c:cat>
          <c:val>
            <c:numRef>
              <c:f>Munka2!$B$53:$D$53</c:f>
              <c:numCache>
                <c:formatCode>#,##0</c:formatCode>
                <c:ptCount val="3"/>
                <c:pt idx="0">
                  <c:v>256321</c:v>
                </c:pt>
                <c:pt idx="1">
                  <c:v>15990</c:v>
                </c:pt>
                <c:pt idx="2">
                  <c:v>31525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94-462E-86A8-A47024931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2-419C-AA0A-945E41C1431D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2-419C-AA0A-945E41C1431D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82-419C-AA0A-945E41C1431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82-419C-AA0A-945E41C1431D}"/>
              </c:ext>
            </c:extLst>
          </c:dPt>
          <c:dLbls>
            <c:dLbl>
              <c:idx val="1"/>
              <c:layout>
                <c:manualLayout>
                  <c:x val="4.4549364403187561E-2"/>
                  <c:y val="1.95799199788846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6103161779653"/>
                      <c:h val="0.2749060787926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82-419C-AA0A-945E41C1431D}"/>
                </c:ext>
              </c:extLst>
            </c:dLbl>
            <c:dLbl>
              <c:idx val="2"/>
              <c:layout>
                <c:manualLayout>
                  <c:x val="-2.2274974524094188E-2"/>
                  <c:y val="-1.17478594845002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6093004547174"/>
                      <c:h val="0.18564948087411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82-419C-AA0A-945E41C1431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Munka1!$G$34:$J$34</c:f>
              <c:strCache>
                <c:ptCount val="4"/>
                <c:pt idx="0">
                  <c:v>Szakgimnázium</c:v>
                </c:pt>
                <c:pt idx="1">
                  <c:v>Szakiskola és készségfejlesztő iskola </c:v>
                </c:pt>
                <c:pt idx="2">
                  <c:v>Szakközépiskola</c:v>
                </c:pt>
                <c:pt idx="3">
                  <c:v>Gimnázium</c:v>
                </c:pt>
              </c:strCache>
            </c:strRef>
          </c:cat>
          <c:val>
            <c:numRef>
              <c:f>Munka1!$G$35:$J$35</c:f>
              <c:numCache>
                <c:formatCode>#,##0</c:formatCode>
                <c:ptCount val="4"/>
                <c:pt idx="0">
                  <c:v>162216</c:v>
                </c:pt>
                <c:pt idx="1">
                  <c:v>7187</c:v>
                </c:pt>
                <c:pt idx="2">
                  <c:v>74104</c:v>
                </c:pt>
                <c:pt idx="3">
                  <c:v>184525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82-419C-AA0A-945E41C14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 smtClean="0"/>
              <a:t>A</a:t>
            </a:r>
            <a:r>
              <a:rPr lang="hu-HU" sz="1600" baseline="0" dirty="0" smtClean="0"/>
              <a:t> gimnáziumi, szakgimnáziumi és szakközépiskolai képzés aránya nappali tagozaton 2009/2010 és 2017/2018 között</a:t>
            </a:r>
            <a:endParaRPr lang="hu-H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8096708471580674E-2"/>
          <c:y val="0.14481902094793669"/>
          <c:w val="0.9247284106707031"/>
          <c:h val="0.59571119877272805"/>
        </c:manualLayout>
      </c:layout>
      <c:lineChart>
        <c:grouping val="standard"/>
        <c:varyColors val="0"/>
        <c:ser>
          <c:idx val="0"/>
          <c:order val="0"/>
          <c:tx>
            <c:strRef>
              <c:f>Munka1!$G$32</c:f>
              <c:strCache>
                <c:ptCount val="1"/>
                <c:pt idx="0">
                  <c:v>Gimnázium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3"/>
            <c:dispRSqr val="0"/>
            <c:dispEq val="0"/>
          </c:trendline>
          <c:cat>
            <c:strRef>
              <c:f>Munka1!$F$33:$F$41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Munka1!$G$33:$G$41</c:f>
              <c:numCache>
                <c:formatCode>0.0%</c:formatCode>
                <c:ptCount val="9"/>
                <c:pt idx="0">
                  <c:v>0.35183235819726311</c:v>
                </c:pt>
                <c:pt idx="1">
                  <c:v>0.34952549319683018</c:v>
                </c:pt>
                <c:pt idx="2">
                  <c:v>0.34993392872191076</c:v>
                </c:pt>
                <c:pt idx="3">
                  <c:v>0.35673266413568661</c:v>
                </c:pt>
                <c:pt idx="4">
                  <c:v>0.37532611313621156</c:v>
                </c:pt>
                <c:pt idx="5">
                  <c:v>0.39313436570979837</c:v>
                </c:pt>
                <c:pt idx="6">
                  <c:v>0.40759209708370497</c:v>
                </c:pt>
                <c:pt idx="7">
                  <c:v>0.42513453402465462</c:v>
                </c:pt>
                <c:pt idx="8">
                  <c:v>0.43846309211229789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47-425C-B02C-2C044C5A6166}"/>
            </c:ext>
          </c:extLst>
        </c:ser>
        <c:ser>
          <c:idx val="1"/>
          <c:order val="1"/>
          <c:tx>
            <c:strRef>
              <c:f>Munka1!$H$32</c:f>
              <c:strCache>
                <c:ptCount val="1"/>
                <c:pt idx="0">
                  <c:v>Szakközépiskola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forward val="3"/>
            <c:dispRSqr val="0"/>
            <c:dispEq val="0"/>
          </c:trendline>
          <c:cat>
            <c:strRef>
              <c:f>Munka1!$F$33:$F$41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Munka1!$H$33:$H$41</c:f>
              <c:numCache>
                <c:formatCode>0.0%</c:formatCode>
                <c:ptCount val="9"/>
                <c:pt idx="0">
                  <c:v>0.22499938798991406</c:v>
                </c:pt>
                <c:pt idx="1">
                  <c:v>0.22765948090099122</c:v>
                </c:pt>
                <c:pt idx="2">
                  <c:v>0.23208320857187426</c:v>
                </c:pt>
                <c:pt idx="3">
                  <c:v>0.22124366862858402</c:v>
                </c:pt>
                <c:pt idx="4">
                  <c:v>0.21276440716730388</c:v>
                </c:pt>
                <c:pt idx="5">
                  <c:v>0.19963497193253452</c:v>
                </c:pt>
                <c:pt idx="6">
                  <c:v>0.18129544041730858</c:v>
                </c:pt>
                <c:pt idx="7">
                  <c:v>0.1829592574142806</c:v>
                </c:pt>
                <c:pt idx="8">
                  <c:v>0.1760838313393292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47-425C-B02C-2C044C5A6166}"/>
            </c:ext>
          </c:extLst>
        </c:ser>
        <c:ser>
          <c:idx val="2"/>
          <c:order val="2"/>
          <c:tx>
            <c:strRef>
              <c:f>Munka1!$I$32</c:f>
              <c:strCache>
                <c:ptCount val="1"/>
                <c:pt idx="0">
                  <c:v>Szakgimnázium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3"/>
            <c:forward val="3"/>
            <c:dispRSqr val="0"/>
            <c:dispEq val="0"/>
          </c:trendline>
          <c:cat>
            <c:strRef>
              <c:f>Munka1!$F$33:$F$41</c:f>
              <c:strCache>
                <c:ptCount val="9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</c:strCache>
            </c:strRef>
          </c:cat>
          <c:val>
            <c:numRef>
              <c:f>Munka1!$I$33:$I$41</c:f>
              <c:numCache>
                <c:formatCode>0.0%</c:formatCode>
                <c:ptCount val="9"/>
                <c:pt idx="0">
                  <c:v>0.42316825381282286</c:v>
                </c:pt>
                <c:pt idx="1">
                  <c:v>0.42281502590217862</c:v>
                </c:pt>
                <c:pt idx="2">
                  <c:v>0.41798286270621499</c:v>
                </c:pt>
                <c:pt idx="3">
                  <c:v>0.42202366723572937</c:v>
                </c:pt>
                <c:pt idx="4">
                  <c:v>0.41190947969648456</c:v>
                </c:pt>
                <c:pt idx="5">
                  <c:v>0.40723066235766708</c:v>
                </c:pt>
                <c:pt idx="6">
                  <c:v>0.41111246249898648</c:v>
                </c:pt>
                <c:pt idx="7">
                  <c:v>0.39190620856106478</c:v>
                </c:pt>
                <c:pt idx="8">
                  <c:v>0.38545307654837291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47-425C-B02C-2C044C5A6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207232"/>
        <c:axId val="120208768"/>
      </c:lineChart>
      <c:catAx>
        <c:axId val="1202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0208768"/>
        <c:crosses val="autoZero"/>
        <c:auto val="1"/>
        <c:lblAlgn val="ctr"/>
        <c:lblOffset val="100"/>
        <c:noMultiLvlLbl val="0"/>
      </c:catAx>
      <c:valAx>
        <c:axId val="12020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02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2019. 05. 28.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2019. 05. 28.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gyzetek helye 1">
            <a:extLst>
              <a:ext uri="{FF2B5EF4-FFF2-40B4-BE49-F238E27FC236}">
                <a16:creationId xmlns:a16="http://schemas.microsoft.com/office/drawing/2014/main" id="{19B3EE2F-B79C-40E5-A605-44979F656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085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gyzetek helye 1">
            <a:extLst>
              <a:ext uri="{FF2B5EF4-FFF2-40B4-BE49-F238E27FC236}">
                <a16:creationId xmlns:a16="http://schemas.microsoft.com/office/drawing/2014/main" id="{19B3EE2F-B79C-40E5-A605-44979F656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740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gyzetek helye 1">
            <a:extLst>
              <a:ext uri="{FF2B5EF4-FFF2-40B4-BE49-F238E27FC236}">
                <a16:creationId xmlns:a16="http://schemas.microsoft.com/office/drawing/2014/main" id="{19B3EE2F-B79C-40E5-A605-44979F656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70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Foglalkoztatási arány: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foglalkoztatottaknak a megfelelő korcsoportba tartozó népességhez viszonyított aránya.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/>
              <a:t>foglalkoztatatási ráta Magyarországon 2010 óta növekvő tendenciájú, amely összhangban van a növekvő aktivitási és csökkenő munkanélküliségi ráta alakulásával. A foglalkoztatás alakulása megfelel a nemzetközi viszonylatban megfigyelhető trendeknek, bár a növekedés mértéke kiemelkedő: míg Németországban a foglalkoztatás 70,1 százalékról 75,2 százalékra emelkedett, addig a magyar foglalkoztatási ráta  56,4 százalékos értékről 68,2 százalékos értékre növekedett, hosszú idő óta először meghaladva az EU-s átlagot.</a:t>
            </a:r>
          </a:p>
          <a:p>
            <a:endParaRPr lang="hu-HU" baseline="0" dirty="0"/>
          </a:p>
          <a:p>
            <a:endParaRPr lang="hu-HU" baseline="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43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30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221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76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904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4359" y="4820080"/>
            <a:ext cx="2848809" cy="1426524"/>
            <a:chOff x="2494" y="1487"/>
            <a:chExt cx="2688" cy="13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6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:a16="http://schemas.microsoft.com/office/drawing/2014/main" id="{215B8635-C62C-2A4F-9FCC-BF5DFA83B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églalap 11">
            <a:extLst>
              <a:ext uri="{FF2B5EF4-FFF2-40B4-BE49-F238E27FC236}">
                <a16:creationId xmlns:a16="http://schemas.microsoft.com/office/drawing/2014/main" id="{DE4DA7E8-60EA-3146-AEF6-0F22CD9BBA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0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 1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06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8013" y="1371600"/>
            <a:ext cx="10971289" cy="4876800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67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22" y="0"/>
            <a:ext cx="9184135" cy="1179576"/>
          </a:xfrm>
        </p:spPr>
        <p:txBody>
          <a:bodyPr>
            <a:normAutofit/>
          </a:bodyPr>
          <a:lstStyle>
            <a:lvl1pPr>
              <a:defRPr lang="hu-HU" sz="2799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799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/>
              <a:pPr/>
              <a:t>2019. 05. 28.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19" y="1608364"/>
            <a:ext cx="11653237" cy="4321788"/>
          </a:xfrm>
          <a:prstGeom prst="rect">
            <a:avLst/>
          </a:prstGeom>
        </p:spPr>
        <p:txBody>
          <a:bodyPr/>
          <a:lstStyle>
            <a:lvl1pPr marL="228531" indent="-228531">
              <a:buFont typeface="Wingdings" pitchFamily="2" charset="2"/>
              <a:buChar char="§"/>
              <a:defRPr/>
            </a:lvl1pPr>
            <a:lvl2pPr marL="685594" indent="-228531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0487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D098-1508-45CA-BDF4-E7C8B6C20B23}" type="datetimeFigureOut">
              <a:rPr lang="hu-HU" smtClean="0"/>
              <a:t>2019. 05. 28.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8C82-EE70-4C57-9530-B2B4B103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71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4479" y="4821936"/>
            <a:ext cx="2846569" cy="1426464"/>
            <a:chOff x="2927" y="94"/>
            <a:chExt cx="2686" cy="13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15" name="Group 18"/>
          <p:cNvGrpSpPr>
            <a:grpSpLocks noChangeAspect="1"/>
          </p:cNvGrpSpPr>
          <p:nvPr userDrawn="1"/>
        </p:nvGrpSpPr>
        <p:grpSpPr bwMode="auto">
          <a:xfrm>
            <a:off x="102239" y="4816901"/>
            <a:ext cx="2848809" cy="1426524"/>
            <a:chOff x="2494" y="2016"/>
            <a:chExt cx="2688" cy="1346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820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106364" y="4816905"/>
            <a:ext cx="2844800" cy="1427163"/>
            <a:chOff x="479" y="1056"/>
            <a:chExt cx="1792" cy="899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9" y="1056"/>
              <a:ext cx="17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1260" y="1115"/>
              <a:ext cx="251" cy="525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580" y="1705"/>
              <a:ext cx="1596" cy="193"/>
            </a:xfrm>
            <a:custGeom>
              <a:avLst/>
              <a:gdLst>
                <a:gd name="T0" fmla="*/ 292 w 1010"/>
                <a:gd name="T1" fmla="*/ 13 h 122"/>
                <a:gd name="T2" fmla="*/ 329 w 1010"/>
                <a:gd name="T3" fmla="*/ 1 h 122"/>
                <a:gd name="T4" fmla="*/ 352 w 1010"/>
                <a:gd name="T5" fmla="*/ 23 h 122"/>
                <a:gd name="T6" fmla="*/ 383 w 1010"/>
                <a:gd name="T7" fmla="*/ 47 h 122"/>
                <a:gd name="T8" fmla="*/ 402 w 1010"/>
                <a:gd name="T9" fmla="*/ 8 h 122"/>
                <a:gd name="T10" fmla="*/ 435 w 1010"/>
                <a:gd name="T11" fmla="*/ 47 h 122"/>
                <a:gd name="T12" fmla="*/ 434 w 1010"/>
                <a:gd name="T13" fmla="*/ 9 h 122"/>
                <a:gd name="T14" fmla="*/ 456 w 1010"/>
                <a:gd name="T15" fmla="*/ 7 h 122"/>
                <a:gd name="T16" fmla="*/ 491 w 1010"/>
                <a:gd name="T17" fmla="*/ 44 h 122"/>
                <a:gd name="T18" fmla="*/ 471 w 1010"/>
                <a:gd name="T19" fmla="*/ 14 h 122"/>
                <a:gd name="T20" fmla="*/ 516 w 1010"/>
                <a:gd name="T21" fmla="*/ 12 h 122"/>
                <a:gd name="T22" fmla="*/ 534 w 1010"/>
                <a:gd name="T23" fmla="*/ 39 h 122"/>
                <a:gd name="T24" fmla="*/ 516 w 1010"/>
                <a:gd name="T25" fmla="*/ 33 h 122"/>
                <a:gd name="T26" fmla="*/ 546 w 1010"/>
                <a:gd name="T27" fmla="*/ 8 h 122"/>
                <a:gd name="T28" fmla="*/ 581 w 1010"/>
                <a:gd name="T29" fmla="*/ 10 h 122"/>
                <a:gd name="T30" fmla="*/ 562 w 1010"/>
                <a:gd name="T31" fmla="*/ 34 h 122"/>
                <a:gd name="T32" fmla="*/ 623 w 1010"/>
                <a:gd name="T33" fmla="*/ 11 h 122"/>
                <a:gd name="T34" fmla="*/ 614 w 1010"/>
                <a:gd name="T35" fmla="*/ 28 h 122"/>
                <a:gd name="T36" fmla="*/ 656 w 1010"/>
                <a:gd name="T37" fmla="*/ 49 h 122"/>
                <a:gd name="T38" fmla="*/ 713 w 1010"/>
                <a:gd name="T39" fmla="*/ 18 h 122"/>
                <a:gd name="T40" fmla="*/ 699 w 1010"/>
                <a:gd name="T41" fmla="*/ 47 h 122"/>
                <a:gd name="T42" fmla="*/ 695 w 1010"/>
                <a:gd name="T43" fmla="*/ 10 h 122"/>
                <a:gd name="T44" fmla="*/ 4 w 1010"/>
                <a:gd name="T45" fmla="*/ 79 h 122"/>
                <a:gd name="T46" fmla="*/ 37 w 1010"/>
                <a:gd name="T47" fmla="*/ 121 h 122"/>
                <a:gd name="T48" fmla="*/ 63 w 1010"/>
                <a:gd name="T49" fmla="*/ 81 h 122"/>
                <a:gd name="T50" fmla="*/ 81 w 1010"/>
                <a:gd name="T51" fmla="*/ 121 h 122"/>
                <a:gd name="T52" fmla="*/ 118 w 1010"/>
                <a:gd name="T53" fmla="*/ 81 h 122"/>
                <a:gd name="T54" fmla="*/ 162 w 1010"/>
                <a:gd name="T55" fmla="*/ 102 h 122"/>
                <a:gd name="T56" fmla="*/ 200 w 1010"/>
                <a:gd name="T57" fmla="*/ 102 h 122"/>
                <a:gd name="T58" fmla="*/ 227 w 1010"/>
                <a:gd name="T59" fmla="*/ 82 h 122"/>
                <a:gd name="T60" fmla="*/ 217 w 1010"/>
                <a:gd name="T61" fmla="*/ 119 h 122"/>
                <a:gd name="T62" fmla="*/ 222 w 1010"/>
                <a:gd name="T63" fmla="*/ 104 h 122"/>
                <a:gd name="T64" fmla="*/ 250 w 1010"/>
                <a:gd name="T65" fmla="*/ 85 h 122"/>
                <a:gd name="T66" fmla="*/ 268 w 1010"/>
                <a:gd name="T67" fmla="*/ 84 h 122"/>
                <a:gd name="T68" fmla="*/ 291 w 1010"/>
                <a:gd name="T69" fmla="*/ 82 h 122"/>
                <a:gd name="T70" fmla="*/ 332 w 1010"/>
                <a:gd name="T71" fmla="*/ 119 h 122"/>
                <a:gd name="T72" fmla="*/ 364 w 1010"/>
                <a:gd name="T73" fmla="*/ 81 h 122"/>
                <a:gd name="T74" fmla="*/ 394 w 1010"/>
                <a:gd name="T75" fmla="*/ 118 h 122"/>
                <a:gd name="T76" fmla="*/ 449 w 1010"/>
                <a:gd name="T77" fmla="*/ 106 h 122"/>
                <a:gd name="T78" fmla="*/ 448 w 1010"/>
                <a:gd name="T79" fmla="*/ 104 h 122"/>
                <a:gd name="T80" fmla="*/ 470 w 1010"/>
                <a:gd name="T81" fmla="*/ 83 h 122"/>
                <a:gd name="T82" fmla="*/ 505 w 1010"/>
                <a:gd name="T83" fmla="*/ 121 h 122"/>
                <a:gd name="T84" fmla="*/ 528 w 1010"/>
                <a:gd name="T85" fmla="*/ 121 h 122"/>
                <a:gd name="T86" fmla="*/ 530 w 1010"/>
                <a:gd name="T87" fmla="*/ 83 h 122"/>
                <a:gd name="T88" fmla="*/ 598 w 1010"/>
                <a:gd name="T89" fmla="*/ 77 h 122"/>
                <a:gd name="T90" fmla="*/ 619 w 1010"/>
                <a:gd name="T91" fmla="*/ 80 h 122"/>
                <a:gd name="T92" fmla="*/ 648 w 1010"/>
                <a:gd name="T93" fmla="*/ 88 h 122"/>
                <a:gd name="T94" fmla="*/ 644 w 1010"/>
                <a:gd name="T95" fmla="*/ 101 h 122"/>
                <a:gd name="T96" fmla="*/ 627 w 1010"/>
                <a:gd name="T97" fmla="*/ 120 h 122"/>
                <a:gd name="T98" fmla="*/ 679 w 1010"/>
                <a:gd name="T99" fmla="*/ 83 h 122"/>
                <a:gd name="T100" fmla="*/ 743 w 1010"/>
                <a:gd name="T101" fmla="*/ 121 h 122"/>
                <a:gd name="T102" fmla="*/ 715 w 1010"/>
                <a:gd name="T103" fmla="*/ 121 h 122"/>
                <a:gd name="T104" fmla="*/ 714 w 1010"/>
                <a:gd name="T105" fmla="*/ 82 h 122"/>
                <a:gd name="T106" fmla="*/ 742 w 1010"/>
                <a:gd name="T107" fmla="*/ 82 h 122"/>
                <a:gd name="T108" fmla="*/ 756 w 1010"/>
                <a:gd name="T109" fmla="*/ 81 h 122"/>
                <a:gd name="T110" fmla="*/ 787 w 1010"/>
                <a:gd name="T111" fmla="*/ 118 h 122"/>
                <a:gd name="T112" fmla="*/ 876 w 1010"/>
                <a:gd name="T113" fmla="*/ 117 h 122"/>
                <a:gd name="T114" fmla="*/ 853 w 1010"/>
                <a:gd name="T115" fmla="*/ 82 h 122"/>
                <a:gd name="T116" fmla="*/ 904 w 1010"/>
                <a:gd name="T117" fmla="*/ 119 h 122"/>
                <a:gd name="T118" fmla="*/ 967 w 1010"/>
                <a:gd name="T119" fmla="*/ 116 h 122"/>
                <a:gd name="T120" fmla="*/ 941 w 1010"/>
                <a:gd name="T121" fmla="*/ 114 h 122"/>
                <a:gd name="T122" fmla="*/ 982 w 1010"/>
                <a:gd name="T123" fmla="*/ 85 h 122"/>
                <a:gd name="T124" fmla="*/ 996 w 1010"/>
                <a:gd name="T125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22">
                  <a:moveTo>
                    <a:pt x="335" y="40"/>
                  </a:moveTo>
                  <a:cubicBezTo>
                    <a:pt x="335" y="42"/>
                    <a:pt x="336" y="46"/>
                    <a:pt x="338" y="46"/>
                  </a:cubicBezTo>
                  <a:cubicBezTo>
                    <a:pt x="340" y="47"/>
                    <a:pt x="342" y="47"/>
                    <a:pt x="342" y="47"/>
                  </a:cubicBezTo>
                  <a:cubicBezTo>
                    <a:pt x="343" y="47"/>
                    <a:pt x="343" y="47"/>
                    <a:pt x="343" y="47"/>
                  </a:cubicBezTo>
                  <a:cubicBezTo>
                    <a:pt x="343" y="48"/>
                    <a:pt x="342" y="48"/>
                    <a:pt x="341" y="48"/>
                  </a:cubicBezTo>
                  <a:cubicBezTo>
                    <a:pt x="340" y="48"/>
                    <a:pt x="333" y="48"/>
                    <a:pt x="331" y="47"/>
                  </a:cubicBezTo>
                  <a:cubicBezTo>
                    <a:pt x="330" y="47"/>
                    <a:pt x="329" y="47"/>
                    <a:pt x="329" y="47"/>
                  </a:cubicBezTo>
                  <a:cubicBezTo>
                    <a:pt x="329" y="47"/>
                    <a:pt x="329" y="46"/>
                    <a:pt x="330" y="46"/>
                  </a:cubicBezTo>
                  <a:cubicBezTo>
                    <a:pt x="330" y="46"/>
                    <a:pt x="330" y="45"/>
                    <a:pt x="330" y="44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0" y="47"/>
                    <a:pt x="310" y="48"/>
                    <a:pt x="310" y="48"/>
                  </a:cubicBezTo>
                  <a:cubicBezTo>
                    <a:pt x="309" y="48"/>
                    <a:pt x="309" y="47"/>
                    <a:pt x="308" y="45"/>
                  </a:cubicBezTo>
                  <a:cubicBezTo>
                    <a:pt x="306" y="42"/>
                    <a:pt x="301" y="31"/>
                    <a:pt x="301" y="31"/>
                  </a:cubicBezTo>
                  <a:cubicBezTo>
                    <a:pt x="300" y="29"/>
                    <a:pt x="293" y="15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0" y="43"/>
                    <a:pt x="290" y="44"/>
                    <a:pt x="290" y="45"/>
                  </a:cubicBezTo>
                  <a:cubicBezTo>
                    <a:pt x="290" y="46"/>
                    <a:pt x="290" y="46"/>
                    <a:pt x="291" y="47"/>
                  </a:cubicBezTo>
                  <a:cubicBezTo>
                    <a:pt x="292" y="47"/>
                    <a:pt x="293" y="47"/>
                    <a:pt x="294" y="47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94" y="48"/>
                    <a:pt x="294" y="48"/>
                    <a:pt x="293" y="48"/>
                  </a:cubicBezTo>
                  <a:cubicBezTo>
                    <a:pt x="291" y="48"/>
                    <a:pt x="288" y="48"/>
                    <a:pt x="287" y="48"/>
                  </a:cubicBezTo>
                  <a:cubicBezTo>
                    <a:pt x="287" y="48"/>
                    <a:pt x="284" y="48"/>
                    <a:pt x="282" y="48"/>
                  </a:cubicBezTo>
                  <a:cubicBezTo>
                    <a:pt x="281" y="48"/>
                    <a:pt x="281" y="48"/>
                    <a:pt x="281" y="47"/>
                  </a:cubicBezTo>
                  <a:cubicBezTo>
                    <a:pt x="281" y="47"/>
                    <a:pt x="281" y="47"/>
                    <a:pt x="282" y="47"/>
                  </a:cubicBezTo>
                  <a:cubicBezTo>
                    <a:pt x="282" y="47"/>
                    <a:pt x="283" y="47"/>
                    <a:pt x="283" y="47"/>
                  </a:cubicBezTo>
                  <a:cubicBezTo>
                    <a:pt x="286" y="46"/>
                    <a:pt x="286" y="44"/>
                    <a:pt x="286" y="4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"/>
                    <a:pt x="291" y="0"/>
                    <a:pt x="291" y="0"/>
                  </a:cubicBezTo>
                  <a:cubicBezTo>
                    <a:pt x="291" y="0"/>
                    <a:pt x="292" y="1"/>
                    <a:pt x="292" y="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0"/>
                    <a:pt x="330" y="0"/>
                  </a:cubicBezTo>
                  <a:cubicBezTo>
                    <a:pt x="330" y="0"/>
                    <a:pt x="331" y="1"/>
                    <a:pt x="331" y="2"/>
                  </a:cubicBezTo>
                  <a:lnTo>
                    <a:pt x="335" y="40"/>
                  </a:lnTo>
                  <a:close/>
                  <a:moveTo>
                    <a:pt x="357" y="33"/>
                  </a:moveTo>
                  <a:cubicBezTo>
                    <a:pt x="357" y="38"/>
                    <a:pt x="357" y="42"/>
                    <a:pt x="358" y="44"/>
                  </a:cubicBezTo>
                  <a:cubicBezTo>
                    <a:pt x="358" y="45"/>
                    <a:pt x="358" y="46"/>
                    <a:pt x="359" y="47"/>
                  </a:cubicBezTo>
                  <a:cubicBezTo>
                    <a:pt x="360" y="47"/>
                    <a:pt x="361" y="47"/>
                    <a:pt x="362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9" y="48"/>
                    <a:pt x="355" y="48"/>
                    <a:pt x="355" y="48"/>
                  </a:cubicBezTo>
                  <a:cubicBezTo>
                    <a:pt x="354" y="48"/>
                    <a:pt x="351" y="48"/>
                    <a:pt x="349" y="48"/>
                  </a:cubicBezTo>
                  <a:cubicBezTo>
                    <a:pt x="349" y="48"/>
                    <a:pt x="348" y="48"/>
                    <a:pt x="348" y="47"/>
                  </a:cubicBezTo>
                  <a:cubicBezTo>
                    <a:pt x="348" y="47"/>
                    <a:pt x="349" y="47"/>
                    <a:pt x="349" y="47"/>
                  </a:cubicBezTo>
                  <a:cubicBezTo>
                    <a:pt x="349" y="47"/>
                    <a:pt x="350" y="47"/>
                    <a:pt x="351" y="47"/>
                  </a:cubicBezTo>
                  <a:cubicBezTo>
                    <a:pt x="352" y="46"/>
                    <a:pt x="352" y="45"/>
                    <a:pt x="352" y="44"/>
                  </a:cubicBezTo>
                  <a:cubicBezTo>
                    <a:pt x="352" y="42"/>
                    <a:pt x="352" y="38"/>
                    <a:pt x="352" y="33"/>
                  </a:cubicBezTo>
                  <a:cubicBezTo>
                    <a:pt x="352" y="23"/>
                    <a:pt x="352" y="23"/>
                    <a:pt x="352" y="23"/>
                  </a:cubicBezTo>
                  <a:cubicBezTo>
                    <a:pt x="352" y="15"/>
                    <a:pt x="352" y="14"/>
                    <a:pt x="352" y="12"/>
                  </a:cubicBezTo>
                  <a:cubicBezTo>
                    <a:pt x="352" y="10"/>
                    <a:pt x="352" y="9"/>
                    <a:pt x="350" y="9"/>
                  </a:cubicBezTo>
                  <a:cubicBezTo>
                    <a:pt x="350" y="9"/>
                    <a:pt x="349" y="9"/>
                    <a:pt x="349" y="9"/>
                  </a:cubicBezTo>
                  <a:cubicBezTo>
                    <a:pt x="349" y="9"/>
                    <a:pt x="348" y="9"/>
                    <a:pt x="348" y="9"/>
                  </a:cubicBezTo>
                  <a:cubicBezTo>
                    <a:pt x="348" y="8"/>
                    <a:pt x="349" y="8"/>
                    <a:pt x="349" y="8"/>
                  </a:cubicBezTo>
                  <a:cubicBezTo>
                    <a:pt x="351" y="8"/>
                    <a:pt x="354" y="8"/>
                    <a:pt x="355" y="8"/>
                  </a:cubicBezTo>
                  <a:cubicBezTo>
                    <a:pt x="355" y="8"/>
                    <a:pt x="359" y="8"/>
                    <a:pt x="360" y="8"/>
                  </a:cubicBezTo>
                  <a:cubicBezTo>
                    <a:pt x="361" y="8"/>
                    <a:pt x="361" y="8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8" y="9"/>
                    <a:pt x="357" y="10"/>
                    <a:pt x="357" y="12"/>
                  </a:cubicBezTo>
                  <a:cubicBezTo>
                    <a:pt x="357" y="14"/>
                    <a:pt x="357" y="15"/>
                    <a:pt x="357" y="23"/>
                  </a:cubicBezTo>
                  <a:lnTo>
                    <a:pt x="357" y="33"/>
                  </a:lnTo>
                  <a:close/>
                  <a:moveTo>
                    <a:pt x="377" y="41"/>
                  </a:moveTo>
                  <a:cubicBezTo>
                    <a:pt x="378" y="45"/>
                    <a:pt x="378" y="46"/>
                    <a:pt x="380" y="47"/>
                  </a:cubicBezTo>
                  <a:cubicBezTo>
                    <a:pt x="380" y="47"/>
                    <a:pt x="382" y="47"/>
                    <a:pt x="382" y="47"/>
                  </a:cubicBezTo>
                  <a:cubicBezTo>
                    <a:pt x="382" y="47"/>
                    <a:pt x="383" y="47"/>
                    <a:pt x="383" y="47"/>
                  </a:cubicBezTo>
                  <a:cubicBezTo>
                    <a:pt x="383" y="48"/>
                    <a:pt x="382" y="48"/>
                    <a:pt x="382" y="48"/>
                  </a:cubicBezTo>
                  <a:cubicBezTo>
                    <a:pt x="379" y="48"/>
                    <a:pt x="376" y="48"/>
                    <a:pt x="376" y="48"/>
                  </a:cubicBezTo>
                  <a:cubicBezTo>
                    <a:pt x="375" y="48"/>
                    <a:pt x="373" y="48"/>
                    <a:pt x="371" y="48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1" y="47"/>
                    <a:pt x="372" y="47"/>
                    <a:pt x="372" y="47"/>
                  </a:cubicBezTo>
                  <a:cubicBezTo>
                    <a:pt x="374" y="46"/>
                    <a:pt x="374" y="45"/>
                    <a:pt x="374" y="4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8"/>
                    <a:pt x="374" y="7"/>
                    <a:pt x="375" y="7"/>
                  </a:cubicBezTo>
                  <a:cubicBezTo>
                    <a:pt x="375" y="7"/>
                    <a:pt x="376" y="8"/>
                    <a:pt x="377" y="9"/>
                  </a:cubicBezTo>
                  <a:cubicBezTo>
                    <a:pt x="378" y="10"/>
                    <a:pt x="386" y="18"/>
                    <a:pt x="394" y="27"/>
                  </a:cubicBezTo>
                  <a:cubicBezTo>
                    <a:pt x="399" y="32"/>
                    <a:pt x="405" y="39"/>
                    <a:pt x="407" y="40"/>
                  </a:cubicBezTo>
                  <a:cubicBezTo>
                    <a:pt x="406" y="14"/>
                    <a:pt x="406" y="14"/>
                    <a:pt x="406" y="14"/>
                  </a:cubicBezTo>
                  <a:cubicBezTo>
                    <a:pt x="406" y="11"/>
                    <a:pt x="406" y="10"/>
                    <a:pt x="404" y="9"/>
                  </a:cubicBezTo>
                  <a:cubicBezTo>
                    <a:pt x="403" y="9"/>
                    <a:pt x="402" y="9"/>
                    <a:pt x="402" y="9"/>
                  </a:cubicBezTo>
                  <a:cubicBezTo>
                    <a:pt x="401" y="9"/>
                    <a:pt x="401" y="9"/>
                    <a:pt x="401" y="8"/>
                  </a:cubicBezTo>
                  <a:cubicBezTo>
                    <a:pt x="401" y="8"/>
                    <a:pt x="402" y="8"/>
                    <a:pt x="402" y="8"/>
                  </a:cubicBezTo>
                  <a:cubicBezTo>
                    <a:pt x="405" y="8"/>
                    <a:pt x="407" y="8"/>
                    <a:pt x="408" y="8"/>
                  </a:cubicBezTo>
                  <a:cubicBezTo>
                    <a:pt x="409" y="8"/>
                    <a:pt x="410" y="8"/>
                    <a:pt x="413" y="8"/>
                  </a:cubicBezTo>
                  <a:cubicBezTo>
                    <a:pt x="413" y="8"/>
                    <a:pt x="414" y="8"/>
                    <a:pt x="414" y="8"/>
                  </a:cubicBezTo>
                  <a:cubicBezTo>
                    <a:pt x="414" y="9"/>
                    <a:pt x="413" y="9"/>
                    <a:pt x="413" y="9"/>
                  </a:cubicBezTo>
                  <a:cubicBezTo>
                    <a:pt x="413" y="9"/>
                    <a:pt x="412" y="9"/>
                    <a:pt x="412" y="9"/>
                  </a:cubicBezTo>
                  <a:cubicBezTo>
                    <a:pt x="410" y="9"/>
                    <a:pt x="410" y="11"/>
                    <a:pt x="410" y="1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8"/>
                    <a:pt x="410" y="48"/>
                    <a:pt x="409" y="48"/>
                  </a:cubicBezTo>
                  <a:cubicBezTo>
                    <a:pt x="409" y="48"/>
                    <a:pt x="408" y="48"/>
                    <a:pt x="405" y="45"/>
                  </a:cubicBezTo>
                  <a:cubicBezTo>
                    <a:pt x="404" y="44"/>
                    <a:pt x="397" y="37"/>
                    <a:pt x="391" y="31"/>
                  </a:cubicBezTo>
                  <a:cubicBezTo>
                    <a:pt x="385" y="24"/>
                    <a:pt x="378" y="18"/>
                    <a:pt x="377" y="16"/>
                  </a:cubicBezTo>
                  <a:lnTo>
                    <a:pt x="377" y="41"/>
                  </a:lnTo>
                  <a:close/>
                  <a:moveTo>
                    <a:pt x="430" y="33"/>
                  </a:moveTo>
                  <a:cubicBezTo>
                    <a:pt x="430" y="38"/>
                    <a:pt x="430" y="42"/>
                    <a:pt x="431" y="44"/>
                  </a:cubicBezTo>
                  <a:cubicBezTo>
                    <a:pt x="431" y="45"/>
                    <a:pt x="431" y="46"/>
                    <a:pt x="432" y="47"/>
                  </a:cubicBezTo>
                  <a:cubicBezTo>
                    <a:pt x="433" y="47"/>
                    <a:pt x="434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2" y="48"/>
                    <a:pt x="428" y="48"/>
                    <a:pt x="428" y="48"/>
                  </a:cubicBezTo>
                  <a:cubicBezTo>
                    <a:pt x="427" y="48"/>
                    <a:pt x="424" y="48"/>
                    <a:pt x="422" y="48"/>
                  </a:cubicBezTo>
                  <a:cubicBezTo>
                    <a:pt x="422" y="48"/>
                    <a:pt x="421" y="48"/>
                    <a:pt x="421" y="47"/>
                  </a:cubicBezTo>
                  <a:cubicBezTo>
                    <a:pt x="421" y="47"/>
                    <a:pt x="422" y="47"/>
                    <a:pt x="422" y="47"/>
                  </a:cubicBezTo>
                  <a:cubicBezTo>
                    <a:pt x="422" y="47"/>
                    <a:pt x="423" y="47"/>
                    <a:pt x="424" y="47"/>
                  </a:cubicBezTo>
                  <a:cubicBezTo>
                    <a:pt x="425" y="46"/>
                    <a:pt x="425" y="45"/>
                    <a:pt x="425" y="44"/>
                  </a:cubicBezTo>
                  <a:cubicBezTo>
                    <a:pt x="425" y="42"/>
                    <a:pt x="425" y="38"/>
                    <a:pt x="425" y="3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15"/>
                    <a:pt x="425" y="14"/>
                    <a:pt x="425" y="12"/>
                  </a:cubicBezTo>
                  <a:cubicBezTo>
                    <a:pt x="425" y="10"/>
                    <a:pt x="425" y="9"/>
                    <a:pt x="423" y="9"/>
                  </a:cubicBezTo>
                  <a:cubicBezTo>
                    <a:pt x="423" y="9"/>
                    <a:pt x="422" y="9"/>
                    <a:pt x="422" y="9"/>
                  </a:cubicBezTo>
                  <a:cubicBezTo>
                    <a:pt x="422" y="9"/>
                    <a:pt x="421" y="9"/>
                    <a:pt x="421" y="9"/>
                  </a:cubicBezTo>
                  <a:cubicBezTo>
                    <a:pt x="421" y="8"/>
                    <a:pt x="422" y="8"/>
                    <a:pt x="422" y="8"/>
                  </a:cubicBezTo>
                  <a:cubicBezTo>
                    <a:pt x="424" y="8"/>
                    <a:pt x="427" y="8"/>
                    <a:pt x="428" y="8"/>
                  </a:cubicBezTo>
                  <a:cubicBezTo>
                    <a:pt x="428" y="8"/>
                    <a:pt x="432" y="8"/>
                    <a:pt x="433" y="8"/>
                  </a:cubicBezTo>
                  <a:cubicBezTo>
                    <a:pt x="434" y="8"/>
                    <a:pt x="434" y="8"/>
                    <a:pt x="434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9"/>
                    <a:pt x="433" y="9"/>
                    <a:pt x="432" y="9"/>
                  </a:cubicBezTo>
                  <a:cubicBezTo>
                    <a:pt x="431" y="9"/>
                    <a:pt x="430" y="10"/>
                    <a:pt x="430" y="12"/>
                  </a:cubicBezTo>
                  <a:cubicBezTo>
                    <a:pt x="430" y="14"/>
                    <a:pt x="430" y="15"/>
                    <a:pt x="430" y="23"/>
                  </a:cubicBezTo>
                  <a:lnTo>
                    <a:pt x="430" y="33"/>
                  </a:lnTo>
                  <a:close/>
                  <a:moveTo>
                    <a:pt x="444" y="47"/>
                  </a:moveTo>
                  <a:cubicBezTo>
                    <a:pt x="443" y="47"/>
                    <a:pt x="443" y="47"/>
                    <a:pt x="443" y="45"/>
                  </a:cubicBezTo>
                  <a:cubicBezTo>
                    <a:pt x="443" y="43"/>
                    <a:pt x="443" y="40"/>
                    <a:pt x="443" y="40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4" y="40"/>
                    <a:pt x="444" y="40"/>
                    <a:pt x="444" y="41"/>
                  </a:cubicBezTo>
                  <a:cubicBezTo>
                    <a:pt x="445" y="45"/>
                    <a:pt x="449" y="46"/>
                    <a:pt x="453" y="46"/>
                  </a:cubicBezTo>
                  <a:cubicBezTo>
                    <a:pt x="458" y="46"/>
                    <a:pt x="461" y="43"/>
                    <a:pt x="461" y="39"/>
                  </a:cubicBezTo>
                  <a:cubicBezTo>
                    <a:pt x="461" y="36"/>
                    <a:pt x="459" y="34"/>
                    <a:pt x="454" y="30"/>
                  </a:cubicBezTo>
                  <a:cubicBezTo>
                    <a:pt x="452" y="28"/>
                    <a:pt x="452" y="28"/>
                    <a:pt x="452" y="28"/>
                  </a:cubicBezTo>
                  <a:cubicBezTo>
                    <a:pt x="446" y="24"/>
                    <a:pt x="444" y="21"/>
                    <a:pt x="444" y="17"/>
                  </a:cubicBezTo>
                  <a:cubicBezTo>
                    <a:pt x="444" y="11"/>
                    <a:pt x="449" y="7"/>
                    <a:pt x="456" y="7"/>
                  </a:cubicBezTo>
                  <a:cubicBezTo>
                    <a:pt x="458" y="7"/>
                    <a:pt x="460" y="8"/>
                    <a:pt x="461" y="8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4" y="8"/>
                    <a:pt x="464" y="8"/>
                    <a:pt x="464" y="9"/>
                  </a:cubicBezTo>
                  <a:cubicBezTo>
                    <a:pt x="464" y="9"/>
                    <a:pt x="464" y="11"/>
                    <a:pt x="464" y="14"/>
                  </a:cubicBezTo>
                  <a:cubicBezTo>
                    <a:pt x="464" y="15"/>
                    <a:pt x="464" y="15"/>
                    <a:pt x="463" y="15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3" y="14"/>
                    <a:pt x="462" y="13"/>
                    <a:pt x="462" y="12"/>
                  </a:cubicBezTo>
                  <a:cubicBezTo>
                    <a:pt x="462" y="11"/>
                    <a:pt x="460" y="9"/>
                    <a:pt x="455" y="9"/>
                  </a:cubicBezTo>
                  <a:cubicBezTo>
                    <a:pt x="451" y="9"/>
                    <a:pt x="448" y="11"/>
                    <a:pt x="448" y="15"/>
                  </a:cubicBezTo>
                  <a:cubicBezTo>
                    <a:pt x="448" y="18"/>
                    <a:pt x="449" y="20"/>
                    <a:pt x="455" y="24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63" y="30"/>
                    <a:pt x="465" y="33"/>
                    <a:pt x="465" y="38"/>
                  </a:cubicBezTo>
                  <a:cubicBezTo>
                    <a:pt x="465" y="41"/>
                    <a:pt x="464" y="44"/>
                    <a:pt x="460" y="47"/>
                  </a:cubicBezTo>
                  <a:cubicBezTo>
                    <a:pt x="458" y="48"/>
                    <a:pt x="454" y="49"/>
                    <a:pt x="451" y="49"/>
                  </a:cubicBezTo>
                  <a:cubicBezTo>
                    <a:pt x="449" y="49"/>
                    <a:pt x="446" y="48"/>
                    <a:pt x="444" y="47"/>
                  </a:cubicBezTo>
                  <a:close/>
                  <a:moveTo>
                    <a:pt x="491" y="33"/>
                  </a:moveTo>
                  <a:cubicBezTo>
                    <a:pt x="491" y="38"/>
                    <a:pt x="491" y="42"/>
                    <a:pt x="491" y="44"/>
                  </a:cubicBezTo>
                  <a:cubicBezTo>
                    <a:pt x="492" y="45"/>
                    <a:pt x="492" y="46"/>
                    <a:pt x="493" y="47"/>
                  </a:cubicBezTo>
                  <a:cubicBezTo>
                    <a:pt x="494" y="47"/>
                    <a:pt x="495" y="47"/>
                    <a:pt x="496" y="47"/>
                  </a:cubicBezTo>
                  <a:cubicBezTo>
                    <a:pt x="496" y="47"/>
                    <a:pt x="496" y="47"/>
                    <a:pt x="496" y="47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3" y="48"/>
                    <a:pt x="489" y="48"/>
                    <a:pt x="489" y="48"/>
                  </a:cubicBezTo>
                  <a:cubicBezTo>
                    <a:pt x="489" y="48"/>
                    <a:pt x="485" y="48"/>
                    <a:pt x="483" y="48"/>
                  </a:cubicBezTo>
                  <a:cubicBezTo>
                    <a:pt x="483" y="48"/>
                    <a:pt x="482" y="48"/>
                    <a:pt x="482" y="47"/>
                  </a:cubicBezTo>
                  <a:cubicBezTo>
                    <a:pt x="482" y="47"/>
                    <a:pt x="482" y="47"/>
                    <a:pt x="483" y="47"/>
                  </a:cubicBezTo>
                  <a:cubicBezTo>
                    <a:pt x="483" y="47"/>
                    <a:pt x="484" y="47"/>
                    <a:pt x="484" y="47"/>
                  </a:cubicBezTo>
                  <a:cubicBezTo>
                    <a:pt x="485" y="47"/>
                    <a:pt x="486" y="45"/>
                    <a:pt x="486" y="44"/>
                  </a:cubicBezTo>
                  <a:cubicBezTo>
                    <a:pt x="486" y="42"/>
                    <a:pt x="486" y="38"/>
                    <a:pt x="486" y="33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5" y="11"/>
                    <a:pt x="474" y="11"/>
                    <a:pt x="473" y="12"/>
                  </a:cubicBezTo>
                  <a:cubicBezTo>
                    <a:pt x="472" y="13"/>
                    <a:pt x="472" y="14"/>
                    <a:pt x="472" y="14"/>
                  </a:cubicBezTo>
                  <a:cubicBezTo>
                    <a:pt x="472" y="14"/>
                    <a:pt x="472" y="14"/>
                    <a:pt x="471" y="14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1" y="13"/>
                    <a:pt x="472" y="9"/>
                    <a:pt x="472" y="8"/>
                  </a:cubicBezTo>
                  <a:cubicBezTo>
                    <a:pt x="472" y="8"/>
                    <a:pt x="473" y="7"/>
                    <a:pt x="473" y="7"/>
                  </a:cubicBezTo>
                  <a:cubicBezTo>
                    <a:pt x="473" y="7"/>
                    <a:pt x="474" y="8"/>
                    <a:pt x="475" y="8"/>
                  </a:cubicBezTo>
                  <a:cubicBezTo>
                    <a:pt x="477" y="8"/>
                    <a:pt x="479" y="8"/>
                    <a:pt x="479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2" y="8"/>
                    <a:pt x="503" y="8"/>
                    <a:pt x="504" y="8"/>
                  </a:cubicBezTo>
                  <a:cubicBezTo>
                    <a:pt x="505" y="8"/>
                    <a:pt x="505" y="8"/>
                    <a:pt x="505" y="8"/>
                  </a:cubicBezTo>
                  <a:cubicBezTo>
                    <a:pt x="506" y="8"/>
                    <a:pt x="506" y="8"/>
                    <a:pt x="506" y="8"/>
                  </a:cubicBezTo>
                  <a:cubicBezTo>
                    <a:pt x="506" y="10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4"/>
                  </a:cubicBezTo>
                  <a:cubicBezTo>
                    <a:pt x="504" y="14"/>
                    <a:pt x="504" y="14"/>
                    <a:pt x="504" y="14"/>
                  </a:cubicBezTo>
                  <a:cubicBezTo>
                    <a:pt x="504" y="12"/>
                    <a:pt x="503" y="11"/>
                    <a:pt x="498" y="11"/>
                  </a:cubicBezTo>
                  <a:cubicBezTo>
                    <a:pt x="491" y="11"/>
                    <a:pt x="491" y="11"/>
                    <a:pt x="491" y="11"/>
                  </a:cubicBezTo>
                  <a:lnTo>
                    <a:pt x="491" y="33"/>
                  </a:lnTo>
                  <a:close/>
                  <a:moveTo>
                    <a:pt x="516" y="23"/>
                  </a:moveTo>
                  <a:cubicBezTo>
                    <a:pt x="516" y="15"/>
                    <a:pt x="516" y="14"/>
                    <a:pt x="516" y="12"/>
                  </a:cubicBezTo>
                  <a:cubicBezTo>
                    <a:pt x="515" y="10"/>
                    <a:pt x="515" y="9"/>
                    <a:pt x="513" y="9"/>
                  </a:cubicBezTo>
                  <a:cubicBezTo>
                    <a:pt x="513" y="9"/>
                    <a:pt x="512" y="9"/>
                    <a:pt x="511" y="9"/>
                  </a:cubicBezTo>
                  <a:cubicBezTo>
                    <a:pt x="511" y="9"/>
                    <a:pt x="511" y="9"/>
                    <a:pt x="511" y="9"/>
                  </a:cubicBezTo>
                  <a:cubicBezTo>
                    <a:pt x="511" y="8"/>
                    <a:pt x="511" y="8"/>
                    <a:pt x="512" y="8"/>
                  </a:cubicBezTo>
                  <a:cubicBezTo>
                    <a:pt x="514" y="8"/>
                    <a:pt x="518" y="8"/>
                    <a:pt x="518" y="8"/>
                  </a:cubicBezTo>
                  <a:cubicBezTo>
                    <a:pt x="519" y="8"/>
                    <a:pt x="523" y="8"/>
                    <a:pt x="525" y="8"/>
                  </a:cubicBezTo>
                  <a:cubicBezTo>
                    <a:pt x="529" y="8"/>
                    <a:pt x="532" y="8"/>
                    <a:pt x="535" y="10"/>
                  </a:cubicBezTo>
                  <a:cubicBezTo>
                    <a:pt x="537" y="11"/>
                    <a:pt x="539" y="14"/>
                    <a:pt x="539" y="18"/>
                  </a:cubicBezTo>
                  <a:cubicBezTo>
                    <a:pt x="539" y="21"/>
                    <a:pt x="537" y="25"/>
                    <a:pt x="532" y="30"/>
                  </a:cubicBezTo>
                  <a:cubicBezTo>
                    <a:pt x="537" y="35"/>
                    <a:pt x="541" y="40"/>
                    <a:pt x="544" y="43"/>
                  </a:cubicBezTo>
                  <a:cubicBezTo>
                    <a:pt x="547" y="46"/>
                    <a:pt x="548" y="47"/>
                    <a:pt x="550" y="47"/>
                  </a:cubicBezTo>
                  <a:cubicBezTo>
                    <a:pt x="551" y="47"/>
                    <a:pt x="551" y="47"/>
                    <a:pt x="552" y="47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52" y="48"/>
                    <a:pt x="552" y="48"/>
                    <a:pt x="551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4" y="48"/>
                    <a:pt x="543" y="48"/>
                    <a:pt x="542" y="47"/>
                  </a:cubicBezTo>
                  <a:cubicBezTo>
                    <a:pt x="539" y="46"/>
                    <a:pt x="537" y="43"/>
                    <a:pt x="534" y="39"/>
                  </a:cubicBezTo>
                  <a:cubicBezTo>
                    <a:pt x="532" y="36"/>
                    <a:pt x="530" y="33"/>
                    <a:pt x="528" y="31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8"/>
                    <a:pt x="520" y="42"/>
                    <a:pt x="521" y="44"/>
                  </a:cubicBezTo>
                  <a:cubicBezTo>
                    <a:pt x="521" y="45"/>
                    <a:pt x="521" y="46"/>
                    <a:pt x="523" y="47"/>
                  </a:cubicBezTo>
                  <a:cubicBezTo>
                    <a:pt x="524" y="47"/>
                    <a:pt x="525" y="47"/>
                    <a:pt x="525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8"/>
                    <a:pt x="525" y="48"/>
                    <a:pt x="525" y="48"/>
                  </a:cubicBezTo>
                  <a:cubicBezTo>
                    <a:pt x="522" y="48"/>
                    <a:pt x="518" y="48"/>
                    <a:pt x="518" y="48"/>
                  </a:cubicBezTo>
                  <a:cubicBezTo>
                    <a:pt x="518" y="48"/>
                    <a:pt x="514" y="48"/>
                    <a:pt x="513" y="48"/>
                  </a:cubicBezTo>
                  <a:cubicBezTo>
                    <a:pt x="512" y="48"/>
                    <a:pt x="512" y="48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ubicBezTo>
                    <a:pt x="513" y="47"/>
                    <a:pt x="513" y="47"/>
                    <a:pt x="514" y="47"/>
                  </a:cubicBezTo>
                  <a:cubicBezTo>
                    <a:pt x="515" y="46"/>
                    <a:pt x="515" y="45"/>
                    <a:pt x="515" y="44"/>
                  </a:cubicBezTo>
                  <a:cubicBezTo>
                    <a:pt x="516" y="42"/>
                    <a:pt x="516" y="38"/>
                    <a:pt x="516" y="33"/>
                  </a:cubicBezTo>
                  <a:lnTo>
                    <a:pt x="516" y="23"/>
                  </a:lnTo>
                  <a:close/>
                  <a:moveTo>
                    <a:pt x="520" y="28"/>
                  </a:moveTo>
                  <a:cubicBezTo>
                    <a:pt x="520" y="28"/>
                    <a:pt x="520" y="28"/>
                    <a:pt x="521" y="28"/>
                  </a:cubicBezTo>
                  <a:cubicBezTo>
                    <a:pt x="522" y="29"/>
                    <a:pt x="524" y="29"/>
                    <a:pt x="527" y="29"/>
                  </a:cubicBezTo>
                  <a:cubicBezTo>
                    <a:pt x="528" y="29"/>
                    <a:pt x="530" y="29"/>
                    <a:pt x="531" y="28"/>
                  </a:cubicBezTo>
                  <a:cubicBezTo>
                    <a:pt x="533" y="27"/>
                    <a:pt x="534" y="24"/>
                    <a:pt x="534" y="20"/>
                  </a:cubicBezTo>
                  <a:cubicBezTo>
                    <a:pt x="534" y="14"/>
                    <a:pt x="531" y="10"/>
                    <a:pt x="525" y="10"/>
                  </a:cubicBezTo>
                  <a:cubicBezTo>
                    <a:pt x="523" y="10"/>
                    <a:pt x="521" y="10"/>
                    <a:pt x="521" y="10"/>
                  </a:cubicBezTo>
                  <a:cubicBezTo>
                    <a:pt x="521" y="10"/>
                    <a:pt x="520" y="11"/>
                    <a:pt x="520" y="11"/>
                  </a:cubicBezTo>
                  <a:lnTo>
                    <a:pt x="520" y="28"/>
                  </a:lnTo>
                  <a:close/>
                  <a:moveTo>
                    <a:pt x="562" y="34"/>
                  </a:moveTo>
                  <a:cubicBezTo>
                    <a:pt x="562" y="31"/>
                    <a:pt x="562" y="30"/>
                    <a:pt x="561" y="29"/>
                  </a:cubicBezTo>
                  <a:cubicBezTo>
                    <a:pt x="561" y="28"/>
                    <a:pt x="553" y="16"/>
                    <a:pt x="551" y="14"/>
                  </a:cubicBezTo>
                  <a:cubicBezTo>
                    <a:pt x="550" y="12"/>
                    <a:pt x="549" y="10"/>
                    <a:pt x="548" y="10"/>
                  </a:cubicBezTo>
                  <a:cubicBezTo>
                    <a:pt x="547" y="9"/>
                    <a:pt x="546" y="9"/>
                    <a:pt x="545" y="9"/>
                  </a:cubicBezTo>
                  <a:cubicBezTo>
                    <a:pt x="545" y="9"/>
                    <a:pt x="545" y="9"/>
                    <a:pt x="545" y="8"/>
                  </a:cubicBezTo>
                  <a:cubicBezTo>
                    <a:pt x="545" y="8"/>
                    <a:pt x="545" y="8"/>
                    <a:pt x="546" y="8"/>
                  </a:cubicBezTo>
                  <a:cubicBezTo>
                    <a:pt x="547" y="8"/>
                    <a:pt x="551" y="8"/>
                    <a:pt x="551" y="8"/>
                  </a:cubicBezTo>
                  <a:cubicBezTo>
                    <a:pt x="551" y="8"/>
                    <a:pt x="554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9"/>
                    <a:pt x="556" y="9"/>
                    <a:pt x="556" y="9"/>
                  </a:cubicBezTo>
                  <a:cubicBezTo>
                    <a:pt x="555" y="9"/>
                    <a:pt x="555" y="9"/>
                    <a:pt x="555" y="10"/>
                  </a:cubicBezTo>
                  <a:cubicBezTo>
                    <a:pt x="555" y="11"/>
                    <a:pt x="555" y="11"/>
                    <a:pt x="556" y="12"/>
                  </a:cubicBezTo>
                  <a:cubicBezTo>
                    <a:pt x="565" y="28"/>
                    <a:pt x="565" y="28"/>
                    <a:pt x="565" y="28"/>
                  </a:cubicBezTo>
                  <a:cubicBezTo>
                    <a:pt x="567" y="26"/>
                    <a:pt x="573" y="15"/>
                    <a:pt x="574" y="13"/>
                  </a:cubicBezTo>
                  <a:cubicBezTo>
                    <a:pt x="575" y="12"/>
                    <a:pt x="575" y="11"/>
                    <a:pt x="575" y="10"/>
                  </a:cubicBezTo>
                  <a:cubicBezTo>
                    <a:pt x="575" y="10"/>
                    <a:pt x="575" y="9"/>
                    <a:pt x="574" y="9"/>
                  </a:cubicBezTo>
                  <a:cubicBezTo>
                    <a:pt x="574" y="9"/>
                    <a:pt x="574" y="9"/>
                    <a:pt x="574" y="8"/>
                  </a:cubicBezTo>
                  <a:cubicBezTo>
                    <a:pt x="574" y="8"/>
                    <a:pt x="574" y="8"/>
                    <a:pt x="574" y="8"/>
                  </a:cubicBezTo>
                  <a:cubicBezTo>
                    <a:pt x="576" y="8"/>
                    <a:pt x="578" y="8"/>
                    <a:pt x="578" y="8"/>
                  </a:cubicBezTo>
                  <a:cubicBezTo>
                    <a:pt x="579" y="8"/>
                    <a:pt x="583" y="8"/>
                    <a:pt x="584" y="8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3" y="9"/>
                    <a:pt x="582" y="9"/>
                    <a:pt x="581" y="10"/>
                  </a:cubicBezTo>
                  <a:cubicBezTo>
                    <a:pt x="580" y="10"/>
                    <a:pt x="579" y="11"/>
                    <a:pt x="578" y="12"/>
                  </a:cubicBezTo>
                  <a:cubicBezTo>
                    <a:pt x="577" y="14"/>
                    <a:pt x="569" y="27"/>
                    <a:pt x="568" y="29"/>
                  </a:cubicBezTo>
                  <a:cubicBezTo>
                    <a:pt x="567" y="31"/>
                    <a:pt x="567" y="32"/>
                    <a:pt x="567" y="34"/>
                  </a:cubicBezTo>
                  <a:cubicBezTo>
                    <a:pt x="567" y="39"/>
                    <a:pt x="567" y="39"/>
                    <a:pt x="567" y="39"/>
                  </a:cubicBezTo>
                  <a:cubicBezTo>
                    <a:pt x="567" y="40"/>
                    <a:pt x="567" y="42"/>
                    <a:pt x="567" y="44"/>
                  </a:cubicBezTo>
                  <a:cubicBezTo>
                    <a:pt x="567" y="45"/>
                    <a:pt x="568" y="46"/>
                    <a:pt x="569" y="47"/>
                  </a:cubicBezTo>
                  <a:cubicBezTo>
                    <a:pt x="570" y="47"/>
                    <a:pt x="571" y="47"/>
                    <a:pt x="572" y="47"/>
                  </a:cubicBezTo>
                  <a:cubicBezTo>
                    <a:pt x="572" y="47"/>
                    <a:pt x="572" y="47"/>
                    <a:pt x="572" y="47"/>
                  </a:cubicBezTo>
                  <a:cubicBezTo>
                    <a:pt x="572" y="48"/>
                    <a:pt x="572" y="48"/>
                    <a:pt x="571" y="48"/>
                  </a:cubicBezTo>
                  <a:cubicBezTo>
                    <a:pt x="568" y="48"/>
                    <a:pt x="565" y="48"/>
                    <a:pt x="565" y="48"/>
                  </a:cubicBezTo>
                  <a:cubicBezTo>
                    <a:pt x="564" y="48"/>
                    <a:pt x="561" y="48"/>
                    <a:pt x="559" y="48"/>
                  </a:cubicBezTo>
                  <a:cubicBezTo>
                    <a:pt x="559" y="48"/>
                    <a:pt x="558" y="48"/>
                    <a:pt x="558" y="47"/>
                  </a:cubicBezTo>
                  <a:cubicBezTo>
                    <a:pt x="558" y="47"/>
                    <a:pt x="558" y="47"/>
                    <a:pt x="559" y="47"/>
                  </a:cubicBezTo>
                  <a:cubicBezTo>
                    <a:pt x="559" y="47"/>
                    <a:pt x="560" y="47"/>
                    <a:pt x="560" y="47"/>
                  </a:cubicBezTo>
                  <a:cubicBezTo>
                    <a:pt x="562" y="46"/>
                    <a:pt x="562" y="45"/>
                    <a:pt x="562" y="44"/>
                  </a:cubicBezTo>
                  <a:cubicBezTo>
                    <a:pt x="562" y="42"/>
                    <a:pt x="562" y="40"/>
                    <a:pt x="562" y="39"/>
                  </a:cubicBezTo>
                  <a:lnTo>
                    <a:pt x="562" y="34"/>
                  </a:lnTo>
                  <a:close/>
                  <a:moveTo>
                    <a:pt x="609" y="23"/>
                  </a:moveTo>
                  <a:cubicBezTo>
                    <a:pt x="609" y="15"/>
                    <a:pt x="609" y="14"/>
                    <a:pt x="609" y="12"/>
                  </a:cubicBezTo>
                  <a:cubicBezTo>
                    <a:pt x="609" y="10"/>
                    <a:pt x="609" y="9"/>
                    <a:pt x="607" y="9"/>
                  </a:cubicBezTo>
                  <a:cubicBezTo>
                    <a:pt x="606" y="9"/>
                    <a:pt x="605" y="9"/>
                    <a:pt x="605" y="9"/>
                  </a:cubicBezTo>
                  <a:cubicBezTo>
                    <a:pt x="605" y="9"/>
                    <a:pt x="604" y="9"/>
                    <a:pt x="604" y="9"/>
                  </a:cubicBezTo>
                  <a:cubicBezTo>
                    <a:pt x="604" y="8"/>
                    <a:pt x="605" y="8"/>
                    <a:pt x="605" y="8"/>
                  </a:cubicBezTo>
                  <a:cubicBezTo>
                    <a:pt x="608" y="8"/>
                    <a:pt x="611" y="8"/>
                    <a:pt x="612" y="8"/>
                  </a:cubicBezTo>
                  <a:cubicBezTo>
                    <a:pt x="613" y="8"/>
                    <a:pt x="624" y="8"/>
                    <a:pt x="626" y="8"/>
                  </a:cubicBezTo>
                  <a:cubicBezTo>
                    <a:pt x="627" y="8"/>
                    <a:pt x="628" y="8"/>
                    <a:pt x="628" y="8"/>
                  </a:cubicBezTo>
                  <a:cubicBezTo>
                    <a:pt x="628" y="8"/>
                    <a:pt x="629" y="8"/>
                    <a:pt x="629" y="8"/>
                  </a:cubicBezTo>
                  <a:cubicBezTo>
                    <a:pt x="629" y="8"/>
                    <a:pt x="629" y="8"/>
                    <a:pt x="629" y="8"/>
                  </a:cubicBezTo>
                  <a:cubicBezTo>
                    <a:pt x="629" y="9"/>
                    <a:pt x="629" y="9"/>
                    <a:pt x="629" y="11"/>
                  </a:cubicBezTo>
                  <a:cubicBezTo>
                    <a:pt x="629" y="11"/>
                    <a:pt x="629" y="13"/>
                    <a:pt x="629" y="14"/>
                  </a:cubicBezTo>
                  <a:cubicBezTo>
                    <a:pt x="628" y="14"/>
                    <a:pt x="628" y="15"/>
                    <a:pt x="628" y="15"/>
                  </a:cubicBezTo>
                  <a:cubicBezTo>
                    <a:pt x="628" y="15"/>
                    <a:pt x="628" y="14"/>
                    <a:pt x="628" y="14"/>
                  </a:cubicBezTo>
                  <a:cubicBezTo>
                    <a:pt x="628" y="14"/>
                    <a:pt x="627" y="13"/>
                    <a:pt x="627" y="12"/>
                  </a:cubicBezTo>
                  <a:cubicBezTo>
                    <a:pt x="627" y="11"/>
                    <a:pt x="625" y="11"/>
                    <a:pt x="623" y="11"/>
                  </a:cubicBezTo>
                  <a:cubicBezTo>
                    <a:pt x="614" y="10"/>
                    <a:pt x="614" y="10"/>
                    <a:pt x="614" y="10"/>
                  </a:cubicBezTo>
                  <a:cubicBezTo>
                    <a:pt x="614" y="10"/>
                    <a:pt x="614" y="11"/>
                    <a:pt x="614" y="11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4" y="26"/>
                    <a:pt x="614" y="26"/>
                    <a:pt x="614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3" y="26"/>
                    <a:pt x="624" y="26"/>
                    <a:pt x="624" y="26"/>
                  </a:cubicBezTo>
                  <a:cubicBezTo>
                    <a:pt x="626" y="26"/>
                    <a:pt x="626" y="25"/>
                    <a:pt x="627" y="25"/>
                  </a:cubicBezTo>
                  <a:cubicBezTo>
                    <a:pt x="627" y="24"/>
                    <a:pt x="627" y="24"/>
                    <a:pt x="628" y="24"/>
                  </a:cubicBezTo>
                  <a:cubicBezTo>
                    <a:pt x="628" y="24"/>
                    <a:pt x="628" y="24"/>
                    <a:pt x="628" y="25"/>
                  </a:cubicBezTo>
                  <a:cubicBezTo>
                    <a:pt x="628" y="25"/>
                    <a:pt x="627" y="26"/>
                    <a:pt x="627" y="28"/>
                  </a:cubicBezTo>
                  <a:cubicBezTo>
                    <a:pt x="627" y="29"/>
                    <a:pt x="627" y="31"/>
                    <a:pt x="627" y="31"/>
                  </a:cubicBezTo>
                  <a:cubicBezTo>
                    <a:pt x="627" y="32"/>
                    <a:pt x="627" y="32"/>
                    <a:pt x="627" y="32"/>
                  </a:cubicBezTo>
                  <a:cubicBezTo>
                    <a:pt x="626" y="32"/>
                    <a:pt x="626" y="32"/>
                    <a:pt x="626" y="32"/>
                  </a:cubicBezTo>
                  <a:cubicBezTo>
                    <a:pt x="626" y="31"/>
                    <a:pt x="626" y="30"/>
                    <a:pt x="626" y="30"/>
                  </a:cubicBezTo>
                  <a:cubicBezTo>
                    <a:pt x="626" y="29"/>
                    <a:pt x="625" y="28"/>
                    <a:pt x="623" y="28"/>
                  </a:cubicBezTo>
                  <a:cubicBezTo>
                    <a:pt x="622" y="28"/>
                    <a:pt x="615" y="28"/>
                    <a:pt x="614" y="28"/>
                  </a:cubicBezTo>
                  <a:cubicBezTo>
                    <a:pt x="614" y="28"/>
                    <a:pt x="614" y="28"/>
                    <a:pt x="614" y="28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38"/>
                    <a:pt x="614" y="42"/>
                    <a:pt x="614" y="44"/>
                  </a:cubicBezTo>
                  <a:cubicBezTo>
                    <a:pt x="614" y="45"/>
                    <a:pt x="615" y="46"/>
                    <a:pt x="616" y="47"/>
                  </a:cubicBezTo>
                  <a:cubicBezTo>
                    <a:pt x="617" y="47"/>
                    <a:pt x="618" y="47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5" y="48"/>
                    <a:pt x="612" y="48"/>
                    <a:pt x="612" y="48"/>
                  </a:cubicBezTo>
                  <a:cubicBezTo>
                    <a:pt x="611" y="48"/>
                    <a:pt x="608" y="48"/>
                    <a:pt x="606" y="48"/>
                  </a:cubicBezTo>
                  <a:cubicBezTo>
                    <a:pt x="606" y="48"/>
                    <a:pt x="605" y="48"/>
                    <a:pt x="605" y="47"/>
                  </a:cubicBezTo>
                  <a:cubicBezTo>
                    <a:pt x="605" y="47"/>
                    <a:pt x="605" y="47"/>
                    <a:pt x="606" y="47"/>
                  </a:cubicBezTo>
                  <a:cubicBezTo>
                    <a:pt x="606" y="47"/>
                    <a:pt x="607" y="47"/>
                    <a:pt x="607" y="47"/>
                  </a:cubicBezTo>
                  <a:cubicBezTo>
                    <a:pt x="608" y="47"/>
                    <a:pt x="609" y="45"/>
                    <a:pt x="609" y="44"/>
                  </a:cubicBezTo>
                  <a:cubicBezTo>
                    <a:pt x="609" y="42"/>
                    <a:pt x="609" y="38"/>
                    <a:pt x="609" y="33"/>
                  </a:cubicBezTo>
                  <a:lnTo>
                    <a:pt x="609" y="23"/>
                  </a:lnTo>
                  <a:close/>
                  <a:moveTo>
                    <a:pt x="656" y="7"/>
                  </a:moveTo>
                  <a:cubicBezTo>
                    <a:pt x="669" y="7"/>
                    <a:pt x="678" y="15"/>
                    <a:pt x="678" y="27"/>
                  </a:cubicBezTo>
                  <a:cubicBezTo>
                    <a:pt x="678" y="39"/>
                    <a:pt x="669" y="49"/>
                    <a:pt x="656" y="49"/>
                  </a:cubicBezTo>
                  <a:cubicBezTo>
                    <a:pt x="641" y="49"/>
                    <a:pt x="635" y="37"/>
                    <a:pt x="635" y="28"/>
                  </a:cubicBezTo>
                  <a:cubicBezTo>
                    <a:pt x="635" y="19"/>
                    <a:pt x="641" y="7"/>
                    <a:pt x="656" y="7"/>
                  </a:cubicBezTo>
                  <a:close/>
                  <a:moveTo>
                    <a:pt x="658" y="46"/>
                  </a:moveTo>
                  <a:cubicBezTo>
                    <a:pt x="662" y="46"/>
                    <a:pt x="672" y="44"/>
                    <a:pt x="672" y="29"/>
                  </a:cubicBezTo>
                  <a:cubicBezTo>
                    <a:pt x="672" y="16"/>
                    <a:pt x="665" y="9"/>
                    <a:pt x="656" y="9"/>
                  </a:cubicBezTo>
                  <a:cubicBezTo>
                    <a:pt x="647" y="9"/>
                    <a:pt x="640" y="15"/>
                    <a:pt x="640" y="26"/>
                  </a:cubicBezTo>
                  <a:cubicBezTo>
                    <a:pt x="640" y="39"/>
                    <a:pt x="648" y="46"/>
                    <a:pt x="658" y="46"/>
                  </a:cubicBezTo>
                  <a:close/>
                  <a:moveTo>
                    <a:pt x="690" y="23"/>
                  </a:moveTo>
                  <a:cubicBezTo>
                    <a:pt x="690" y="15"/>
                    <a:pt x="690" y="14"/>
                    <a:pt x="689" y="12"/>
                  </a:cubicBezTo>
                  <a:cubicBezTo>
                    <a:pt x="689" y="10"/>
                    <a:pt x="689" y="9"/>
                    <a:pt x="687" y="9"/>
                  </a:cubicBezTo>
                  <a:cubicBezTo>
                    <a:pt x="687" y="9"/>
                    <a:pt x="686" y="9"/>
                    <a:pt x="685" y="9"/>
                  </a:cubicBezTo>
                  <a:cubicBezTo>
                    <a:pt x="685" y="9"/>
                    <a:pt x="685" y="9"/>
                    <a:pt x="685" y="9"/>
                  </a:cubicBezTo>
                  <a:cubicBezTo>
                    <a:pt x="685" y="8"/>
                    <a:pt x="685" y="8"/>
                    <a:pt x="686" y="8"/>
                  </a:cubicBezTo>
                  <a:cubicBezTo>
                    <a:pt x="688" y="8"/>
                    <a:pt x="692" y="8"/>
                    <a:pt x="692" y="8"/>
                  </a:cubicBezTo>
                  <a:cubicBezTo>
                    <a:pt x="693" y="8"/>
                    <a:pt x="697" y="8"/>
                    <a:pt x="699" y="8"/>
                  </a:cubicBezTo>
                  <a:cubicBezTo>
                    <a:pt x="703" y="8"/>
                    <a:pt x="706" y="8"/>
                    <a:pt x="709" y="10"/>
                  </a:cubicBezTo>
                  <a:cubicBezTo>
                    <a:pt x="711" y="11"/>
                    <a:pt x="713" y="14"/>
                    <a:pt x="713" y="18"/>
                  </a:cubicBezTo>
                  <a:cubicBezTo>
                    <a:pt x="713" y="21"/>
                    <a:pt x="711" y="25"/>
                    <a:pt x="706" y="30"/>
                  </a:cubicBezTo>
                  <a:cubicBezTo>
                    <a:pt x="711" y="35"/>
                    <a:pt x="714" y="40"/>
                    <a:pt x="718" y="43"/>
                  </a:cubicBezTo>
                  <a:cubicBezTo>
                    <a:pt x="721" y="46"/>
                    <a:pt x="722" y="47"/>
                    <a:pt x="724" y="47"/>
                  </a:cubicBezTo>
                  <a:cubicBezTo>
                    <a:pt x="725" y="47"/>
                    <a:pt x="725" y="47"/>
                    <a:pt x="726" y="47"/>
                  </a:cubicBezTo>
                  <a:cubicBezTo>
                    <a:pt x="726" y="47"/>
                    <a:pt x="726" y="47"/>
                    <a:pt x="726" y="47"/>
                  </a:cubicBezTo>
                  <a:cubicBezTo>
                    <a:pt x="726" y="48"/>
                    <a:pt x="726" y="48"/>
                    <a:pt x="725" y="48"/>
                  </a:cubicBezTo>
                  <a:cubicBezTo>
                    <a:pt x="721" y="48"/>
                    <a:pt x="721" y="48"/>
                    <a:pt x="721" y="48"/>
                  </a:cubicBezTo>
                  <a:cubicBezTo>
                    <a:pt x="718" y="48"/>
                    <a:pt x="717" y="48"/>
                    <a:pt x="716" y="47"/>
                  </a:cubicBezTo>
                  <a:cubicBezTo>
                    <a:pt x="713" y="46"/>
                    <a:pt x="711" y="43"/>
                    <a:pt x="708" y="39"/>
                  </a:cubicBezTo>
                  <a:cubicBezTo>
                    <a:pt x="706" y="36"/>
                    <a:pt x="703" y="33"/>
                    <a:pt x="702" y="31"/>
                  </a:cubicBezTo>
                  <a:cubicBezTo>
                    <a:pt x="702" y="31"/>
                    <a:pt x="702" y="31"/>
                    <a:pt x="702" y="31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4" y="33"/>
                    <a:pt x="694" y="33"/>
                    <a:pt x="694" y="33"/>
                  </a:cubicBezTo>
                  <a:cubicBezTo>
                    <a:pt x="694" y="38"/>
                    <a:pt x="694" y="42"/>
                    <a:pt x="695" y="44"/>
                  </a:cubicBezTo>
                  <a:cubicBezTo>
                    <a:pt x="695" y="45"/>
                    <a:pt x="695" y="46"/>
                    <a:pt x="697" y="47"/>
                  </a:cubicBezTo>
                  <a:cubicBezTo>
                    <a:pt x="697" y="47"/>
                    <a:pt x="699" y="47"/>
                    <a:pt x="699" y="47"/>
                  </a:cubicBezTo>
                  <a:cubicBezTo>
                    <a:pt x="699" y="47"/>
                    <a:pt x="700" y="47"/>
                    <a:pt x="700" y="47"/>
                  </a:cubicBezTo>
                  <a:cubicBezTo>
                    <a:pt x="700" y="48"/>
                    <a:pt x="699" y="48"/>
                    <a:pt x="699" y="48"/>
                  </a:cubicBezTo>
                  <a:cubicBezTo>
                    <a:pt x="696" y="48"/>
                    <a:pt x="692" y="48"/>
                    <a:pt x="692" y="48"/>
                  </a:cubicBezTo>
                  <a:cubicBezTo>
                    <a:pt x="692" y="48"/>
                    <a:pt x="688" y="48"/>
                    <a:pt x="687" y="48"/>
                  </a:cubicBezTo>
                  <a:cubicBezTo>
                    <a:pt x="686" y="48"/>
                    <a:pt x="686" y="48"/>
                    <a:pt x="686" y="47"/>
                  </a:cubicBezTo>
                  <a:cubicBezTo>
                    <a:pt x="686" y="47"/>
                    <a:pt x="686" y="47"/>
                    <a:pt x="686" y="47"/>
                  </a:cubicBezTo>
                  <a:cubicBezTo>
                    <a:pt x="687" y="47"/>
                    <a:pt x="687" y="47"/>
                    <a:pt x="688" y="47"/>
                  </a:cubicBezTo>
                  <a:cubicBezTo>
                    <a:pt x="689" y="46"/>
                    <a:pt x="689" y="45"/>
                    <a:pt x="689" y="44"/>
                  </a:cubicBezTo>
                  <a:cubicBezTo>
                    <a:pt x="690" y="42"/>
                    <a:pt x="690" y="38"/>
                    <a:pt x="690" y="33"/>
                  </a:cubicBezTo>
                  <a:lnTo>
                    <a:pt x="690" y="23"/>
                  </a:lnTo>
                  <a:close/>
                  <a:moveTo>
                    <a:pt x="694" y="28"/>
                  </a:moveTo>
                  <a:cubicBezTo>
                    <a:pt x="694" y="28"/>
                    <a:pt x="694" y="28"/>
                    <a:pt x="695" y="28"/>
                  </a:cubicBezTo>
                  <a:cubicBezTo>
                    <a:pt x="695" y="29"/>
                    <a:pt x="698" y="29"/>
                    <a:pt x="701" y="29"/>
                  </a:cubicBezTo>
                  <a:cubicBezTo>
                    <a:pt x="702" y="29"/>
                    <a:pt x="703" y="29"/>
                    <a:pt x="705" y="28"/>
                  </a:cubicBezTo>
                  <a:cubicBezTo>
                    <a:pt x="707" y="27"/>
                    <a:pt x="708" y="24"/>
                    <a:pt x="708" y="20"/>
                  </a:cubicBezTo>
                  <a:cubicBezTo>
                    <a:pt x="708" y="14"/>
                    <a:pt x="704" y="10"/>
                    <a:pt x="699" y="10"/>
                  </a:cubicBezTo>
                  <a:cubicBezTo>
                    <a:pt x="697" y="10"/>
                    <a:pt x="695" y="10"/>
                    <a:pt x="695" y="10"/>
                  </a:cubicBezTo>
                  <a:cubicBezTo>
                    <a:pt x="694" y="10"/>
                    <a:pt x="694" y="11"/>
                    <a:pt x="694" y="11"/>
                  </a:cubicBezTo>
                  <a:lnTo>
                    <a:pt x="694" y="28"/>
                  </a:lnTo>
                  <a:close/>
                  <a:moveTo>
                    <a:pt x="10" y="103"/>
                  </a:moveTo>
                  <a:cubicBezTo>
                    <a:pt x="10" y="109"/>
                    <a:pt x="10" y="114"/>
                    <a:pt x="10" y="116"/>
                  </a:cubicBezTo>
                  <a:cubicBezTo>
                    <a:pt x="10" y="118"/>
                    <a:pt x="11" y="120"/>
                    <a:pt x="12" y="120"/>
                  </a:cubicBezTo>
                  <a:cubicBezTo>
                    <a:pt x="13" y="120"/>
                    <a:pt x="15" y="120"/>
                    <a:pt x="15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1" y="121"/>
                    <a:pt x="7" y="121"/>
                    <a:pt x="7" y="121"/>
                  </a:cubicBezTo>
                  <a:cubicBezTo>
                    <a:pt x="7" y="121"/>
                    <a:pt x="3" y="121"/>
                    <a:pt x="1" y="121"/>
                  </a:cubicBezTo>
                  <a:cubicBezTo>
                    <a:pt x="0" y="121"/>
                    <a:pt x="0" y="121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1" y="120"/>
                    <a:pt x="2" y="120"/>
                    <a:pt x="2" y="120"/>
                  </a:cubicBezTo>
                  <a:cubicBezTo>
                    <a:pt x="4" y="120"/>
                    <a:pt x="4" y="118"/>
                    <a:pt x="4" y="116"/>
                  </a:cubicBezTo>
                  <a:cubicBezTo>
                    <a:pt x="5" y="114"/>
                    <a:pt x="5" y="109"/>
                    <a:pt x="5" y="10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3"/>
                    <a:pt x="5" y="81"/>
                    <a:pt x="4" y="79"/>
                  </a:cubicBezTo>
                  <a:cubicBezTo>
                    <a:pt x="4" y="77"/>
                    <a:pt x="4" y="76"/>
                    <a:pt x="2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3" y="74"/>
                    <a:pt x="7" y="74"/>
                    <a:pt x="7" y="74"/>
                  </a:cubicBezTo>
                  <a:cubicBezTo>
                    <a:pt x="7" y="74"/>
                    <a:pt x="11" y="74"/>
                    <a:pt x="13" y="74"/>
                  </a:cubicBezTo>
                  <a:cubicBezTo>
                    <a:pt x="14" y="74"/>
                    <a:pt x="14" y="74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0" y="76"/>
                    <a:pt x="10" y="77"/>
                    <a:pt x="10" y="79"/>
                  </a:cubicBezTo>
                  <a:cubicBezTo>
                    <a:pt x="10" y="81"/>
                    <a:pt x="10" y="83"/>
                    <a:pt x="10" y="92"/>
                  </a:cubicBezTo>
                  <a:lnTo>
                    <a:pt x="10" y="103"/>
                  </a:lnTo>
                  <a:close/>
                  <a:moveTo>
                    <a:pt x="33" y="114"/>
                  </a:moveTo>
                  <a:cubicBezTo>
                    <a:pt x="33" y="118"/>
                    <a:pt x="33" y="119"/>
                    <a:pt x="35" y="120"/>
                  </a:cubicBezTo>
                  <a:cubicBezTo>
                    <a:pt x="36" y="120"/>
                    <a:pt x="37" y="120"/>
                    <a:pt x="37" y="120"/>
                  </a:cubicBezTo>
                  <a:cubicBezTo>
                    <a:pt x="38" y="120"/>
                    <a:pt x="38" y="120"/>
                    <a:pt x="38" y="121"/>
                  </a:cubicBezTo>
                  <a:cubicBezTo>
                    <a:pt x="38" y="121"/>
                    <a:pt x="37" y="121"/>
                    <a:pt x="37" y="121"/>
                  </a:cubicBezTo>
                  <a:cubicBezTo>
                    <a:pt x="34" y="121"/>
                    <a:pt x="32" y="121"/>
                    <a:pt x="31" y="121"/>
                  </a:cubicBezTo>
                  <a:cubicBezTo>
                    <a:pt x="31" y="121"/>
                    <a:pt x="28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0"/>
                  </a:cubicBezTo>
                  <a:cubicBezTo>
                    <a:pt x="29" y="119"/>
                    <a:pt x="29" y="118"/>
                    <a:pt x="29" y="11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1" y="82"/>
                    <a:pt x="32" y="82"/>
                  </a:cubicBezTo>
                  <a:cubicBezTo>
                    <a:pt x="33" y="83"/>
                    <a:pt x="41" y="91"/>
                    <a:pt x="49" y="100"/>
                  </a:cubicBezTo>
                  <a:cubicBezTo>
                    <a:pt x="55" y="106"/>
                    <a:pt x="60" y="112"/>
                    <a:pt x="62" y="11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4"/>
                    <a:pt x="61" y="83"/>
                    <a:pt x="59" y="82"/>
                  </a:cubicBezTo>
                  <a:cubicBezTo>
                    <a:pt x="58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60" y="81"/>
                    <a:pt x="62" y="81"/>
                    <a:pt x="63" y="81"/>
                  </a:cubicBezTo>
                  <a:cubicBezTo>
                    <a:pt x="64" y="81"/>
                    <a:pt x="66" y="81"/>
                    <a:pt x="68" y="81"/>
                  </a:cubicBezTo>
                  <a:cubicBezTo>
                    <a:pt x="68" y="81"/>
                    <a:pt x="69" y="81"/>
                    <a:pt x="69" y="82"/>
                  </a:cubicBezTo>
                  <a:cubicBezTo>
                    <a:pt x="69" y="82"/>
                    <a:pt x="68" y="82"/>
                    <a:pt x="68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5" y="83"/>
                    <a:pt x="65" y="84"/>
                    <a:pt x="65" y="8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3" y="121"/>
                    <a:pt x="60" y="118"/>
                  </a:cubicBezTo>
                  <a:cubicBezTo>
                    <a:pt x="60" y="118"/>
                    <a:pt x="52" y="110"/>
                    <a:pt x="46" y="104"/>
                  </a:cubicBezTo>
                  <a:cubicBezTo>
                    <a:pt x="40" y="97"/>
                    <a:pt x="34" y="91"/>
                    <a:pt x="32" y="89"/>
                  </a:cubicBezTo>
                  <a:lnTo>
                    <a:pt x="33" y="114"/>
                  </a:lnTo>
                  <a:close/>
                  <a:moveTo>
                    <a:pt x="83" y="114"/>
                  </a:moveTo>
                  <a:cubicBezTo>
                    <a:pt x="83" y="118"/>
                    <a:pt x="83" y="119"/>
                    <a:pt x="85" y="120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8" y="120"/>
                    <a:pt x="88" y="120"/>
                    <a:pt x="88" y="121"/>
                  </a:cubicBezTo>
                  <a:cubicBezTo>
                    <a:pt x="88" y="121"/>
                    <a:pt x="88" y="121"/>
                    <a:pt x="87" y="121"/>
                  </a:cubicBezTo>
                  <a:cubicBezTo>
                    <a:pt x="84" y="121"/>
                    <a:pt x="82" y="121"/>
                    <a:pt x="81" y="121"/>
                  </a:cubicBezTo>
                  <a:cubicBezTo>
                    <a:pt x="81" y="121"/>
                    <a:pt x="79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6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19"/>
                    <a:pt x="79" y="118"/>
                    <a:pt x="79" y="11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2"/>
                    <a:pt x="82" y="82"/>
                  </a:cubicBezTo>
                  <a:cubicBezTo>
                    <a:pt x="83" y="83"/>
                    <a:pt x="91" y="91"/>
                    <a:pt x="99" y="100"/>
                  </a:cubicBezTo>
                  <a:cubicBezTo>
                    <a:pt x="105" y="106"/>
                    <a:pt x="111" y="112"/>
                    <a:pt x="112" y="11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4"/>
                    <a:pt x="111" y="83"/>
                    <a:pt x="110" y="82"/>
                  </a:cubicBezTo>
                  <a:cubicBezTo>
                    <a:pt x="109" y="82"/>
                    <a:pt x="108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1"/>
                    <a:pt x="107" y="81"/>
                    <a:pt x="108" y="81"/>
                  </a:cubicBezTo>
                  <a:cubicBezTo>
                    <a:pt x="110" y="81"/>
                    <a:pt x="113" y="81"/>
                    <a:pt x="113" y="81"/>
                  </a:cubicBezTo>
                  <a:cubicBezTo>
                    <a:pt x="114" y="81"/>
                    <a:pt x="116" y="81"/>
                    <a:pt x="118" y="81"/>
                  </a:cubicBezTo>
                  <a:cubicBezTo>
                    <a:pt x="119" y="81"/>
                    <a:pt x="119" y="81"/>
                    <a:pt x="119" y="82"/>
                  </a:cubicBezTo>
                  <a:cubicBezTo>
                    <a:pt x="119" y="82"/>
                    <a:pt x="119" y="82"/>
                    <a:pt x="118" y="82"/>
                  </a:cubicBezTo>
                  <a:cubicBezTo>
                    <a:pt x="118" y="82"/>
                    <a:pt x="118" y="82"/>
                    <a:pt x="117" y="82"/>
                  </a:cubicBezTo>
                  <a:cubicBezTo>
                    <a:pt x="115" y="83"/>
                    <a:pt x="115" y="84"/>
                    <a:pt x="115" y="8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21"/>
                    <a:pt x="114" y="121"/>
                    <a:pt x="110" y="118"/>
                  </a:cubicBezTo>
                  <a:cubicBezTo>
                    <a:pt x="110" y="118"/>
                    <a:pt x="102" y="110"/>
                    <a:pt x="96" y="104"/>
                  </a:cubicBezTo>
                  <a:cubicBezTo>
                    <a:pt x="90" y="97"/>
                    <a:pt x="84" y="91"/>
                    <a:pt x="82" y="89"/>
                  </a:cubicBezTo>
                  <a:lnTo>
                    <a:pt x="83" y="114"/>
                  </a:lnTo>
                  <a:close/>
                  <a:moveTo>
                    <a:pt x="146" y="81"/>
                  </a:moveTo>
                  <a:cubicBezTo>
                    <a:pt x="158" y="81"/>
                    <a:pt x="168" y="88"/>
                    <a:pt x="168" y="100"/>
                  </a:cubicBezTo>
                  <a:cubicBezTo>
                    <a:pt x="168" y="112"/>
                    <a:pt x="159" y="122"/>
                    <a:pt x="146" y="122"/>
                  </a:cubicBezTo>
                  <a:cubicBezTo>
                    <a:pt x="131" y="122"/>
                    <a:pt x="125" y="110"/>
                    <a:pt x="125" y="101"/>
                  </a:cubicBezTo>
                  <a:cubicBezTo>
                    <a:pt x="125" y="93"/>
                    <a:pt x="131" y="81"/>
                    <a:pt x="146" y="81"/>
                  </a:cubicBezTo>
                  <a:close/>
                  <a:moveTo>
                    <a:pt x="147" y="119"/>
                  </a:moveTo>
                  <a:cubicBezTo>
                    <a:pt x="152" y="119"/>
                    <a:pt x="162" y="117"/>
                    <a:pt x="162" y="102"/>
                  </a:cubicBezTo>
                  <a:cubicBezTo>
                    <a:pt x="162" y="89"/>
                    <a:pt x="155" y="82"/>
                    <a:pt x="146" y="82"/>
                  </a:cubicBezTo>
                  <a:cubicBezTo>
                    <a:pt x="137" y="82"/>
                    <a:pt x="130" y="88"/>
                    <a:pt x="130" y="100"/>
                  </a:cubicBezTo>
                  <a:cubicBezTo>
                    <a:pt x="130" y="112"/>
                    <a:pt x="138" y="119"/>
                    <a:pt x="147" y="119"/>
                  </a:cubicBezTo>
                  <a:close/>
                  <a:moveTo>
                    <a:pt x="192" y="114"/>
                  </a:moveTo>
                  <a:cubicBezTo>
                    <a:pt x="195" y="107"/>
                    <a:pt x="202" y="89"/>
                    <a:pt x="203" y="85"/>
                  </a:cubicBezTo>
                  <a:cubicBezTo>
                    <a:pt x="203" y="85"/>
                    <a:pt x="203" y="84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2" y="82"/>
                    <a:pt x="201" y="82"/>
                    <a:pt x="201" y="82"/>
                  </a:cubicBezTo>
                  <a:cubicBezTo>
                    <a:pt x="201" y="82"/>
                    <a:pt x="200" y="82"/>
                    <a:pt x="200" y="82"/>
                  </a:cubicBezTo>
                  <a:cubicBezTo>
                    <a:pt x="200" y="81"/>
                    <a:pt x="201" y="81"/>
                    <a:pt x="201" y="81"/>
                  </a:cubicBezTo>
                  <a:cubicBezTo>
                    <a:pt x="204" y="81"/>
                    <a:pt x="206" y="81"/>
                    <a:pt x="207" y="81"/>
                  </a:cubicBezTo>
                  <a:cubicBezTo>
                    <a:pt x="207" y="81"/>
                    <a:pt x="209" y="81"/>
                    <a:pt x="211" y="81"/>
                  </a:cubicBezTo>
                  <a:cubicBezTo>
                    <a:pt x="212" y="81"/>
                    <a:pt x="212" y="81"/>
                    <a:pt x="212" y="82"/>
                  </a:cubicBezTo>
                  <a:cubicBezTo>
                    <a:pt x="212" y="82"/>
                    <a:pt x="212" y="82"/>
                    <a:pt x="211" y="82"/>
                  </a:cubicBezTo>
                  <a:cubicBezTo>
                    <a:pt x="211" y="82"/>
                    <a:pt x="210" y="82"/>
                    <a:pt x="209" y="83"/>
                  </a:cubicBezTo>
                  <a:cubicBezTo>
                    <a:pt x="208" y="83"/>
                    <a:pt x="207" y="84"/>
                    <a:pt x="206" y="88"/>
                  </a:cubicBezTo>
                  <a:cubicBezTo>
                    <a:pt x="205" y="89"/>
                    <a:pt x="202" y="95"/>
                    <a:pt x="200" y="102"/>
                  </a:cubicBezTo>
                  <a:cubicBezTo>
                    <a:pt x="196" y="109"/>
                    <a:pt x="194" y="115"/>
                    <a:pt x="193" y="118"/>
                  </a:cubicBezTo>
                  <a:cubicBezTo>
                    <a:pt x="191" y="121"/>
                    <a:pt x="191" y="122"/>
                    <a:pt x="190" y="122"/>
                  </a:cubicBezTo>
                  <a:cubicBezTo>
                    <a:pt x="190" y="122"/>
                    <a:pt x="189" y="121"/>
                    <a:pt x="188" y="118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3"/>
                    <a:pt x="173" y="83"/>
                    <a:pt x="171" y="82"/>
                  </a:cubicBezTo>
                  <a:cubicBezTo>
                    <a:pt x="170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1"/>
                    <a:pt x="169" y="81"/>
                    <a:pt x="170" y="81"/>
                  </a:cubicBezTo>
                  <a:cubicBezTo>
                    <a:pt x="173" y="81"/>
                    <a:pt x="176" y="81"/>
                    <a:pt x="176" y="81"/>
                  </a:cubicBezTo>
                  <a:cubicBezTo>
                    <a:pt x="177" y="81"/>
                    <a:pt x="179" y="81"/>
                    <a:pt x="181" y="81"/>
                  </a:cubicBezTo>
                  <a:cubicBezTo>
                    <a:pt x="182" y="81"/>
                    <a:pt x="183" y="81"/>
                    <a:pt x="183" y="82"/>
                  </a:cubicBezTo>
                  <a:cubicBezTo>
                    <a:pt x="183" y="82"/>
                    <a:pt x="183" y="82"/>
                    <a:pt x="182" y="82"/>
                  </a:cubicBezTo>
                  <a:cubicBezTo>
                    <a:pt x="182" y="82"/>
                    <a:pt x="181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6"/>
                    <a:pt x="181" y="88"/>
                  </a:cubicBezTo>
                  <a:lnTo>
                    <a:pt x="192" y="114"/>
                  </a:lnTo>
                  <a:close/>
                  <a:moveTo>
                    <a:pt x="227" y="82"/>
                  </a:moveTo>
                  <a:cubicBezTo>
                    <a:pt x="228" y="81"/>
                    <a:pt x="228" y="80"/>
                    <a:pt x="228" y="80"/>
                  </a:cubicBezTo>
                  <a:cubicBezTo>
                    <a:pt x="229" y="80"/>
                    <a:pt x="229" y="81"/>
                    <a:pt x="230" y="82"/>
                  </a:cubicBezTo>
                  <a:cubicBezTo>
                    <a:pt x="231" y="84"/>
                    <a:pt x="239" y="106"/>
                    <a:pt x="243" y="114"/>
                  </a:cubicBezTo>
                  <a:cubicBezTo>
                    <a:pt x="245" y="119"/>
                    <a:pt x="246" y="119"/>
                    <a:pt x="247" y="120"/>
                  </a:cubicBezTo>
                  <a:cubicBezTo>
                    <a:pt x="248" y="120"/>
                    <a:pt x="249" y="120"/>
                    <a:pt x="249" y="120"/>
                  </a:cubicBezTo>
                  <a:cubicBezTo>
                    <a:pt x="250" y="120"/>
                    <a:pt x="250" y="120"/>
                    <a:pt x="250" y="121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4" y="121"/>
                    <a:pt x="240" y="121"/>
                  </a:cubicBezTo>
                  <a:cubicBezTo>
                    <a:pt x="239" y="121"/>
                    <a:pt x="238" y="121"/>
                    <a:pt x="238" y="120"/>
                  </a:cubicBezTo>
                  <a:cubicBezTo>
                    <a:pt x="238" y="120"/>
                    <a:pt x="239" y="120"/>
                    <a:pt x="239" y="120"/>
                  </a:cubicBezTo>
                  <a:cubicBezTo>
                    <a:pt x="239" y="120"/>
                    <a:pt x="240" y="120"/>
                    <a:pt x="239" y="119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6"/>
                    <a:pt x="221" y="106"/>
                    <a:pt x="221" y="107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6"/>
                    <a:pt x="217" y="118"/>
                    <a:pt x="217" y="119"/>
                  </a:cubicBezTo>
                  <a:cubicBezTo>
                    <a:pt x="217" y="120"/>
                    <a:pt x="218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0" y="120"/>
                    <a:pt x="220" y="120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21"/>
                    <a:pt x="215" y="121"/>
                    <a:pt x="214" y="121"/>
                  </a:cubicBezTo>
                  <a:cubicBezTo>
                    <a:pt x="214" y="121"/>
                    <a:pt x="211" y="121"/>
                    <a:pt x="209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2" y="120"/>
                    <a:pt x="213" y="118"/>
                    <a:pt x="214" y="115"/>
                  </a:cubicBezTo>
                  <a:lnTo>
                    <a:pt x="227" y="82"/>
                  </a:ln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7" y="89"/>
                    <a:pt x="227" y="89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33" y="104"/>
                  </a:lnTo>
                  <a:close/>
                  <a:moveTo>
                    <a:pt x="268" y="106"/>
                  </a:moveTo>
                  <a:cubicBezTo>
                    <a:pt x="268" y="111"/>
                    <a:pt x="268" y="115"/>
                    <a:pt x="268" y="117"/>
                  </a:cubicBezTo>
                  <a:cubicBezTo>
                    <a:pt x="268" y="119"/>
                    <a:pt x="269" y="120"/>
                    <a:pt x="270" y="120"/>
                  </a:cubicBezTo>
                  <a:cubicBezTo>
                    <a:pt x="271" y="120"/>
                    <a:pt x="272" y="120"/>
                    <a:pt x="273" y="120"/>
                  </a:cubicBezTo>
                  <a:cubicBezTo>
                    <a:pt x="273" y="120"/>
                    <a:pt x="273" y="120"/>
                    <a:pt x="273" y="121"/>
                  </a:cubicBezTo>
                  <a:cubicBezTo>
                    <a:pt x="273" y="121"/>
                    <a:pt x="273" y="121"/>
                    <a:pt x="272" y="121"/>
                  </a:cubicBezTo>
                  <a:cubicBezTo>
                    <a:pt x="269" y="121"/>
                    <a:pt x="266" y="121"/>
                    <a:pt x="266" y="121"/>
                  </a:cubicBezTo>
                  <a:cubicBezTo>
                    <a:pt x="265" y="121"/>
                    <a:pt x="262" y="121"/>
                    <a:pt x="260" y="121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59" y="120"/>
                    <a:pt x="259" y="120"/>
                    <a:pt x="260" y="120"/>
                  </a:cubicBezTo>
                  <a:cubicBezTo>
                    <a:pt x="260" y="120"/>
                    <a:pt x="261" y="120"/>
                    <a:pt x="261" y="120"/>
                  </a:cubicBezTo>
                  <a:cubicBezTo>
                    <a:pt x="262" y="120"/>
                    <a:pt x="263" y="119"/>
                    <a:pt x="263" y="117"/>
                  </a:cubicBezTo>
                  <a:cubicBezTo>
                    <a:pt x="263" y="115"/>
                    <a:pt x="263" y="111"/>
                    <a:pt x="263" y="106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2" y="84"/>
                    <a:pt x="251" y="84"/>
                    <a:pt x="250" y="85"/>
                  </a:cubicBezTo>
                  <a:cubicBezTo>
                    <a:pt x="249" y="86"/>
                    <a:pt x="249" y="87"/>
                    <a:pt x="249" y="87"/>
                  </a:cubicBezTo>
                  <a:cubicBezTo>
                    <a:pt x="249" y="88"/>
                    <a:pt x="249" y="88"/>
                    <a:pt x="248" y="88"/>
                  </a:cubicBezTo>
                  <a:cubicBezTo>
                    <a:pt x="248" y="88"/>
                    <a:pt x="248" y="87"/>
                    <a:pt x="248" y="87"/>
                  </a:cubicBezTo>
                  <a:cubicBezTo>
                    <a:pt x="248" y="87"/>
                    <a:pt x="249" y="82"/>
                    <a:pt x="249" y="81"/>
                  </a:cubicBezTo>
                  <a:cubicBezTo>
                    <a:pt x="249" y="81"/>
                    <a:pt x="249" y="81"/>
                    <a:pt x="250" y="81"/>
                  </a:cubicBezTo>
                  <a:cubicBezTo>
                    <a:pt x="250" y="81"/>
                    <a:pt x="251" y="81"/>
                    <a:pt x="252" y="81"/>
                  </a:cubicBezTo>
                  <a:cubicBezTo>
                    <a:pt x="254" y="81"/>
                    <a:pt x="256" y="81"/>
                    <a:pt x="256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9" y="81"/>
                    <a:pt x="280" y="81"/>
                    <a:pt x="281" y="81"/>
                  </a:cubicBezTo>
                  <a:cubicBezTo>
                    <a:pt x="282" y="81"/>
                    <a:pt x="282" y="81"/>
                    <a:pt x="282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1" y="88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5"/>
                    <a:pt x="280" y="84"/>
                    <a:pt x="275" y="84"/>
                  </a:cubicBezTo>
                  <a:cubicBezTo>
                    <a:pt x="268" y="84"/>
                    <a:pt x="268" y="84"/>
                    <a:pt x="268" y="84"/>
                  </a:cubicBezTo>
                  <a:lnTo>
                    <a:pt x="268" y="106"/>
                  </a:lnTo>
                  <a:close/>
                  <a:moveTo>
                    <a:pt x="298" y="106"/>
                  </a:moveTo>
                  <a:cubicBezTo>
                    <a:pt x="298" y="111"/>
                    <a:pt x="298" y="115"/>
                    <a:pt x="298" y="117"/>
                  </a:cubicBezTo>
                  <a:cubicBezTo>
                    <a:pt x="298" y="119"/>
                    <a:pt x="298" y="120"/>
                    <a:pt x="300" y="120"/>
                  </a:cubicBezTo>
                  <a:cubicBezTo>
                    <a:pt x="301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1"/>
                  </a:cubicBezTo>
                  <a:cubicBezTo>
                    <a:pt x="303" y="121"/>
                    <a:pt x="302" y="121"/>
                    <a:pt x="302" y="121"/>
                  </a:cubicBezTo>
                  <a:cubicBezTo>
                    <a:pt x="299" y="121"/>
                    <a:pt x="295" y="121"/>
                    <a:pt x="295" y="121"/>
                  </a:cubicBezTo>
                  <a:cubicBezTo>
                    <a:pt x="295" y="121"/>
                    <a:pt x="291" y="121"/>
                    <a:pt x="290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90" y="120"/>
                    <a:pt x="290" y="120"/>
                    <a:pt x="291" y="120"/>
                  </a:cubicBezTo>
                  <a:cubicBezTo>
                    <a:pt x="292" y="120"/>
                    <a:pt x="292" y="119"/>
                    <a:pt x="292" y="117"/>
                  </a:cubicBezTo>
                  <a:cubicBezTo>
                    <a:pt x="293" y="115"/>
                    <a:pt x="293" y="111"/>
                    <a:pt x="293" y="106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88"/>
                    <a:pt x="293" y="87"/>
                    <a:pt x="293" y="85"/>
                  </a:cubicBezTo>
                  <a:cubicBezTo>
                    <a:pt x="292" y="83"/>
                    <a:pt x="292" y="83"/>
                    <a:pt x="291" y="82"/>
                  </a:cubicBezTo>
                  <a:cubicBezTo>
                    <a:pt x="290" y="82"/>
                    <a:pt x="289" y="82"/>
                    <a:pt x="289" y="82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9" y="81"/>
                    <a:pt x="289" y="81"/>
                    <a:pt x="290" y="81"/>
                  </a:cubicBezTo>
                  <a:cubicBezTo>
                    <a:pt x="291" y="81"/>
                    <a:pt x="295" y="81"/>
                    <a:pt x="295" y="81"/>
                  </a:cubicBezTo>
                  <a:cubicBezTo>
                    <a:pt x="295" y="81"/>
                    <a:pt x="299" y="81"/>
                    <a:pt x="300" y="81"/>
                  </a:cubicBezTo>
                  <a:cubicBezTo>
                    <a:pt x="301" y="81"/>
                    <a:pt x="301" y="81"/>
                    <a:pt x="301" y="82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82"/>
                    <a:pt x="300" y="82"/>
                    <a:pt x="300" y="82"/>
                  </a:cubicBezTo>
                  <a:cubicBezTo>
                    <a:pt x="298" y="83"/>
                    <a:pt x="298" y="83"/>
                    <a:pt x="298" y="85"/>
                  </a:cubicBezTo>
                  <a:cubicBezTo>
                    <a:pt x="298" y="87"/>
                    <a:pt x="298" y="88"/>
                    <a:pt x="298" y="96"/>
                  </a:cubicBezTo>
                  <a:lnTo>
                    <a:pt x="298" y="106"/>
                  </a:lnTo>
                  <a:close/>
                  <a:moveTo>
                    <a:pt x="331" y="81"/>
                  </a:moveTo>
                  <a:cubicBezTo>
                    <a:pt x="343" y="81"/>
                    <a:pt x="352" y="88"/>
                    <a:pt x="352" y="100"/>
                  </a:cubicBezTo>
                  <a:cubicBezTo>
                    <a:pt x="352" y="112"/>
                    <a:pt x="344" y="122"/>
                    <a:pt x="331" y="122"/>
                  </a:cubicBezTo>
                  <a:cubicBezTo>
                    <a:pt x="316" y="122"/>
                    <a:pt x="309" y="110"/>
                    <a:pt x="309" y="101"/>
                  </a:cubicBezTo>
                  <a:cubicBezTo>
                    <a:pt x="309" y="93"/>
                    <a:pt x="316" y="81"/>
                    <a:pt x="331" y="81"/>
                  </a:cubicBezTo>
                  <a:close/>
                  <a:moveTo>
                    <a:pt x="332" y="119"/>
                  </a:moveTo>
                  <a:cubicBezTo>
                    <a:pt x="337" y="119"/>
                    <a:pt x="347" y="117"/>
                    <a:pt x="347" y="102"/>
                  </a:cubicBezTo>
                  <a:cubicBezTo>
                    <a:pt x="347" y="89"/>
                    <a:pt x="339" y="82"/>
                    <a:pt x="331" y="82"/>
                  </a:cubicBezTo>
                  <a:cubicBezTo>
                    <a:pt x="321" y="82"/>
                    <a:pt x="315" y="88"/>
                    <a:pt x="315" y="100"/>
                  </a:cubicBezTo>
                  <a:cubicBezTo>
                    <a:pt x="315" y="112"/>
                    <a:pt x="322" y="119"/>
                    <a:pt x="332" y="119"/>
                  </a:cubicBezTo>
                  <a:close/>
                  <a:moveTo>
                    <a:pt x="367" y="114"/>
                  </a:moveTo>
                  <a:cubicBezTo>
                    <a:pt x="367" y="118"/>
                    <a:pt x="367" y="119"/>
                    <a:pt x="369" y="120"/>
                  </a:cubicBezTo>
                  <a:cubicBezTo>
                    <a:pt x="370" y="120"/>
                    <a:pt x="371" y="120"/>
                    <a:pt x="371" y="120"/>
                  </a:cubicBezTo>
                  <a:cubicBezTo>
                    <a:pt x="372" y="120"/>
                    <a:pt x="372" y="120"/>
                    <a:pt x="372" y="121"/>
                  </a:cubicBezTo>
                  <a:cubicBezTo>
                    <a:pt x="372" y="121"/>
                    <a:pt x="371" y="121"/>
                    <a:pt x="371" y="121"/>
                  </a:cubicBezTo>
                  <a:cubicBezTo>
                    <a:pt x="368" y="121"/>
                    <a:pt x="366" y="121"/>
                    <a:pt x="365" y="121"/>
                  </a:cubicBezTo>
                  <a:cubicBezTo>
                    <a:pt x="365" y="121"/>
                    <a:pt x="362" y="121"/>
                    <a:pt x="360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60" y="120"/>
                    <a:pt x="361" y="120"/>
                    <a:pt x="362" y="120"/>
                  </a:cubicBezTo>
                  <a:cubicBezTo>
                    <a:pt x="363" y="119"/>
                    <a:pt x="363" y="118"/>
                    <a:pt x="363" y="11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3" y="81"/>
                    <a:pt x="363" y="81"/>
                    <a:pt x="364" y="81"/>
                  </a:cubicBezTo>
                  <a:cubicBezTo>
                    <a:pt x="364" y="81"/>
                    <a:pt x="365" y="82"/>
                    <a:pt x="366" y="82"/>
                  </a:cubicBezTo>
                  <a:cubicBezTo>
                    <a:pt x="367" y="83"/>
                    <a:pt x="375" y="91"/>
                    <a:pt x="383" y="100"/>
                  </a:cubicBezTo>
                  <a:cubicBezTo>
                    <a:pt x="389" y="106"/>
                    <a:pt x="394" y="112"/>
                    <a:pt x="396" y="114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4"/>
                    <a:pt x="395" y="83"/>
                    <a:pt x="393" y="82"/>
                  </a:cubicBezTo>
                  <a:cubicBezTo>
                    <a:pt x="392" y="82"/>
                    <a:pt x="391" y="82"/>
                    <a:pt x="391" y="82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90" y="81"/>
                    <a:pt x="391" y="81"/>
                    <a:pt x="391" y="81"/>
                  </a:cubicBezTo>
                  <a:cubicBezTo>
                    <a:pt x="394" y="81"/>
                    <a:pt x="396" y="81"/>
                    <a:pt x="397" y="81"/>
                  </a:cubicBezTo>
                  <a:cubicBezTo>
                    <a:pt x="398" y="81"/>
                    <a:pt x="399" y="81"/>
                    <a:pt x="402" y="81"/>
                  </a:cubicBezTo>
                  <a:cubicBezTo>
                    <a:pt x="402" y="81"/>
                    <a:pt x="403" y="81"/>
                    <a:pt x="403" y="82"/>
                  </a:cubicBezTo>
                  <a:cubicBezTo>
                    <a:pt x="403" y="82"/>
                    <a:pt x="402" y="82"/>
                    <a:pt x="402" y="82"/>
                  </a:cubicBezTo>
                  <a:cubicBezTo>
                    <a:pt x="402" y="82"/>
                    <a:pt x="401" y="82"/>
                    <a:pt x="401" y="82"/>
                  </a:cubicBezTo>
                  <a:cubicBezTo>
                    <a:pt x="399" y="83"/>
                    <a:pt x="399" y="84"/>
                    <a:pt x="399" y="8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9" y="121"/>
                    <a:pt x="398" y="121"/>
                  </a:cubicBezTo>
                  <a:cubicBezTo>
                    <a:pt x="398" y="121"/>
                    <a:pt x="397" y="121"/>
                    <a:pt x="394" y="118"/>
                  </a:cubicBezTo>
                  <a:cubicBezTo>
                    <a:pt x="394" y="118"/>
                    <a:pt x="386" y="110"/>
                    <a:pt x="380" y="104"/>
                  </a:cubicBezTo>
                  <a:cubicBezTo>
                    <a:pt x="374" y="97"/>
                    <a:pt x="368" y="91"/>
                    <a:pt x="366" y="89"/>
                  </a:cubicBezTo>
                  <a:lnTo>
                    <a:pt x="367" y="114"/>
                  </a:lnTo>
                  <a:close/>
                  <a:moveTo>
                    <a:pt x="442" y="82"/>
                  </a:moveTo>
                  <a:cubicBezTo>
                    <a:pt x="442" y="81"/>
                    <a:pt x="443" y="80"/>
                    <a:pt x="443" y="80"/>
                  </a:cubicBezTo>
                  <a:cubicBezTo>
                    <a:pt x="444" y="80"/>
                    <a:pt x="444" y="81"/>
                    <a:pt x="444" y="82"/>
                  </a:cubicBezTo>
                  <a:cubicBezTo>
                    <a:pt x="445" y="84"/>
                    <a:pt x="454" y="106"/>
                    <a:pt x="457" y="114"/>
                  </a:cubicBezTo>
                  <a:cubicBezTo>
                    <a:pt x="459" y="119"/>
                    <a:pt x="461" y="119"/>
                    <a:pt x="462" y="120"/>
                  </a:cubicBezTo>
                  <a:cubicBezTo>
                    <a:pt x="463" y="120"/>
                    <a:pt x="464" y="120"/>
                    <a:pt x="464" y="120"/>
                  </a:cubicBezTo>
                  <a:cubicBezTo>
                    <a:pt x="464" y="120"/>
                    <a:pt x="465" y="120"/>
                    <a:pt x="465" y="121"/>
                  </a:cubicBezTo>
                  <a:cubicBezTo>
                    <a:pt x="465" y="121"/>
                    <a:pt x="464" y="121"/>
                    <a:pt x="464" y="121"/>
                  </a:cubicBezTo>
                  <a:cubicBezTo>
                    <a:pt x="463" y="121"/>
                    <a:pt x="459" y="121"/>
                    <a:pt x="455" y="121"/>
                  </a:cubicBezTo>
                  <a:cubicBezTo>
                    <a:pt x="454" y="121"/>
                    <a:pt x="453" y="121"/>
                    <a:pt x="453" y="120"/>
                  </a:cubicBezTo>
                  <a:cubicBezTo>
                    <a:pt x="453" y="120"/>
                    <a:pt x="453" y="120"/>
                    <a:pt x="453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49" y="106"/>
                    <a:pt x="449" y="106"/>
                    <a:pt x="449" y="106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6" y="106"/>
                    <a:pt x="436" y="106"/>
                    <a:pt x="435" y="107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32" y="116"/>
                    <a:pt x="432" y="118"/>
                    <a:pt x="432" y="119"/>
                  </a:cubicBezTo>
                  <a:cubicBezTo>
                    <a:pt x="432" y="120"/>
                    <a:pt x="432" y="120"/>
                    <a:pt x="433" y="120"/>
                  </a:cubicBezTo>
                  <a:cubicBezTo>
                    <a:pt x="434" y="120"/>
                    <a:pt x="434" y="120"/>
                    <a:pt x="434" y="120"/>
                  </a:cubicBezTo>
                  <a:cubicBezTo>
                    <a:pt x="434" y="120"/>
                    <a:pt x="434" y="120"/>
                    <a:pt x="434" y="121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32" y="121"/>
                    <a:pt x="429" y="121"/>
                    <a:pt x="429" y="121"/>
                  </a:cubicBezTo>
                  <a:cubicBezTo>
                    <a:pt x="428" y="121"/>
                    <a:pt x="425" y="121"/>
                    <a:pt x="423" y="121"/>
                  </a:cubicBezTo>
                  <a:cubicBezTo>
                    <a:pt x="423" y="121"/>
                    <a:pt x="422" y="121"/>
                    <a:pt x="422" y="121"/>
                  </a:cubicBezTo>
                  <a:cubicBezTo>
                    <a:pt x="422" y="120"/>
                    <a:pt x="422" y="120"/>
                    <a:pt x="423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7" y="120"/>
                    <a:pt x="428" y="118"/>
                    <a:pt x="429" y="115"/>
                  </a:cubicBezTo>
                  <a:lnTo>
                    <a:pt x="442" y="82"/>
                  </a:lnTo>
                  <a:close/>
                  <a:moveTo>
                    <a:pt x="448" y="104"/>
                  </a:moveTo>
                  <a:cubicBezTo>
                    <a:pt x="448" y="104"/>
                    <a:pt x="448" y="104"/>
                    <a:pt x="448" y="104"/>
                  </a:cubicBezTo>
                  <a:cubicBezTo>
                    <a:pt x="443" y="89"/>
                    <a:pt x="443" y="89"/>
                    <a:pt x="443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7" y="104"/>
                    <a:pt x="437" y="104"/>
                    <a:pt x="437" y="104"/>
                  </a:cubicBezTo>
                  <a:cubicBezTo>
                    <a:pt x="436" y="104"/>
                    <a:pt x="437" y="104"/>
                    <a:pt x="437" y="104"/>
                  </a:cubicBezTo>
                  <a:lnTo>
                    <a:pt x="448" y="104"/>
                  </a:lnTo>
                  <a:close/>
                  <a:moveTo>
                    <a:pt x="473" y="114"/>
                  </a:moveTo>
                  <a:cubicBezTo>
                    <a:pt x="473" y="118"/>
                    <a:pt x="474" y="119"/>
                    <a:pt x="475" y="120"/>
                  </a:cubicBezTo>
                  <a:cubicBezTo>
                    <a:pt x="476" y="120"/>
                    <a:pt x="477" y="120"/>
                    <a:pt x="478" y="120"/>
                  </a:cubicBezTo>
                  <a:cubicBezTo>
                    <a:pt x="478" y="120"/>
                    <a:pt x="478" y="120"/>
                    <a:pt x="478" y="121"/>
                  </a:cubicBezTo>
                  <a:cubicBezTo>
                    <a:pt x="478" y="121"/>
                    <a:pt x="478" y="121"/>
                    <a:pt x="477" y="121"/>
                  </a:cubicBezTo>
                  <a:cubicBezTo>
                    <a:pt x="474" y="121"/>
                    <a:pt x="472" y="121"/>
                    <a:pt x="472" y="121"/>
                  </a:cubicBezTo>
                  <a:cubicBezTo>
                    <a:pt x="471" y="121"/>
                    <a:pt x="469" y="121"/>
                    <a:pt x="466" y="121"/>
                  </a:cubicBezTo>
                  <a:cubicBezTo>
                    <a:pt x="466" y="121"/>
                    <a:pt x="465" y="121"/>
                    <a:pt x="465" y="121"/>
                  </a:cubicBezTo>
                  <a:cubicBezTo>
                    <a:pt x="465" y="120"/>
                    <a:pt x="466" y="120"/>
                    <a:pt x="466" y="120"/>
                  </a:cubicBezTo>
                  <a:cubicBezTo>
                    <a:pt x="466" y="120"/>
                    <a:pt x="467" y="120"/>
                    <a:pt x="468" y="120"/>
                  </a:cubicBezTo>
                  <a:cubicBezTo>
                    <a:pt x="469" y="119"/>
                    <a:pt x="470" y="118"/>
                    <a:pt x="470" y="11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71" y="81"/>
                    <a:pt x="472" y="82"/>
                    <a:pt x="473" y="82"/>
                  </a:cubicBezTo>
                  <a:cubicBezTo>
                    <a:pt x="473" y="83"/>
                    <a:pt x="481" y="91"/>
                    <a:pt x="490" y="100"/>
                  </a:cubicBezTo>
                  <a:cubicBezTo>
                    <a:pt x="495" y="106"/>
                    <a:pt x="501" y="112"/>
                    <a:pt x="503" y="11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4"/>
                    <a:pt x="502" y="83"/>
                    <a:pt x="500" y="82"/>
                  </a:cubicBezTo>
                  <a:cubicBezTo>
                    <a:pt x="499" y="82"/>
                    <a:pt x="498" y="82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8" y="81"/>
                  </a:cubicBezTo>
                  <a:cubicBezTo>
                    <a:pt x="500" y="81"/>
                    <a:pt x="503" y="81"/>
                    <a:pt x="504" y="81"/>
                  </a:cubicBezTo>
                  <a:cubicBezTo>
                    <a:pt x="504" y="81"/>
                    <a:pt x="506" y="81"/>
                    <a:pt x="508" y="81"/>
                  </a:cubicBezTo>
                  <a:cubicBezTo>
                    <a:pt x="509" y="81"/>
                    <a:pt x="509" y="81"/>
                    <a:pt x="509" y="82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508" y="82"/>
                    <a:pt x="508" y="82"/>
                    <a:pt x="507" y="82"/>
                  </a:cubicBezTo>
                  <a:cubicBezTo>
                    <a:pt x="505" y="83"/>
                    <a:pt x="505" y="84"/>
                    <a:pt x="505" y="87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5" y="121"/>
                    <a:pt x="505" y="121"/>
                    <a:pt x="505" y="121"/>
                  </a:cubicBezTo>
                  <a:cubicBezTo>
                    <a:pt x="504" y="121"/>
                    <a:pt x="504" y="121"/>
                    <a:pt x="501" y="118"/>
                  </a:cubicBezTo>
                  <a:cubicBezTo>
                    <a:pt x="500" y="118"/>
                    <a:pt x="492" y="110"/>
                    <a:pt x="487" y="104"/>
                  </a:cubicBezTo>
                  <a:cubicBezTo>
                    <a:pt x="480" y="97"/>
                    <a:pt x="474" y="91"/>
                    <a:pt x="472" y="89"/>
                  </a:cubicBezTo>
                  <a:lnTo>
                    <a:pt x="473" y="114"/>
                  </a:lnTo>
                  <a:close/>
                  <a:moveTo>
                    <a:pt x="521" y="96"/>
                  </a:moveTo>
                  <a:cubicBezTo>
                    <a:pt x="521" y="88"/>
                    <a:pt x="521" y="87"/>
                    <a:pt x="521" y="85"/>
                  </a:cubicBezTo>
                  <a:cubicBezTo>
                    <a:pt x="521" y="83"/>
                    <a:pt x="520" y="82"/>
                    <a:pt x="519" y="82"/>
                  </a:cubicBezTo>
                  <a:cubicBezTo>
                    <a:pt x="518" y="82"/>
                    <a:pt x="517" y="82"/>
                    <a:pt x="517" y="82"/>
                  </a:cubicBezTo>
                  <a:cubicBezTo>
                    <a:pt x="517" y="82"/>
                    <a:pt x="516" y="82"/>
                    <a:pt x="516" y="82"/>
                  </a:cubicBezTo>
                  <a:cubicBezTo>
                    <a:pt x="516" y="81"/>
                    <a:pt x="517" y="81"/>
                    <a:pt x="517" y="81"/>
                  </a:cubicBezTo>
                  <a:cubicBezTo>
                    <a:pt x="520" y="81"/>
                    <a:pt x="523" y="81"/>
                    <a:pt x="524" y="81"/>
                  </a:cubicBezTo>
                  <a:cubicBezTo>
                    <a:pt x="524" y="81"/>
                    <a:pt x="528" y="81"/>
                    <a:pt x="531" y="81"/>
                  </a:cubicBezTo>
                  <a:cubicBezTo>
                    <a:pt x="536" y="81"/>
                    <a:pt x="546" y="81"/>
                    <a:pt x="553" y="87"/>
                  </a:cubicBezTo>
                  <a:cubicBezTo>
                    <a:pt x="555" y="90"/>
                    <a:pt x="558" y="94"/>
                    <a:pt x="558" y="101"/>
                  </a:cubicBezTo>
                  <a:cubicBezTo>
                    <a:pt x="558" y="107"/>
                    <a:pt x="555" y="112"/>
                    <a:pt x="552" y="115"/>
                  </a:cubicBezTo>
                  <a:cubicBezTo>
                    <a:pt x="550" y="118"/>
                    <a:pt x="545" y="121"/>
                    <a:pt x="536" y="121"/>
                  </a:cubicBezTo>
                  <a:cubicBezTo>
                    <a:pt x="533" y="121"/>
                    <a:pt x="530" y="121"/>
                    <a:pt x="528" y="121"/>
                  </a:cubicBezTo>
                  <a:cubicBezTo>
                    <a:pt x="526" y="121"/>
                    <a:pt x="524" y="121"/>
                    <a:pt x="524" y="121"/>
                  </a:cubicBezTo>
                  <a:cubicBezTo>
                    <a:pt x="523" y="121"/>
                    <a:pt x="522" y="121"/>
                    <a:pt x="521" y="121"/>
                  </a:cubicBezTo>
                  <a:cubicBezTo>
                    <a:pt x="520" y="121"/>
                    <a:pt x="519" y="121"/>
                    <a:pt x="518" y="121"/>
                  </a:cubicBezTo>
                  <a:cubicBezTo>
                    <a:pt x="518" y="121"/>
                    <a:pt x="517" y="121"/>
                    <a:pt x="517" y="121"/>
                  </a:cubicBezTo>
                  <a:cubicBezTo>
                    <a:pt x="517" y="120"/>
                    <a:pt x="517" y="120"/>
                    <a:pt x="518" y="120"/>
                  </a:cubicBezTo>
                  <a:cubicBezTo>
                    <a:pt x="518" y="120"/>
                    <a:pt x="519" y="120"/>
                    <a:pt x="519" y="120"/>
                  </a:cubicBezTo>
                  <a:cubicBezTo>
                    <a:pt x="520" y="120"/>
                    <a:pt x="520" y="119"/>
                    <a:pt x="521" y="117"/>
                  </a:cubicBezTo>
                  <a:cubicBezTo>
                    <a:pt x="521" y="115"/>
                    <a:pt x="521" y="111"/>
                    <a:pt x="521" y="106"/>
                  </a:cubicBezTo>
                  <a:lnTo>
                    <a:pt x="521" y="96"/>
                  </a:lnTo>
                  <a:close/>
                  <a:moveTo>
                    <a:pt x="526" y="102"/>
                  </a:moveTo>
                  <a:cubicBezTo>
                    <a:pt x="526" y="108"/>
                    <a:pt x="526" y="113"/>
                    <a:pt x="526" y="114"/>
                  </a:cubicBezTo>
                  <a:cubicBezTo>
                    <a:pt x="526" y="115"/>
                    <a:pt x="526" y="117"/>
                    <a:pt x="527" y="117"/>
                  </a:cubicBezTo>
                  <a:cubicBezTo>
                    <a:pt x="527" y="118"/>
                    <a:pt x="529" y="119"/>
                    <a:pt x="536" y="119"/>
                  </a:cubicBezTo>
                  <a:cubicBezTo>
                    <a:pt x="541" y="119"/>
                    <a:pt x="545" y="118"/>
                    <a:pt x="548" y="115"/>
                  </a:cubicBezTo>
                  <a:cubicBezTo>
                    <a:pt x="551" y="112"/>
                    <a:pt x="553" y="107"/>
                    <a:pt x="553" y="102"/>
                  </a:cubicBezTo>
                  <a:cubicBezTo>
                    <a:pt x="553" y="96"/>
                    <a:pt x="550" y="91"/>
                    <a:pt x="548" y="89"/>
                  </a:cubicBezTo>
                  <a:cubicBezTo>
                    <a:pt x="542" y="84"/>
                    <a:pt x="536" y="83"/>
                    <a:pt x="530" y="83"/>
                  </a:cubicBezTo>
                  <a:cubicBezTo>
                    <a:pt x="529" y="83"/>
                    <a:pt x="527" y="83"/>
                    <a:pt x="527" y="84"/>
                  </a:cubicBezTo>
                  <a:cubicBezTo>
                    <a:pt x="526" y="84"/>
                    <a:pt x="526" y="84"/>
                    <a:pt x="526" y="85"/>
                  </a:cubicBezTo>
                  <a:lnTo>
                    <a:pt x="526" y="102"/>
                  </a:lnTo>
                  <a:close/>
                  <a:moveTo>
                    <a:pt x="603" y="103"/>
                  </a:moveTo>
                  <a:cubicBezTo>
                    <a:pt x="603" y="109"/>
                    <a:pt x="603" y="114"/>
                    <a:pt x="604" y="116"/>
                  </a:cubicBezTo>
                  <a:cubicBezTo>
                    <a:pt x="604" y="118"/>
                    <a:pt x="604" y="120"/>
                    <a:pt x="606" y="120"/>
                  </a:cubicBezTo>
                  <a:cubicBezTo>
                    <a:pt x="607" y="120"/>
                    <a:pt x="608" y="120"/>
                    <a:pt x="609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9" y="121"/>
                    <a:pt x="608" y="121"/>
                  </a:cubicBezTo>
                  <a:cubicBezTo>
                    <a:pt x="605" y="121"/>
                    <a:pt x="601" y="121"/>
                    <a:pt x="601" y="121"/>
                  </a:cubicBezTo>
                  <a:cubicBezTo>
                    <a:pt x="600" y="121"/>
                    <a:pt x="597" y="121"/>
                    <a:pt x="595" y="121"/>
                  </a:cubicBezTo>
                  <a:cubicBezTo>
                    <a:pt x="594" y="121"/>
                    <a:pt x="594" y="121"/>
                    <a:pt x="594" y="120"/>
                  </a:cubicBezTo>
                  <a:cubicBezTo>
                    <a:pt x="594" y="120"/>
                    <a:pt x="594" y="120"/>
                    <a:pt x="594" y="120"/>
                  </a:cubicBezTo>
                  <a:cubicBezTo>
                    <a:pt x="595" y="120"/>
                    <a:pt x="595" y="120"/>
                    <a:pt x="596" y="120"/>
                  </a:cubicBezTo>
                  <a:cubicBezTo>
                    <a:pt x="597" y="120"/>
                    <a:pt x="598" y="118"/>
                    <a:pt x="598" y="116"/>
                  </a:cubicBezTo>
                  <a:cubicBezTo>
                    <a:pt x="598" y="114"/>
                    <a:pt x="598" y="109"/>
                    <a:pt x="598" y="103"/>
                  </a:cubicBezTo>
                  <a:cubicBezTo>
                    <a:pt x="598" y="77"/>
                    <a:pt x="598" y="77"/>
                    <a:pt x="598" y="77"/>
                  </a:cubicBezTo>
                  <a:cubicBezTo>
                    <a:pt x="589" y="77"/>
                    <a:pt x="589" y="77"/>
                    <a:pt x="589" y="77"/>
                  </a:cubicBezTo>
                  <a:cubicBezTo>
                    <a:pt x="585" y="77"/>
                    <a:pt x="584" y="78"/>
                    <a:pt x="583" y="79"/>
                  </a:cubicBezTo>
                  <a:cubicBezTo>
                    <a:pt x="582" y="80"/>
                    <a:pt x="582" y="81"/>
                    <a:pt x="582" y="81"/>
                  </a:cubicBezTo>
                  <a:cubicBezTo>
                    <a:pt x="581" y="81"/>
                    <a:pt x="581" y="82"/>
                    <a:pt x="581" y="82"/>
                  </a:cubicBezTo>
                  <a:cubicBezTo>
                    <a:pt x="581" y="82"/>
                    <a:pt x="581" y="81"/>
                    <a:pt x="581" y="81"/>
                  </a:cubicBezTo>
                  <a:cubicBezTo>
                    <a:pt x="581" y="80"/>
                    <a:pt x="582" y="75"/>
                    <a:pt x="582" y="75"/>
                  </a:cubicBezTo>
                  <a:cubicBezTo>
                    <a:pt x="582" y="74"/>
                    <a:pt x="582" y="73"/>
                    <a:pt x="583" y="73"/>
                  </a:cubicBezTo>
                  <a:cubicBezTo>
                    <a:pt x="583" y="73"/>
                    <a:pt x="584" y="74"/>
                    <a:pt x="585" y="74"/>
                  </a:cubicBezTo>
                  <a:cubicBezTo>
                    <a:pt x="587" y="74"/>
                    <a:pt x="590" y="74"/>
                    <a:pt x="590" y="74"/>
                  </a:cubicBezTo>
                  <a:cubicBezTo>
                    <a:pt x="613" y="74"/>
                    <a:pt x="613" y="74"/>
                    <a:pt x="613" y="74"/>
                  </a:cubicBezTo>
                  <a:cubicBezTo>
                    <a:pt x="615" y="74"/>
                    <a:pt x="617" y="74"/>
                    <a:pt x="618" y="74"/>
                  </a:cubicBezTo>
                  <a:cubicBezTo>
                    <a:pt x="619" y="74"/>
                    <a:pt x="619" y="74"/>
                    <a:pt x="620" y="74"/>
                  </a:cubicBezTo>
                  <a:cubicBezTo>
                    <a:pt x="620" y="74"/>
                    <a:pt x="620" y="74"/>
                    <a:pt x="620" y="75"/>
                  </a:cubicBezTo>
                  <a:cubicBezTo>
                    <a:pt x="620" y="76"/>
                    <a:pt x="620" y="81"/>
                    <a:pt x="620" y="81"/>
                  </a:cubicBezTo>
                  <a:cubicBezTo>
                    <a:pt x="620" y="82"/>
                    <a:pt x="620" y="82"/>
                    <a:pt x="619" y="82"/>
                  </a:cubicBezTo>
                  <a:cubicBezTo>
                    <a:pt x="619" y="82"/>
                    <a:pt x="619" y="82"/>
                    <a:pt x="619" y="81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9"/>
                    <a:pt x="617" y="77"/>
                    <a:pt x="611" y="77"/>
                  </a:cubicBezTo>
                  <a:cubicBezTo>
                    <a:pt x="603" y="77"/>
                    <a:pt x="603" y="77"/>
                    <a:pt x="603" y="77"/>
                  </a:cubicBezTo>
                  <a:lnTo>
                    <a:pt x="603" y="103"/>
                  </a:lnTo>
                  <a:close/>
                  <a:moveTo>
                    <a:pt x="630" y="96"/>
                  </a:moveTo>
                  <a:cubicBezTo>
                    <a:pt x="630" y="88"/>
                    <a:pt x="630" y="87"/>
                    <a:pt x="630" y="85"/>
                  </a:cubicBezTo>
                  <a:cubicBezTo>
                    <a:pt x="630" y="83"/>
                    <a:pt x="630" y="82"/>
                    <a:pt x="628" y="82"/>
                  </a:cubicBezTo>
                  <a:cubicBezTo>
                    <a:pt x="627" y="82"/>
                    <a:pt x="627" y="82"/>
                    <a:pt x="626" y="82"/>
                  </a:cubicBezTo>
                  <a:cubicBezTo>
                    <a:pt x="626" y="82"/>
                    <a:pt x="626" y="82"/>
                    <a:pt x="626" y="82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9" y="81"/>
                    <a:pt x="632" y="81"/>
                    <a:pt x="633" y="81"/>
                  </a:cubicBezTo>
                  <a:cubicBezTo>
                    <a:pt x="633" y="81"/>
                    <a:pt x="645" y="81"/>
                    <a:pt x="646" y="81"/>
                  </a:cubicBezTo>
                  <a:cubicBezTo>
                    <a:pt x="647" y="81"/>
                    <a:pt x="648" y="81"/>
                    <a:pt x="648" y="81"/>
                  </a:cubicBezTo>
                  <a:cubicBezTo>
                    <a:pt x="648" y="81"/>
                    <a:pt x="649" y="81"/>
                    <a:pt x="649" y="81"/>
                  </a:cubicBezTo>
                  <a:cubicBezTo>
                    <a:pt x="649" y="81"/>
                    <a:pt x="649" y="81"/>
                    <a:pt x="649" y="81"/>
                  </a:cubicBezTo>
                  <a:cubicBezTo>
                    <a:pt x="649" y="82"/>
                    <a:pt x="649" y="82"/>
                    <a:pt x="649" y="84"/>
                  </a:cubicBezTo>
                  <a:cubicBezTo>
                    <a:pt x="649" y="84"/>
                    <a:pt x="649" y="87"/>
                    <a:pt x="648" y="87"/>
                  </a:cubicBezTo>
                  <a:cubicBezTo>
                    <a:pt x="648" y="87"/>
                    <a:pt x="648" y="88"/>
                    <a:pt x="648" y="88"/>
                  </a:cubicBezTo>
                  <a:cubicBezTo>
                    <a:pt x="648" y="88"/>
                    <a:pt x="648" y="88"/>
                    <a:pt x="648" y="87"/>
                  </a:cubicBezTo>
                  <a:cubicBezTo>
                    <a:pt x="648" y="87"/>
                    <a:pt x="647" y="86"/>
                    <a:pt x="647" y="85"/>
                  </a:cubicBezTo>
                  <a:cubicBezTo>
                    <a:pt x="647" y="84"/>
                    <a:pt x="646" y="84"/>
                    <a:pt x="643" y="84"/>
                  </a:cubicBezTo>
                  <a:cubicBezTo>
                    <a:pt x="642" y="84"/>
                    <a:pt x="636" y="83"/>
                    <a:pt x="636" y="83"/>
                  </a:cubicBezTo>
                  <a:cubicBezTo>
                    <a:pt x="635" y="83"/>
                    <a:pt x="635" y="84"/>
                    <a:pt x="635" y="84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9"/>
                    <a:pt x="635" y="99"/>
                    <a:pt x="636" y="99"/>
                  </a:cubicBezTo>
                  <a:cubicBezTo>
                    <a:pt x="636" y="99"/>
                    <a:pt x="643" y="99"/>
                    <a:pt x="645" y="99"/>
                  </a:cubicBezTo>
                  <a:cubicBezTo>
                    <a:pt x="646" y="99"/>
                    <a:pt x="647" y="99"/>
                    <a:pt x="647" y="98"/>
                  </a:cubicBezTo>
                  <a:cubicBezTo>
                    <a:pt x="648" y="98"/>
                    <a:pt x="648" y="97"/>
                    <a:pt x="648" y="97"/>
                  </a:cubicBezTo>
                  <a:cubicBezTo>
                    <a:pt x="648" y="97"/>
                    <a:pt x="648" y="97"/>
                    <a:pt x="648" y="98"/>
                  </a:cubicBezTo>
                  <a:cubicBezTo>
                    <a:pt x="648" y="98"/>
                    <a:pt x="648" y="99"/>
                    <a:pt x="648" y="101"/>
                  </a:cubicBezTo>
                  <a:cubicBezTo>
                    <a:pt x="648" y="102"/>
                    <a:pt x="648" y="104"/>
                    <a:pt x="648" y="104"/>
                  </a:cubicBezTo>
                  <a:cubicBezTo>
                    <a:pt x="648" y="104"/>
                    <a:pt x="648" y="105"/>
                    <a:pt x="647" y="105"/>
                  </a:cubicBezTo>
                  <a:cubicBezTo>
                    <a:pt x="647" y="105"/>
                    <a:pt x="647" y="105"/>
                    <a:pt x="647" y="105"/>
                  </a:cubicBezTo>
                  <a:cubicBezTo>
                    <a:pt x="647" y="104"/>
                    <a:pt x="647" y="103"/>
                    <a:pt x="647" y="103"/>
                  </a:cubicBezTo>
                  <a:cubicBezTo>
                    <a:pt x="646" y="102"/>
                    <a:pt x="646" y="101"/>
                    <a:pt x="644" y="101"/>
                  </a:cubicBezTo>
                  <a:cubicBezTo>
                    <a:pt x="642" y="101"/>
                    <a:pt x="636" y="101"/>
                    <a:pt x="636" y="101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5" y="106"/>
                    <a:pt x="635" y="106"/>
                    <a:pt x="635" y="106"/>
                  </a:cubicBezTo>
                  <a:cubicBezTo>
                    <a:pt x="635" y="107"/>
                    <a:pt x="635" y="114"/>
                    <a:pt x="635" y="115"/>
                  </a:cubicBezTo>
                  <a:cubicBezTo>
                    <a:pt x="635" y="118"/>
                    <a:pt x="636" y="119"/>
                    <a:pt x="642" y="119"/>
                  </a:cubicBezTo>
                  <a:cubicBezTo>
                    <a:pt x="643" y="119"/>
                    <a:pt x="646" y="119"/>
                    <a:pt x="647" y="118"/>
                  </a:cubicBezTo>
                  <a:cubicBezTo>
                    <a:pt x="649" y="118"/>
                    <a:pt x="649" y="117"/>
                    <a:pt x="650" y="115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4"/>
                    <a:pt x="651" y="114"/>
                    <a:pt x="651" y="115"/>
                  </a:cubicBezTo>
                  <a:cubicBezTo>
                    <a:pt x="651" y="115"/>
                    <a:pt x="650" y="119"/>
                    <a:pt x="650" y="120"/>
                  </a:cubicBezTo>
                  <a:cubicBezTo>
                    <a:pt x="649" y="121"/>
                    <a:pt x="649" y="121"/>
                    <a:pt x="647" y="121"/>
                  </a:cubicBezTo>
                  <a:cubicBezTo>
                    <a:pt x="643" y="121"/>
                    <a:pt x="640" y="121"/>
                    <a:pt x="637" y="121"/>
                  </a:cubicBezTo>
                  <a:cubicBezTo>
                    <a:pt x="635" y="121"/>
                    <a:pt x="634" y="121"/>
                    <a:pt x="633" y="121"/>
                  </a:cubicBezTo>
                  <a:cubicBezTo>
                    <a:pt x="633" y="121"/>
                    <a:pt x="632" y="121"/>
                    <a:pt x="630" y="121"/>
                  </a:cubicBezTo>
                  <a:cubicBezTo>
                    <a:pt x="629" y="121"/>
                    <a:pt x="628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0"/>
                    <a:pt x="627" y="120"/>
                    <a:pt x="627" y="120"/>
                  </a:cubicBezTo>
                  <a:cubicBezTo>
                    <a:pt x="627" y="120"/>
                    <a:pt x="628" y="120"/>
                    <a:pt x="629" y="120"/>
                  </a:cubicBezTo>
                  <a:cubicBezTo>
                    <a:pt x="630" y="120"/>
                    <a:pt x="630" y="119"/>
                    <a:pt x="630" y="117"/>
                  </a:cubicBezTo>
                  <a:cubicBezTo>
                    <a:pt x="630" y="115"/>
                    <a:pt x="630" y="111"/>
                    <a:pt x="630" y="106"/>
                  </a:cubicBezTo>
                  <a:lnTo>
                    <a:pt x="630" y="96"/>
                  </a:lnTo>
                  <a:close/>
                  <a:moveTo>
                    <a:pt x="664" y="116"/>
                  </a:moveTo>
                  <a:cubicBezTo>
                    <a:pt x="658" y="111"/>
                    <a:pt x="657" y="105"/>
                    <a:pt x="657" y="100"/>
                  </a:cubicBezTo>
                  <a:cubicBezTo>
                    <a:pt x="657" y="97"/>
                    <a:pt x="658" y="91"/>
                    <a:pt x="663" y="86"/>
                  </a:cubicBezTo>
                  <a:cubicBezTo>
                    <a:pt x="666" y="83"/>
                    <a:pt x="671" y="81"/>
                    <a:pt x="680" y="81"/>
                  </a:cubicBezTo>
                  <a:cubicBezTo>
                    <a:pt x="682" y="81"/>
                    <a:pt x="685" y="81"/>
                    <a:pt x="688" y="81"/>
                  </a:cubicBezTo>
                  <a:cubicBezTo>
                    <a:pt x="690" y="81"/>
                    <a:pt x="691" y="82"/>
                    <a:pt x="693" y="82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4" y="83"/>
                    <a:pt x="694" y="84"/>
                    <a:pt x="694" y="85"/>
                  </a:cubicBezTo>
                  <a:cubicBezTo>
                    <a:pt x="693" y="87"/>
                    <a:pt x="693" y="90"/>
                    <a:pt x="693" y="91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92" y="92"/>
                    <a:pt x="692" y="92"/>
                    <a:pt x="692" y="91"/>
                  </a:cubicBezTo>
                  <a:cubicBezTo>
                    <a:pt x="692" y="89"/>
                    <a:pt x="691" y="87"/>
                    <a:pt x="690" y="86"/>
                  </a:cubicBezTo>
                  <a:cubicBezTo>
                    <a:pt x="688" y="84"/>
                    <a:pt x="684" y="83"/>
                    <a:pt x="679" y="83"/>
                  </a:cubicBezTo>
                  <a:cubicBezTo>
                    <a:pt x="672" y="83"/>
                    <a:pt x="669" y="85"/>
                    <a:pt x="667" y="86"/>
                  </a:cubicBezTo>
                  <a:cubicBezTo>
                    <a:pt x="663" y="90"/>
                    <a:pt x="662" y="95"/>
                    <a:pt x="662" y="100"/>
                  </a:cubicBezTo>
                  <a:cubicBezTo>
                    <a:pt x="662" y="110"/>
                    <a:pt x="670" y="119"/>
                    <a:pt x="682" y="119"/>
                  </a:cubicBezTo>
                  <a:cubicBezTo>
                    <a:pt x="686" y="119"/>
                    <a:pt x="689" y="119"/>
                    <a:pt x="691" y="117"/>
                  </a:cubicBezTo>
                  <a:cubicBezTo>
                    <a:pt x="692" y="115"/>
                    <a:pt x="693" y="113"/>
                    <a:pt x="693" y="112"/>
                  </a:cubicBezTo>
                  <a:cubicBezTo>
                    <a:pt x="693" y="112"/>
                    <a:pt x="693" y="111"/>
                    <a:pt x="693" y="111"/>
                  </a:cubicBezTo>
                  <a:cubicBezTo>
                    <a:pt x="694" y="111"/>
                    <a:pt x="694" y="112"/>
                    <a:pt x="694" y="112"/>
                  </a:cubicBezTo>
                  <a:cubicBezTo>
                    <a:pt x="694" y="113"/>
                    <a:pt x="693" y="117"/>
                    <a:pt x="693" y="119"/>
                  </a:cubicBezTo>
                  <a:cubicBezTo>
                    <a:pt x="692" y="120"/>
                    <a:pt x="692" y="120"/>
                    <a:pt x="691" y="120"/>
                  </a:cubicBezTo>
                  <a:cubicBezTo>
                    <a:pt x="689" y="121"/>
                    <a:pt x="685" y="122"/>
                    <a:pt x="681" y="122"/>
                  </a:cubicBezTo>
                  <a:cubicBezTo>
                    <a:pt x="673" y="122"/>
                    <a:pt x="668" y="120"/>
                    <a:pt x="664" y="116"/>
                  </a:cubicBezTo>
                  <a:close/>
                  <a:moveTo>
                    <a:pt x="739" y="106"/>
                  </a:moveTo>
                  <a:cubicBezTo>
                    <a:pt x="739" y="111"/>
                    <a:pt x="739" y="115"/>
                    <a:pt x="739" y="117"/>
                  </a:cubicBezTo>
                  <a:cubicBezTo>
                    <a:pt x="739" y="119"/>
                    <a:pt x="739" y="120"/>
                    <a:pt x="741" y="120"/>
                  </a:cubicBezTo>
                  <a:cubicBezTo>
                    <a:pt x="742" y="120"/>
                    <a:pt x="743" y="120"/>
                    <a:pt x="744" y="120"/>
                  </a:cubicBezTo>
                  <a:cubicBezTo>
                    <a:pt x="744" y="120"/>
                    <a:pt x="744" y="120"/>
                    <a:pt x="744" y="121"/>
                  </a:cubicBezTo>
                  <a:cubicBezTo>
                    <a:pt x="744" y="121"/>
                    <a:pt x="744" y="121"/>
                    <a:pt x="743" y="121"/>
                  </a:cubicBezTo>
                  <a:cubicBezTo>
                    <a:pt x="740" y="121"/>
                    <a:pt x="737" y="121"/>
                    <a:pt x="736" y="121"/>
                  </a:cubicBezTo>
                  <a:cubicBezTo>
                    <a:pt x="736" y="121"/>
                    <a:pt x="733" y="121"/>
                    <a:pt x="731" y="121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30" y="120"/>
                    <a:pt x="730" y="120"/>
                    <a:pt x="731" y="120"/>
                  </a:cubicBezTo>
                  <a:cubicBezTo>
                    <a:pt x="731" y="120"/>
                    <a:pt x="732" y="120"/>
                    <a:pt x="732" y="120"/>
                  </a:cubicBezTo>
                  <a:cubicBezTo>
                    <a:pt x="733" y="120"/>
                    <a:pt x="733" y="119"/>
                    <a:pt x="734" y="117"/>
                  </a:cubicBezTo>
                  <a:cubicBezTo>
                    <a:pt x="734" y="115"/>
                    <a:pt x="734" y="111"/>
                    <a:pt x="734" y="106"/>
                  </a:cubicBezTo>
                  <a:cubicBezTo>
                    <a:pt x="734" y="101"/>
                    <a:pt x="734" y="101"/>
                    <a:pt x="734" y="101"/>
                  </a:cubicBezTo>
                  <a:cubicBezTo>
                    <a:pt x="734" y="100"/>
                    <a:pt x="734" y="100"/>
                    <a:pt x="734" y="100"/>
                  </a:cubicBezTo>
                  <a:cubicBezTo>
                    <a:pt x="711" y="100"/>
                    <a:pt x="711" y="100"/>
                    <a:pt x="711" y="100"/>
                  </a:cubicBezTo>
                  <a:cubicBezTo>
                    <a:pt x="711" y="100"/>
                    <a:pt x="711" y="100"/>
                    <a:pt x="711" y="101"/>
                  </a:cubicBezTo>
                  <a:cubicBezTo>
                    <a:pt x="711" y="106"/>
                    <a:pt x="711" y="106"/>
                    <a:pt x="711" y="106"/>
                  </a:cubicBezTo>
                  <a:cubicBezTo>
                    <a:pt x="711" y="111"/>
                    <a:pt x="711" y="115"/>
                    <a:pt x="711" y="117"/>
                  </a:cubicBezTo>
                  <a:cubicBezTo>
                    <a:pt x="711" y="119"/>
                    <a:pt x="711" y="120"/>
                    <a:pt x="713" y="120"/>
                  </a:cubicBezTo>
                  <a:cubicBezTo>
                    <a:pt x="714" y="120"/>
                    <a:pt x="715" y="120"/>
                    <a:pt x="715" y="120"/>
                  </a:cubicBezTo>
                  <a:cubicBezTo>
                    <a:pt x="716" y="120"/>
                    <a:pt x="716" y="120"/>
                    <a:pt x="716" y="121"/>
                  </a:cubicBezTo>
                  <a:cubicBezTo>
                    <a:pt x="716" y="121"/>
                    <a:pt x="715" y="121"/>
                    <a:pt x="715" y="121"/>
                  </a:cubicBezTo>
                  <a:cubicBezTo>
                    <a:pt x="712" y="121"/>
                    <a:pt x="708" y="121"/>
                    <a:pt x="708" y="121"/>
                  </a:cubicBezTo>
                  <a:cubicBezTo>
                    <a:pt x="708" y="121"/>
                    <a:pt x="704" y="121"/>
                    <a:pt x="703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3" y="120"/>
                    <a:pt x="703" y="120"/>
                    <a:pt x="704" y="120"/>
                  </a:cubicBezTo>
                  <a:cubicBezTo>
                    <a:pt x="705" y="120"/>
                    <a:pt x="705" y="119"/>
                    <a:pt x="705" y="117"/>
                  </a:cubicBezTo>
                  <a:cubicBezTo>
                    <a:pt x="706" y="115"/>
                    <a:pt x="706" y="111"/>
                    <a:pt x="706" y="106"/>
                  </a:cubicBezTo>
                  <a:cubicBezTo>
                    <a:pt x="706" y="96"/>
                    <a:pt x="706" y="96"/>
                    <a:pt x="706" y="96"/>
                  </a:cubicBezTo>
                  <a:cubicBezTo>
                    <a:pt x="706" y="88"/>
                    <a:pt x="706" y="87"/>
                    <a:pt x="706" y="85"/>
                  </a:cubicBezTo>
                  <a:cubicBezTo>
                    <a:pt x="705" y="83"/>
                    <a:pt x="705" y="82"/>
                    <a:pt x="703" y="82"/>
                  </a:cubicBezTo>
                  <a:cubicBezTo>
                    <a:pt x="703" y="82"/>
                    <a:pt x="702" y="82"/>
                    <a:pt x="701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701" y="81"/>
                    <a:pt x="701" y="81"/>
                    <a:pt x="702" y="81"/>
                  </a:cubicBezTo>
                  <a:cubicBezTo>
                    <a:pt x="704" y="81"/>
                    <a:pt x="708" y="81"/>
                    <a:pt x="708" y="81"/>
                  </a:cubicBezTo>
                  <a:cubicBezTo>
                    <a:pt x="708" y="81"/>
                    <a:pt x="712" y="81"/>
                    <a:pt x="714" y="81"/>
                  </a:cubicBezTo>
                  <a:cubicBezTo>
                    <a:pt x="714" y="81"/>
                    <a:pt x="714" y="81"/>
                    <a:pt x="714" y="82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4" y="82"/>
                    <a:pt x="713" y="82"/>
                    <a:pt x="713" y="82"/>
                  </a:cubicBezTo>
                  <a:cubicBezTo>
                    <a:pt x="711" y="83"/>
                    <a:pt x="711" y="83"/>
                    <a:pt x="711" y="85"/>
                  </a:cubicBezTo>
                  <a:cubicBezTo>
                    <a:pt x="711" y="87"/>
                    <a:pt x="711" y="88"/>
                    <a:pt x="711" y="97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88"/>
                    <a:pt x="734" y="87"/>
                    <a:pt x="734" y="85"/>
                  </a:cubicBezTo>
                  <a:cubicBezTo>
                    <a:pt x="734" y="83"/>
                    <a:pt x="733" y="82"/>
                    <a:pt x="732" y="82"/>
                  </a:cubicBezTo>
                  <a:cubicBezTo>
                    <a:pt x="731" y="82"/>
                    <a:pt x="730" y="82"/>
                    <a:pt x="730" y="82"/>
                  </a:cubicBezTo>
                  <a:cubicBezTo>
                    <a:pt x="730" y="82"/>
                    <a:pt x="729" y="82"/>
                    <a:pt x="729" y="82"/>
                  </a:cubicBezTo>
                  <a:cubicBezTo>
                    <a:pt x="729" y="81"/>
                    <a:pt x="730" y="81"/>
                    <a:pt x="730" y="81"/>
                  </a:cubicBezTo>
                  <a:cubicBezTo>
                    <a:pt x="733" y="81"/>
                    <a:pt x="736" y="81"/>
                    <a:pt x="736" y="81"/>
                  </a:cubicBezTo>
                  <a:cubicBezTo>
                    <a:pt x="737" y="81"/>
                    <a:pt x="740" y="81"/>
                    <a:pt x="742" y="81"/>
                  </a:cubicBezTo>
                  <a:cubicBezTo>
                    <a:pt x="742" y="81"/>
                    <a:pt x="743" y="81"/>
                    <a:pt x="743" y="82"/>
                  </a:cubicBezTo>
                  <a:cubicBezTo>
                    <a:pt x="743" y="82"/>
                    <a:pt x="742" y="82"/>
                    <a:pt x="742" y="82"/>
                  </a:cubicBezTo>
                  <a:cubicBezTo>
                    <a:pt x="742" y="82"/>
                    <a:pt x="742" y="82"/>
                    <a:pt x="741" y="82"/>
                  </a:cubicBezTo>
                  <a:cubicBezTo>
                    <a:pt x="739" y="83"/>
                    <a:pt x="739" y="83"/>
                    <a:pt x="739" y="85"/>
                  </a:cubicBezTo>
                  <a:cubicBezTo>
                    <a:pt x="739" y="87"/>
                    <a:pt x="739" y="88"/>
                    <a:pt x="739" y="96"/>
                  </a:cubicBezTo>
                  <a:lnTo>
                    <a:pt x="739" y="106"/>
                  </a:lnTo>
                  <a:close/>
                  <a:moveTo>
                    <a:pt x="759" y="114"/>
                  </a:moveTo>
                  <a:cubicBezTo>
                    <a:pt x="759" y="118"/>
                    <a:pt x="760" y="119"/>
                    <a:pt x="761" y="120"/>
                  </a:cubicBezTo>
                  <a:cubicBezTo>
                    <a:pt x="762" y="120"/>
                    <a:pt x="763" y="120"/>
                    <a:pt x="764" y="120"/>
                  </a:cubicBezTo>
                  <a:cubicBezTo>
                    <a:pt x="764" y="120"/>
                    <a:pt x="764" y="120"/>
                    <a:pt x="764" y="121"/>
                  </a:cubicBezTo>
                  <a:cubicBezTo>
                    <a:pt x="764" y="121"/>
                    <a:pt x="764" y="121"/>
                    <a:pt x="763" y="121"/>
                  </a:cubicBezTo>
                  <a:cubicBezTo>
                    <a:pt x="760" y="121"/>
                    <a:pt x="758" y="121"/>
                    <a:pt x="758" y="121"/>
                  </a:cubicBezTo>
                  <a:cubicBezTo>
                    <a:pt x="757" y="121"/>
                    <a:pt x="755" y="121"/>
                    <a:pt x="752" y="121"/>
                  </a:cubicBezTo>
                  <a:cubicBezTo>
                    <a:pt x="752" y="121"/>
                    <a:pt x="752" y="121"/>
                    <a:pt x="752" y="121"/>
                  </a:cubicBezTo>
                  <a:cubicBezTo>
                    <a:pt x="752" y="120"/>
                    <a:pt x="752" y="120"/>
                    <a:pt x="752" y="120"/>
                  </a:cubicBezTo>
                  <a:cubicBezTo>
                    <a:pt x="752" y="120"/>
                    <a:pt x="753" y="120"/>
                    <a:pt x="754" y="120"/>
                  </a:cubicBezTo>
                  <a:cubicBezTo>
                    <a:pt x="756" y="119"/>
                    <a:pt x="756" y="118"/>
                    <a:pt x="756" y="113"/>
                  </a:cubicBezTo>
                  <a:cubicBezTo>
                    <a:pt x="756" y="83"/>
                    <a:pt x="756" y="83"/>
                    <a:pt x="756" y="83"/>
                  </a:cubicBezTo>
                  <a:cubicBezTo>
                    <a:pt x="756" y="81"/>
                    <a:pt x="756" y="81"/>
                    <a:pt x="756" y="81"/>
                  </a:cubicBezTo>
                  <a:cubicBezTo>
                    <a:pt x="757" y="81"/>
                    <a:pt x="758" y="82"/>
                    <a:pt x="759" y="82"/>
                  </a:cubicBezTo>
                  <a:cubicBezTo>
                    <a:pt x="759" y="83"/>
                    <a:pt x="767" y="91"/>
                    <a:pt x="776" y="100"/>
                  </a:cubicBezTo>
                  <a:cubicBezTo>
                    <a:pt x="781" y="106"/>
                    <a:pt x="787" y="112"/>
                    <a:pt x="789" y="114"/>
                  </a:cubicBezTo>
                  <a:cubicBezTo>
                    <a:pt x="788" y="87"/>
                    <a:pt x="788" y="87"/>
                    <a:pt x="788" y="87"/>
                  </a:cubicBezTo>
                  <a:cubicBezTo>
                    <a:pt x="788" y="84"/>
                    <a:pt x="788" y="83"/>
                    <a:pt x="786" y="82"/>
                  </a:cubicBezTo>
                  <a:cubicBezTo>
                    <a:pt x="785" y="82"/>
                    <a:pt x="784" y="82"/>
                    <a:pt x="783" y="82"/>
                  </a:cubicBezTo>
                  <a:cubicBezTo>
                    <a:pt x="783" y="82"/>
                    <a:pt x="783" y="82"/>
                    <a:pt x="783" y="82"/>
                  </a:cubicBezTo>
                  <a:cubicBezTo>
                    <a:pt x="783" y="81"/>
                    <a:pt x="783" y="81"/>
                    <a:pt x="784" y="81"/>
                  </a:cubicBezTo>
                  <a:cubicBezTo>
                    <a:pt x="786" y="81"/>
                    <a:pt x="789" y="81"/>
                    <a:pt x="790" y="81"/>
                  </a:cubicBezTo>
                  <a:cubicBezTo>
                    <a:pt x="790" y="81"/>
                    <a:pt x="792" y="81"/>
                    <a:pt x="794" y="81"/>
                  </a:cubicBezTo>
                  <a:cubicBezTo>
                    <a:pt x="795" y="81"/>
                    <a:pt x="795" y="81"/>
                    <a:pt x="795" y="82"/>
                  </a:cubicBezTo>
                  <a:cubicBezTo>
                    <a:pt x="795" y="82"/>
                    <a:pt x="795" y="82"/>
                    <a:pt x="795" y="82"/>
                  </a:cubicBezTo>
                  <a:cubicBezTo>
                    <a:pt x="794" y="82"/>
                    <a:pt x="794" y="82"/>
                    <a:pt x="793" y="82"/>
                  </a:cubicBezTo>
                  <a:cubicBezTo>
                    <a:pt x="792" y="83"/>
                    <a:pt x="791" y="84"/>
                    <a:pt x="791" y="87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91" y="121"/>
                    <a:pt x="791" y="121"/>
                    <a:pt x="791" y="121"/>
                  </a:cubicBezTo>
                  <a:cubicBezTo>
                    <a:pt x="790" y="121"/>
                    <a:pt x="790" y="121"/>
                    <a:pt x="787" y="118"/>
                  </a:cubicBezTo>
                  <a:cubicBezTo>
                    <a:pt x="786" y="118"/>
                    <a:pt x="778" y="110"/>
                    <a:pt x="773" y="104"/>
                  </a:cubicBezTo>
                  <a:cubicBezTo>
                    <a:pt x="766" y="97"/>
                    <a:pt x="760" y="91"/>
                    <a:pt x="758" y="89"/>
                  </a:cubicBezTo>
                  <a:lnTo>
                    <a:pt x="759" y="114"/>
                  </a:lnTo>
                  <a:close/>
                  <a:moveTo>
                    <a:pt x="822" y="81"/>
                  </a:moveTo>
                  <a:cubicBezTo>
                    <a:pt x="835" y="81"/>
                    <a:pt x="844" y="88"/>
                    <a:pt x="844" y="100"/>
                  </a:cubicBezTo>
                  <a:cubicBezTo>
                    <a:pt x="844" y="112"/>
                    <a:pt x="835" y="122"/>
                    <a:pt x="822" y="122"/>
                  </a:cubicBezTo>
                  <a:cubicBezTo>
                    <a:pt x="807" y="122"/>
                    <a:pt x="801" y="110"/>
                    <a:pt x="801" y="101"/>
                  </a:cubicBezTo>
                  <a:cubicBezTo>
                    <a:pt x="801" y="93"/>
                    <a:pt x="807" y="81"/>
                    <a:pt x="822" y="81"/>
                  </a:cubicBezTo>
                  <a:close/>
                  <a:moveTo>
                    <a:pt x="824" y="119"/>
                  </a:moveTo>
                  <a:cubicBezTo>
                    <a:pt x="829" y="119"/>
                    <a:pt x="838" y="117"/>
                    <a:pt x="838" y="102"/>
                  </a:cubicBezTo>
                  <a:cubicBezTo>
                    <a:pt x="838" y="89"/>
                    <a:pt x="831" y="82"/>
                    <a:pt x="822" y="82"/>
                  </a:cubicBezTo>
                  <a:cubicBezTo>
                    <a:pt x="813" y="82"/>
                    <a:pt x="807" y="88"/>
                    <a:pt x="807" y="100"/>
                  </a:cubicBezTo>
                  <a:cubicBezTo>
                    <a:pt x="807" y="112"/>
                    <a:pt x="814" y="119"/>
                    <a:pt x="824" y="119"/>
                  </a:cubicBezTo>
                  <a:close/>
                  <a:moveTo>
                    <a:pt x="861" y="106"/>
                  </a:moveTo>
                  <a:cubicBezTo>
                    <a:pt x="861" y="114"/>
                    <a:pt x="861" y="117"/>
                    <a:pt x="862" y="118"/>
                  </a:cubicBezTo>
                  <a:cubicBezTo>
                    <a:pt x="863" y="118"/>
                    <a:pt x="865" y="119"/>
                    <a:pt x="869" y="119"/>
                  </a:cubicBezTo>
                  <a:cubicBezTo>
                    <a:pt x="872" y="119"/>
                    <a:pt x="874" y="119"/>
                    <a:pt x="876" y="117"/>
                  </a:cubicBezTo>
                  <a:cubicBezTo>
                    <a:pt x="876" y="116"/>
                    <a:pt x="877" y="115"/>
                    <a:pt x="877" y="114"/>
                  </a:cubicBezTo>
                  <a:cubicBezTo>
                    <a:pt x="877" y="114"/>
                    <a:pt x="877" y="114"/>
                    <a:pt x="878" y="114"/>
                  </a:cubicBezTo>
                  <a:cubicBezTo>
                    <a:pt x="878" y="114"/>
                    <a:pt x="878" y="114"/>
                    <a:pt x="878" y="114"/>
                  </a:cubicBezTo>
                  <a:cubicBezTo>
                    <a:pt x="878" y="115"/>
                    <a:pt x="878" y="118"/>
                    <a:pt x="877" y="120"/>
                  </a:cubicBezTo>
                  <a:cubicBezTo>
                    <a:pt x="877" y="121"/>
                    <a:pt x="877" y="121"/>
                    <a:pt x="874" y="121"/>
                  </a:cubicBezTo>
                  <a:cubicBezTo>
                    <a:pt x="870" y="121"/>
                    <a:pt x="867" y="121"/>
                    <a:pt x="864" y="121"/>
                  </a:cubicBezTo>
                  <a:cubicBezTo>
                    <a:pt x="862" y="121"/>
                    <a:pt x="860" y="121"/>
                    <a:pt x="858" y="121"/>
                  </a:cubicBezTo>
                  <a:cubicBezTo>
                    <a:pt x="858" y="121"/>
                    <a:pt x="857" y="121"/>
                    <a:pt x="856" y="121"/>
                  </a:cubicBezTo>
                  <a:cubicBezTo>
                    <a:pt x="855" y="121"/>
                    <a:pt x="854" y="121"/>
                    <a:pt x="853" y="121"/>
                  </a:cubicBezTo>
                  <a:cubicBezTo>
                    <a:pt x="852" y="121"/>
                    <a:pt x="852" y="121"/>
                    <a:pt x="852" y="121"/>
                  </a:cubicBezTo>
                  <a:cubicBezTo>
                    <a:pt x="852" y="120"/>
                    <a:pt x="852" y="120"/>
                    <a:pt x="852" y="120"/>
                  </a:cubicBezTo>
                  <a:cubicBezTo>
                    <a:pt x="853" y="120"/>
                    <a:pt x="854" y="120"/>
                    <a:pt x="854" y="120"/>
                  </a:cubicBezTo>
                  <a:cubicBezTo>
                    <a:pt x="855" y="120"/>
                    <a:pt x="855" y="119"/>
                    <a:pt x="856" y="117"/>
                  </a:cubicBezTo>
                  <a:cubicBezTo>
                    <a:pt x="856" y="115"/>
                    <a:pt x="856" y="111"/>
                    <a:pt x="856" y="106"/>
                  </a:cubicBezTo>
                  <a:cubicBezTo>
                    <a:pt x="856" y="96"/>
                    <a:pt x="856" y="96"/>
                    <a:pt x="856" y="96"/>
                  </a:cubicBezTo>
                  <a:cubicBezTo>
                    <a:pt x="856" y="88"/>
                    <a:pt x="856" y="87"/>
                    <a:pt x="856" y="85"/>
                  </a:cubicBezTo>
                  <a:cubicBezTo>
                    <a:pt x="856" y="83"/>
                    <a:pt x="855" y="82"/>
                    <a:pt x="853" y="82"/>
                  </a:cubicBezTo>
                  <a:cubicBezTo>
                    <a:pt x="853" y="82"/>
                    <a:pt x="852" y="82"/>
                    <a:pt x="852" y="82"/>
                  </a:cubicBezTo>
                  <a:cubicBezTo>
                    <a:pt x="851" y="82"/>
                    <a:pt x="851" y="82"/>
                    <a:pt x="851" y="82"/>
                  </a:cubicBezTo>
                  <a:cubicBezTo>
                    <a:pt x="851" y="81"/>
                    <a:pt x="851" y="81"/>
                    <a:pt x="852" y="81"/>
                  </a:cubicBezTo>
                  <a:cubicBezTo>
                    <a:pt x="855" y="81"/>
                    <a:pt x="858" y="81"/>
                    <a:pt x="858" y="81"/>
                  </a:cubicBezTo>
                  <a:cubicBezTo>
                    <a:pt x="858" y="81"/>
                    <a:pt x="863" y="81"/>
                    <a:pt x="864" y="81"/>
                  </a:cubicBezTo>
                  <a:cubicBezTo>
                    <a:pt x="865" y="81"/>
                    <a:pt x="865" y="81"/>
                    <a:pt x="865" y="82"/>
                  </a:cubicBezTo>
                  <a:cubicBezTo>
                    <a:pt x="865" y="82"/>
                    <a:pt x="865" y="82"/>
                    <a:pt x="865" y="82"/>
                  </a:cubicBezTo>
                  <a:cubicBezTo>
                    <a:pt x="864" y="82"/>
                    <a:pt x="863" y="82"/>
                    <a:pt x="863" y="82"/>
                  </a:cubicBezTo>
                  <a:cubicBezTo>
                    <a:pt x="861" y="82"/>
                    <a:pt x="861" y="83"/>
                    <a:pt x="861" y="85"/>
                  </a:cubicBezTo>
                  <a:cubicBezTo>
                    <a:pt x="861" y="87"/>
                    <a:pt x="861" y="88"/>
                    <a:pt x="861" y="96"/>
                  </a:cubicBezTo>
                  <a:lnTo>
                    <a:pt x="861" y="106"/>
                  </a:lnTo>
                  <a:close/>
                  <a:moveTo>
                    <a:pt x="903" y="81"/>
                  </a:moveTo>
                  <a:cubicBezTo>
                    <a:pt x="915" y="81"/>
                    <a:pt x="925" y="88"/>
                    <a:pt x="925" y="100"/>
                  </a:cubicBezTo>
                  <a:cubicBezTo>
                    <a:pt x="925" y="112"/>
                    <a:pt x="916" y="122"/>
                    <a:pt x="903" y="122"/>
                  </a:cubicBezTo>
                  <a:cubicBezTo>
                    <a:pt x="888" y="122"/>
                    <a:pt x="882" y="110"/>
                    <a:pt x="882" y="101"/>
                  </a:cubicBezTo>
                  <a:cubicBezTo>
                    <a:pt x="882" y="93"/>
                    <a:pt x="888" y="81"/>
                    <a:pt x="903" y="81"/>
                  </a:cubicBezTo>
                  <a:close/>
                  <a:moveTo>
                    <a:pt x="904" y="119"/>
                  </a:moveTo>
                  <a:cubicBezTo>
                    <a:pt x="909" y="119"/>
                    <a:pt x="919" y="117"/>
                    <a:pt x="919" y="102"/>
                  </a:cubicBezTo>
                  <a:cubicBezTo>
                    <a:pt x="919" y="89"/>
                    <a:pt x="911" y="82"/>
                    <a:pt x="903" y="82"/>
                  </a:cubicBezTo>
                  <a:cubicBezTo>
                    <a:pt x="894" y="82"/>
                    <a:pt x="887" y="88"/>
                    <a:pt x="887" y="100"/>
                  </a:cubicBezTo>
                  <a:cubicBezTo>
                    <a:pt x="887" y="112"/>
                    <a:pt x="895" y="119"/>
                    <a:pt x="904" y="119"/>
                  </a:cubicBezTo>
                  <a:close/>
                  <a:moveTo>
                    <a:pt x="962" y="108"/>
                  </a:moveTo>
                  <a:cubicBezTo>
                    <a:pt x="962" y="103"/>
                    <a:pt x="962" y="103"/>
                    <a:pt x="960" y="102"/>
                  </a:cubicBezTo>
                  <a:cubicBezTo>
                    <a:pt x="959" y="102"/>
                    <a:pt x="958" y="102"/>
                    <a:pt x="958" y="102"/>
                  </a:cubicBezTo>
                  <a:cubicBezTo>
                    <a:pt x="958" y="102"/>
                    <a:pt x="957" y="102"/>
                    <a:pt x="957" y="102"/>
                  </a:cubicBezTo>
                  <a:cubicBezTo>
                    <a:pt x="957" y="101"/>
                    <a:pt x="958" y="101"/>
                    <a:pt x="958" y="101"/>
                  </a:cubicBezTo>
                  <a:cubicBezTo>
                    <a:pt x="961" y="101"/>
                    <a:pt x="964" y="101"/>
                    <a:pt x="965" y="101"/>
                  </a:cubicBezTo>
                  <a:cubicBezTo>
                    <a:pt x="965" y="101"/>
                    <a:pt x="968" y="101"/>
                    <a:pt x="970" y="101"/>
                  </a:cubicBezTo>
                  <a:cubicBezTo>
                    <a:pt x="971" y="101"/>
                    <a:pt x="971" y="101"/>
                    <a:pt x="971" y="102"/>
                  </a:cubicBezTo>
                  <a:cubicBezTo>
                    <a:pt x="971" y="102"/>
                    <a:pt x="971" y="102"/>
                    <a:pt x="970" y="102"/>
                  </a:cubicBezTo>
                  <a:cubicBezTo>
                    <a:pt x="970" y="102"/>
                    <a:pt x="970" y="102"/>
                    <a:pt x="969" y="102"/>
                  </a:cubicBezTo>
                  <a:cubicBezTo>
                    <a:pt x="968" y="102"/>
                    <a:pt x="967" y="103"/>
                    <a:pt x="967" y="105"/>
                  </a:cubicBezTo>
                  <a:cubicBezTo>
                    <a:pt x="967" y="107"/>
                    <a:pt x="967" y="108"/>
                    <a:pt x="967" y="111"/>
                  </a:cubicBezTo>
                  <a:cubicBezTo>
                    <a:pt x="967" y="116"/>
                    <a:pt x="967" y="116"/>
                    <a:pt x="967" y="116"/>
                  </a:cubicBezTo>
                  <a:cubicBezTo>
                    <a:pt x="967" y="119"/>
                    <a:pt x="967" y="119"/>
                    <a:pt x="966" y="119"/>
                  </a:cubicBezTo>
                  <a:cubicBezTo>
                    <a:pt x="963" y="121"/>
                    <a:pt x="958" y="122"/>
                    <a:pt x="955" y="122"/>
                  </a:cubicBezTo>
                  <a:cubicBezTo>
                    <a:pt x="951" y="122"/>
                    <a:pt x="943" y="121"/>
                    <a:pt x="937" y="116"/>
                  </a:cubicBezTo>
                  <a:cubicBezTo>
                    <a:pt x="933" y="113"/>
                    <a:pt x="930" y="108"/>
                    <a:pt x="930" y="101"/>
                  </a:cubicBezTo>
                  <a:cubicBezTo>
                    <a:pt x="930" y="93"/>
                    <a:pt x="935" y="87"/>
                    <a:pt x="939" y="84"/>
                  </a:cubicBezTo>
                  <a:cubicBezTo>
                    <a:pt x="944" y="81"/>
                    <a:pt x="950" y="81"/>
                    <a:pt x="954" y="81"/>
                  </a:cubicBezTo>
                  <a:cubicBezTo>
                    <a:pt x="957" y="81"/>
                    <a:pt x="961" y="81"/>
                    <a:pt x="962" y="81"/>
                  </a:cubicBezTo>
                  <a:cubicBezTo>
                    <a:pt x="963" y="82"/>
                    <a:pt x="965" y="82"/>
                    <a:pt x="967" y="82"/>
                  </a:cubicBezTo>
                  <a:cubicBezTo>
                    <a:pt x="967" y="82"/>
                    <a:pt x="967" y="82"/>
                    <a:pt x="967" y="82"/>
                  </a:cubicBezTo>
                  <a:cubicBezTo>
                    <a:pt x="967" y="83"/>
                    <a:pt x="967" y="85"/>
                    <a:pt x="967" y="90"/>
                  </a:cubicBezTo>
                  <a:cubicBezTo>
                    <a:pt x="967" y="91"/>
                    <a:pt x="967" y="91"/>
                    <a:pt x="966" y="91"/>
                  </a:cubicBezTo>
                  <a:cubicBezTo>
                    <a:pt x="966" y="91"/>
                    <a:pt x="966" y="91"/>
                    <a:pt x="966" y="90"/>
                  </a:cubicBezTo>
                  <a:cubicBezTo>
                    <a:pt x="966" y="89"/>
                    <a:pt x="966" y="88"/>
                    <a:pt x="965" y="87"/>
                  </a:cubicBezTo>
                  <a:cubicBezTo>
                    <a:pt x="963" y="85"/>
                    <a:pt x="959" y="83"/>
                    <a:pt x="952" y="83"/>
                  </a:cubicBezTo>
                  <a:cubicBezTo>
                    <a:pt x="949" y="83"/>
                    <a:pt x="945" y="83"/>
                    <a:pt x="941" y="86"/>
                  </a:cubicBezTo>
                  <a:cubicBezTo>
                    <a:pt x="938" y="88"/>
                    <a:pt x="935" y="93"/>
                    <a:pt x="935" y="99"/>
                  </a:cubicBezTo>
                  <a:cubicBezTo>
                    <a:pt x="935" y="107"/>
                    <a:pt x="939" y="112"/>
                    <a:pt x="941" y="114"/>
                  </a:cubicBezTo>
                  <a:cubicBezTo>
                    <a:pt x="945" y="118"/>
                    <a:pt x="950" y="119"/>
                    <a:pt x="955" y="119"/>
                  </a:cubicBezTo>
                  <a:cubicBezTo>
                    <a:pt x="957" y="119"/>
                    <a:pt x="959" y="119"/>
                    <a:pt x="961" y="118"/>
                  </a:cubicBezTo>
                  <a:cubicBezTo>
                    <a:pt x="962" y="118"/>
                    <a:pt x="962" y="118"/>
                    <a:pt x="962" y="117"/>
                  </a:cubicBezTo>
                  <a:lnTo>
                    <a:pt x="962" y="108"/>
                  </a:lnTo>
                  <a:close/>
                  <a:moveTo>
                    <a:pt x="988" y="107"/>
                  </a:moveTo>
                  <a:cubicBezTo>
                    <a:pt x="988" y="104"/>
                    <a:pt x="988" y="103"/>
                    <a:pt x="987" y="102"/>
                  </a:cubicBezTo>
                  <a:cubicBezTo>
                    <a:pt x="987" y="101"/>
                    <a:pt x="979" y="89"/>
                    <a:pt x="978" y="87"/>
                  </a:cubicBezTo>
                  <a:cubicBezTo>
                    <a:pt x="976" y="85"/>
                    <a:pt x="975" y="84"/>
                    <a:pt x="974" y="83"/>
                  </a:cubicBezTo>
                  <a:cubicBezTo>
                    <a:pt x="973" y="82"/>
                    <a:pt x="972" y="82"/>
                    <a:pt x="972" y="82"/>
                  </a:cubicBezTo>
                  <a:cubicBezTo>
                    <a:pt x="971" y="82"/>
                    <a:pt x="971" y="82"/>
                    <a:pt x="971" y="82"/>
                  </a:cubicBezTo>
                  <a:cubicBezTo>
                    <a:pt x="971" y="81"/>
                    <a:pt x="971" y="81"/>
                    <a:pt x="972" y="81"/>
                  </a:cubicBezTo>
                  <a:cubicBezTo>
                    <a:pt x="973" y="81"/>
                    <a:pt x="977" y="81"/>
                    <a:pt x="977" y="81"/>
                  </a:cubicBezTo>
                  <a:cubicBezTo>
                    <a:pt x="978" y="81"/>
                    <a:pt x="980" y="81"/>
                    <a:pt x="982" y="81"/>
                  </a:cubicBezTo>
                  <a:cubicBezTo>
                    <a:pt x="982" y="81"/>
                    <a:pt x="983" y="81"/>
                    <a:pt x="983" y="82"/>
                  </a:cubicBezTo>
                  <a:cubicBezTo>
                    <a:pt x="983" y="82"/>
                    <a:pt x="982" y="82"/>
                    <a:pt x="982" y="82"/>
                  </a:cubicBezTo>
                  <a:cubicBezTo>
                    <a:pt x="981" y="82"/>
                    <a:pt x="981" y="83"/>
                    <a:pt x="981" y="83"/>
                  </a:cubicBezTo>
                  <a:cubicBezTo>
                    <a:pt x="981" y="84"/>
                    <a:pt x="981" y="84"/>
                    <a:pt x="982" y="85"/>
                  </a:cubicBezTo>
                  <a:cubicBezTo>
                    <a:pt x="992" y="101"/>
                    <a:pt x="992" y="101"/>
                    <a:pt x="992" y="101"/>
                  </a:cubicBezTo>
                  <a:cubicBezTo>
                    <a:pt x="993" y="99"/>
                    <a:pt x="1000" y="88"/>
                    <a:pt x="1001" y="86"/>
                  </a:cubicBezTo>
                  <a:cubicBezTo>
                    <a:pt x="1001" y="85"/>
                    <a:pt x="1001" y="84"/>
                    <a:pt x="1001" y="84"/>
                  </a:cubicBezTo>
                  <a:cubicBezTo>
                    <a:pt x="1001" y="83"/>
                    <a:pt x="1001" y="82"/>
                    <a:pt x="1001" y="82"/>
                  </a:cubicBezTo>
                  <a:cubicBezTo>
                    <a:pt x="1000" y="82"/>
                    <a:pt x="1000" y="82"/>
                    <a:pt x="1000" y="82"/>
                  </a:cubicBezTo>
                  <a:cubicBezTo>
                    <a:pt x="1000" y="81"/>
                    <a:pt x="1000" y="81"/>
                    <a:pt x="1001" y="81"/>
                  </a:cubicBezTo>
                  <a:cubicBezTo>
                    <a:pt x="1002" y="81"/>
                    <a:pt x="1004" y="81"/>
                    <a:pt x="1004" y="81"/>
                  </a:cubicBezTo>
                  <a:cubicBezTo>
                    <a:pt x="1005" y="81"/>
                    <a:pt x="1009" y="81"/>
                    <a:pt x="1010" y="81"/>
                  </a:cubicBezTo>
                  <a:cubicBezTo>
                    <a:pt x="1010" y="81"/>
                    <a:pt x="1010" y="81"/>
                    <a:pt x="1010" y="82"/>
                  </a:cubicBezTo>
                  <a:cubicBezTo>
                    <a:pt x="1010" y="82"/>
                    <a:pt x="1010" y="82"/>
                    <a:pt x="1010" y="82"/>
                  </a:cubicBezTo>
                  <a:cubicBezTo>
                    <a:pt x="1009" y="82"/>
                    <a:pt x="1008" y="82"/>
                    <a:pt x="1007" y="83"/>
                  </a:cubicBezTo>
                  <a:cubicBezTo>
                    <a:pt x="1006" y="83"/>
                    <a:pt x="1006" y="84"/>
                    <a:pt x="1005" y="85"/>
                  </a:cubicBezTo>
                  <a:cubicBezTo>
                    <a:pt x="1003" y="87"/>
                    <a:pt x="995" y="100"/>
                    <a:pt x="994" y="102"/>
                  </a:cubicBezTo>
                  <a:cubicBezTo>
                    <a:pt x="993" y="104"/>
                    <a:pt x="993" y="106"/>
                    <a:pt x="993" y="107"/>
                  </a:cubicBezTo>
                  <a:cubicBezTo>
                    <a:pt x="993" y="112"/>
                    <a:pt x="993" y="112"/>
                    <a:pt x="993" y="112"/>
                  </a:cubicBezTo>
                  <a:cubicBezTo>
                    <a:pt x="993" y="113"/>
                    <a:pt x="993" y="115"/>
                    <a:pt x="993" y="117"/>
                  </a:cubicBezTo>
                  <a:cubicBezTo>
                    <a:pt x="994" y="119"/>
                    <a:pt x="994" y="120"/>
                    <a:pt x="996" y="120"/>
                  </a:cubicBezTo>
                  <a:cubicBezTo>
                    <a:pt x="996" y="120"/>
                    <a:pt x="998" y="120"/>
                    <a:pt x="998" y="120"/>
                  </a:cubicBezTo>
                  <a:cubicBezTo>
                    <a:pt x="998" y="120"/>
                    <a:pt x="998" y="120"/>
                    <a:pt x="998" y="121"/>
                  </a:cubicBezTo>
                  <a:cubicBezTo>
                    <a:pt x="998" y="121"/>
                    <a:pt x="998" y="121"/>
                    <a:pt x="998" y="121"/>
                  </a:cubicBezTo>
                  <a:cubicBezTo>
                    <a:pt x="995" y="121"/>
                    <a:pt x="991" y="121"/>
                    <a:pt x="991" y="121"/>
                  </a:cubicBezTo>
                  <a:cubicBezTo>
                    <a:pt x="990" y="121"/>
                    <a:pt x="987" y="121"/>
                    <a:pt x="985" y="121"/>
                  </a:cubicBezTo>
                  <a:cubicBezTo>
                    <a:pt x="985" y="121"/>
                    <a:pt x="985" y="121"/>
                    <a:pt x="985" y="121"/>
                  </a:cubicBezTo>
                  <a:cubicBezTo>
                    <a:pt x="985" y="120"/>
                    <a:pt x="985" y="120"/>
                    <a:pt x="985" y="120"/>
                  </a:cubicBezTo>
                  <a:cubicBezTo>
                    <a:pt x="985" y="120"/>
                    <a:pt x="986" y="120"/>
                    <a:pt x="987" y="120"/>
                  </a:cubicBezTo>
                  <a:cubicBezTo>
                    <a:pt x="988" y="120"/>
                    <a:pt x="988" y="119"/>
                    <a:pt x="988" y="117"/>
                  </a:cubicBezTo>
                  <a:cubicBezTo>
                    <a:pt x="988" y="115"/>
                    <a:pt x="988" y="113"/>
                    <a:pt x="988" y="112"/>
                  </a:cubicBezTo>
                  <a:lnTo>
                    <a:pt x="98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765" y="1267216"/>
            <a:ext cx="3041649" cy="2762251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Thank You!</a:t>
            </a:r>
            <a:endParaRPr lang="hu-H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1"/>
            <a:ext cx="3044952" cy="304495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1" y="0"/>
            <a:ext cx="12188824" cy="3657524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Picture 3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88" y="3660420"/>
            <a:ext cx="77724" cy="1216152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63" r:id="rId4"/>
    <p:sldLayoutId id="2147483650" r:id="rId5"/>
    <p:sldLayoutId id="2147483666" r:id="rId6"/>
    <p:sldLayoutId id="2147483651" r:id="rId7"/>
    <p:sldLayoutId id="2147483652" r:id="rId8"/>
    <p:sldLayoutId id="2147483654" r:id="rId9"/>
    <p:sldLayoutId id="2147483661" r:id="rId10"/>
    <p:sldLayoutId id="2147483664" r:id="rId11"/>
    <p:sldLayoutId id="2147483659" r:id="rId12"/>
    <p:sldLayoutId id="2147483667" r:id="rId13"/>
    <p:sldLayoutId id="2147483660" r:id="rId14"/>
    <p:sldLayoutId id="2147483665" r:id="rId15"/>
    <p:sldLayoutId id="2147483655" r:id="rId16"/>
    <p:sldLayoutId id="2147483668" r:id="rId17"/>
    <p:sldLayoutId id="2147483669" r:id="rId18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875212" y="5791200"/>
            <a:ext cx="1600200" cy="609600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027363" y="2450127"/>
            <a:ext cx="6092825" cy="164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SZAKKÉPZÉS ÉS FELNŐTTKÉPZÉS MEGÚJÍTÁSÁNAK </a:t>
            </a:r>
            <a:br>
              <a:rPr lang="hu-H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KÖZÉPTÁVÚ SZAKMAPOLITIKAI STRATÉGIÁJA,</a:t>
            </a:r>
            <a:endParaRPr lang="hu-HU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SZAKKÉPZÉSI RENDSZER VÁLASZA </a:t>
            </a:r>
            <a:b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NEGYEDIK IPARI FORRADALOM KIHÍVÁSAIRA</a:t>
            </a:r>
            <a:endParaRPr lang="hu-H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79812" y="629732"/>
            <a:ext cx="3697288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SZAKKÉPZÉS 4.0</a:t>
            </a:r>
            <a:endParaRPr lang="hu-H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" y="168576"/>
            <a:ext cx="12188825" cy="92309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endParaRPr lang="hu-HU" sz="539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07194"/>
              </p:ext>
            </p:extLst>
          </p:nvPr>
        </p:nvGraphicFramePr>
        <p:xfrm>
          <a:off x="3860069" y="1090723"/>
          <a:ext cx="4602251" cy="31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/>
          </p:nvPr>
        </p:nvGraphicFramePr>
        <p:xfrm>
          <a:off x="-1" y="4431932"/>
          <a:ext cx="4884566" cy="321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/>
          <p:cNvGraphicFramePr>
            <a:graphicFrameLocks/>
          </p:cNvGraphicFramePr>
          <p:nvPr>
            <p:extLst/>
          </p:nvPr>
        </p:nvGraphicFramePr>
        <p:xfrm>
          <a:off x="-634867" y="3259295"/>
          <a:ext cx="5637405" cy="353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466556"/>
              </p:ext>
            </p:extLst>
          </p:nvPr>
        </p:nvGraphicFramePr>
        <p:xfrm>
          <a:off x="7343180" y="4180536"/>
          <a:ext cx="5105362" cy="291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Egyenes összekötő nyíllal 33"/>
          <p:cNvCxnSpPr/>
          <p:nvPr/>
        </p:nvCxnSpPr>
        <p:spPr>
          <a:xfrm flipH="1">
            <a:off x="3074130" y="3982858"/>
            <a:ext cx="833501" cy="7268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8480935" y="3974982"/>
            <a:ext cx="828946" cy="641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/>
          <p:cNvSpPr/>
          <p:nvPr/>
        </p:nvSpPr>
        <p:spPr>
          <a:xfrm>
            <a:off x="1840022" y="3588284"/>
            <a:ext cx="2924879" cy="6191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Gimnáziumok tanulói létszám megoszlása fenntartó szerint </a:t>
            </a:r>
          </a:p>
        </p:txBody>
      </p:sp>
      <p:sp>
        <p:nvSpPr>
          <p:cNvPr id="39" name="Téglalap 38"/>
          <p:cNvSpPr/>
          <p:nvPr/>
        </p:nvSpPr>
        <p:spPr>
          <a:xfrm>
            <a:off x="7592914" y="3574893"/>
            <a:ext cx="3298339" cy="6191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Szakképző iskolák tanulói létszám megoszlása fenntartó szerint </a:t>
            </a:r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580787"/>
              </p:ext>
            </p:extLst>
          </p:nvPr>
        </p:nvGraphicFramePr>
        <p:xfrm>
          <a:off x="3326145" y="783197"/>
          <a:ext cx="5282867" cy="324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Ellipszis 17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71225" y="326271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179828" y="193838"/>
            <a:ext cx="10412784" cy="503702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Tanulói létszám megoszlása a gimnázium, szakgimnázium, szakközépiskola és szakiskola között</a:t>
            </a:r>
          </a:p>
        </p:txBody>
      </p:sp>
    </p:spTree>
    <p:extLst>
      <p:ext uri="{BB962C8B-B14F-4D97-AF65-F5344CB8AC3E}">
        <p14:creationId xmlns:p14="http://schemas.microsoft.com/office/powerpoint/2010/main" val="17754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170953" y="141893"/>
            <a:ext cx="10412784" cy="120348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nemzetközi összehasonlítás alapján Magyarországon az európai átlagnál kevesebben vesznek részt szakmai képzésben, és ez a tendencia a trendek szerint tovább </a:t>
            </a:r>
            <a:r>
              <a:rPr lang="hu-HU" sz="2666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romolhat</a:t>
            </a:r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églalap 1"/>
          <p:cNvSpPr/>
          <p:nvPr/>
        </p:nvSpPr>
        <p:spPr>
          <a:xfrm>
            <a:off x="897944" y="1474894"/>
            <a:ext cx="10685793" cy="42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hu-HU" sz="1999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8441126" y="1345373"/>
            <a:ext cx="3432460" cy="409176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999" dirty="0">
                <a:solidFill>
                  <a:schemeClr val="bg1"/>
                </a:solidFill>
              </a:rPr>
              <a:t>Ha nem történik beavatkozás, akkor a trendanalízis szerint </a:t>
            </a:r>
            <a:r>
              <a:rPr lang="hu-HU" sz="1999" dirty="0" smtClean="0">
                <a:solidFill>
                  <a:schemeClr val="bg1"/>
                </a:solidFill>
              </a:rPr>
              <a:t/>
            </a:r>
            <a:br>
              <a:rPr lang="hu-HU" sz="1999" dirty="0" smtClean="0">
                <a:solidFill>
                  <a:schemeClr val="bg1"/>
                </a:solidFill>
              </a:rPr>
            </a:br>
            <a:r>
              <a:rPr lang="hu-HU" sz="1999" dirty="0" smtClean="0">
                <a:solidFill>
                  <a:schemeClr val="bg1"/>
                </a:solidFill>
              </a:rPr>
              <a:t>3 </a:t>
            </a:r>
            <a:r>
              <a:rPr lang="hu-HU" sz="1999" dirty="0">
                <a:solidFill>
                  <a:schemeClr val="bg1"/>
                </a:solidFill>
              </a:rPr>
              <a:t>év múlva </a:t>
            </a:r>
          </a:p>
          <a:p>
            <a:pPr>
              <a:lnSpc>
                <a:spcPct val="200000"/>
              </a:lnSpc>
            </a:pPr>
            <a:r>
              <a:rPr lang="hu-HU" sz="1999" b="1" dirty="0" smtClean="0">
                <a:solidFill>
                  <a:schemeClr val="bg1"/>
                </a:solidFill>
              </a:rPr>
              <a:t>53% </a:t>
            </a:r>
            <a:r>
              <a:rPr lang="hu-HU" sz="1999" b="1" dirty="0">
                <a:solidFill>
                  <a:schemeClr val="bg1"/>
                </a:solidFill>
              </a:rPr>
              <a:t>fölött lesz a gimnázium</a:t>
            </a:r>
            <a:r>
              <a:rPr lang="hu-HU" sz="1999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hu-HU" sz="1999" b="1" dirty="0" smtClean="0">
                <a:solidFill>
                  <a:schemeClr val="bg1"/>
                </a:solidFill>
              </a:rPr>
              <a:t>33% </a:t>
            </a:r>
            <a:r>
              <a:rPr lang="hu-HU" sz="1999" b="1" dirty="0">
                <a:solidFill>
                  <a:schemeClr val="bg1"/>
                </a:solidFill>
              </a:rPr>
              <a:t>körül a szakgimnázium </a:t>
            </a:r>
            <a:r>
              <a:rPr lang="hu-HU" sz="1999" dirty="0">
                <a:solidFill>
                  <a:schemeClr val="bg1"/>
                </a:solidFill>
              </a:rPr>
              <a:t>és  </a:t>
            </a:r>
            <a:br>
              <a:rPr lang="hu-HU" sz="1999" dirty="0">
                <a:solidFill>
                  <a:schemeClr val="bg1"/>
                </a:solidFill>
              </a:rPr>
            </a:br>
            <a:endParaRPr lang="hu-HU" sz="1999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hu-HU" sz="1999" b="1" dirty="0" smtClean="0">
                <a:solidFill>
                  <a:schemeClr val="bg1"/>
                </a:solidFill>
              </a:rPr>
              <a:t>13% </a:t>
            </a:r>
            <a:r>
              <a:rPr lang="hu-HU" sz="1999" b="1" dirty="0">
                <a:solidFill>
                  <a:schemeClr val="bg1"/>
                </a:solidFill>
              </a:rPr>
              <a:t>alatt a szakközépiskola </a:t>
            </a:r>
            <a:r>
              <a:rPr lang="hu-HU" sz="1999" dirty="0">
                <a:solidFill>
                  <a:schemeClr val="bg1"/>
                </a:solidFill>
              </a:rPr>
              <a:t>beiskolázási aránya</a:t>
            </a:r>
            <a:endParaRPr lang="hu-HU" sz="319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466981" y="6355588"/>
            <a:ext cx="11721844" cy="501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99" dirty="0">
                <a:solidFill>
                  <a:schemeClr val="bg1"/>
                </a:solidFill>
                <a:cs typeface="Arial" panose="020B0604020202020204" pitchFamily="34" charset="0"/>
              </a:rPr>
              <a:t>A jelenleg tervezett beavatkozások képesek lesznek jelentősen javítani az arányokon.</a:t>
            </a:r>
          </a:p>
        </p:txBody>
      </p:sp>
      <p:graphicFrame>
        <p:nvGraphicFramePr>
          <p:cNvPr id="24" name="Diagram 23"/>
          <p:cNvGraphicFramePr>
            <a:graphicFrameLocks/>
          </p:cNvGraphicFramePr>
          <p:nvPr>
            <p:extLst/>
          </p:nvPr>
        </p:nvGraphicFramePr>
        <p:xfrm>
          <a:off x="476503" y="1497046"/>
          <a:ext cx="8131854" cy="475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5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897944" y="1198546"/>
            <a:ext cx="8915852" cy="420463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sz="3199" b="0" cap="non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199" b="0" cap="non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199" b="0" cap="non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46162"/>
            <a:ext cx="10412784" cy="503702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2666"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duális képzés jelenlegi helyzete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00463" y="6393165"/>
            <a:ext cx="1674769" cy="28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u-HU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Forrás: ITM, NSZFH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7328530" y="1049865"/>
            <a:ext cx="4359682" cy="45071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hu-HU" sz="7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hu-HU" sz="1999" dirty="0">
                <a:solidFill>
                  <a:prstClr val="white"/>
                </a:solidFill>
                <a:cs typeface="Arial" panose="020B0604020202020204" pitchFamily="34" charset="0"/>
              </a:rPr>
              <a:t>Magyarországon ma a középfokú szakmai képzés keretei </a:t>
            </a:r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között szakképzési évfolyamon tanuló 145 ezer diák közül 2019-ben 56 ezren vesznek </a:t>
            </a:r>
            <a:r>
              <a:rPr lang="hu-HU" sz="1999" dirty="0">
                <a:solidFill>
                  <a:prstClr val="white"/>
                </a:solidFill>
                <a:cs typeface="Arial" panose="020B0604020202020204" pitchFamily="34" charset="0"/>
              </a:rPr>
              <a:t>részt duális </a:t>
            </a:r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képzésben, nagyobbrészt (közel 75%-ban) a </a:t>
            </a:r>
            <a:r>
              <a:rPr lang="hu-HU" sz="1999" dirty="0">
                <a:solidFill>
                  <a:prstClr val="white"/>
                </a:solidFill>
                <a:cs typeface="Arial" panose="020B0604020202020204" pitchFamily="34" charset="0"/>
              </a:rPr>
              <a:t>szakközépiskolában </a:t>
            </a:r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tanulók. </a:t>
            </a:r>
          </a:p>
          <a:p>
            <a:endParaRPr lang="hu-HU" sz="1999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A 2017/18-as tanévben </a:t>
            </a:r>
            <a:r>
              <a:rPr lang="hu-HU" sz="1999" dirty="0">
                <a:solidFill>
                  <a:prstClr val="white"/>
                </a:solidFill>
                <a:cs typeface="Arial" panose="020B0604020202020204" pitchFamily="34" charset="0"/>
              </a:rPr>
              <a:t>a </a:t>
            </a:r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szakközép-iskolában tanuló 74,1 </a:t>
            </a:r>
            <a:r>
              <a:rPr lang="hu-HU" sz="1999" dirty="0">
                <a:solidFill>
                  <a:prstClr val="white"/>
                </a:solidFill>
                <a:cs typeface="Arial" panose="020B0604020202020204" pitchFamily="34" charset="0"/>
              </a:rPr>
              <a:t>ezer fő 48,1%-a, 35,6 ezer fő vett részt duális </a:t>
            </a:r>
            <a:r>
              <a:rPr lang="hu-HU" sz="1999" dirty="0" smtClean="0">
                <a:solidFill>
                  <a:prstClr val="white"/>
                </a:solidFill>
                <a:cs typeface="Arial" panose="020B0604020202020204" pitchFamily="34" charset="0"/>
              </a:rPr>
              <a:t>képzésben, a technikusi képzésben ez az arány lényegesen alacsonyabb, 20% alatti.</a:t>
            </a:r>
            <a:endParaRPr lang="hu-HU" sz="1999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endParaRPr lang="hu-HU" sz="1999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0" y="1408778"/>
            <a:ext cx="5873807" cy="37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214"/>
          <p:cNvSpPr txBox="1"/>
          <p:nvPr/>
        </p:nvSpPr>
        <p:spPr>
          <a:xfrm>
            <a:off x="1598612" y="5226464"/>
            <a:ext cx="4114801" cy="55399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i="1" dirty="0">
                <a:solidFill>
                  <a:srgbClr val="44546A"/>
                </a:solidFill>
                <a:ea typeface="Calibri"/>
                <a:cs typeface="Times New Roman"/>
              </a:rPr>
              <a:t>20. ábra: A duális képzésben részt vevő diákok számának változása 2013–2018</a:t>
            </a:r>
            <a:br>
              <a:rPr lang="hu-HU" sz="1200" i="1" dirty="0">
                <a:solidFill>
                  <a:srgbClr val="44546A"/>
                </a:solidFill>
                <a:ea typeface="Calibri"/>
                <a:cs typeface="Times New Roman"/>
              </a:rPr>
            </a:br>
            <a:r>
              <a:rPr lang="hu-HU" sz="1200" i="1" dirty="0">
                <a:solidFill>
                  <a:srgbClr val="44546A"/>
                </a:solidFill>
                <a:ea typeface="Calibri"/>
                <a:cs typeface="Times New Roman"/>
              </a:rPr>
              <a:t>Forrás: Magyar Kereskedelmi és Iparkamra 2018</a:t>
            </a:r>
          </a:p>
        </p:txBody>
      </p:sp>
    </p:spTree>
    <p:extLst>
      <p:ext uri="{BB962C8B-B14F-4D97-AF65-F5344CB8AC3E}">
        <p14:creationId xmlns:p14="http://schemas.microsoft.com/office/powerpoint/2010/main" val="313221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Egyenes összekötő 88">
            <a:extLst>
              <a:ext uri="{FF2B5EF4-FFF2-40B4-BE49-F238E27FC236}">
                <a16:creationId xmlns:a16="http://schemas.microsoft.com/office/drawing/2014/main" id="{1778DB16-2E2B-CB43-A493-0C56F33E7C78}"/>
              </a:ext>
            </a:extLst>
          </p:cNvPr>
          <p:cNvCxnSpPr>
            <a:cxnSpLocks/>
          </p:cNvCxnSpPr>
          <p:nvPr/>
        </p:nvCxnSpPr>
        <p:spPr>
          <a:xfrm flipH="1">
            <a:off x="7161704" y="1864555"/>
            <a:ext cx="0" cy="449103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62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338693" y="2205850"/>
            <a:ext cx="2391584" cy="1836037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/>
              <a:t>A túl magas gimnáziumi férőhelyszám „felszívja” azokat a fiatalokat is, akiknek a szakmai jövőképébe jobban illeszkedne a szakgimnázium</a:t>
            </a:r>
            <a:endParaRPr lang="hu-HU" sz="1500" b="1" dirty="0">
              <a:solidFill>
                <a:schemeClr val="bg1"/>
              </a:solidFill>
            </a:endParaRPr>
          </a:p>
        </p:txBody>
      </p:sp>
      <p:cxnSp>
        <p:nvCxnSpPr>
          <p:cNvPr id="79" name="Szögletes összekötő 78"/>
          <p:cNvCxnSpPr/>
          <p:nvPr/>
        </p:nvCxnSpPr>
        <p:spPr>
          <a:xfrm>
            <a:off x="7768993" y="3393274"/>
            <a:ext cx="207896" cy="2249405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églalap 27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6959752" y="3597195"/>
            <a:ext cx="889435" cy="4136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Érettségi 12 évfolyamon</a:t>
            </a:r>
          </a:p>
        </p:txBody>
      </p:sp>
      <p:sp>
        <p:nvSpPr>
          <p:cNvPr id="239" name="Téglalap 23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8534322" y="3909290"/>
            <a:ext cx="815210" cy="5815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Szakmai</a:t>
            </a:r>
          </a:p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végzettség </a:t>
            </a:r>
          </a:p>
        </p:txBody>
      </p:sp>
      <p:sp>
        <p:nvSpPr>
          <p:cNvPr id="222" name="Téglalap 221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6983505" y="4452896"/>
            <a:ext cx="772791" cy="3445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Szakmai</a:t>
            </a:r>
          </a:p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végzettség </a:t>
            </a:r>
          </a:p>
        </p:txBody>
      </p:sp>
      <p:cxnSp>
        <p:nvCxnSpPr>
          <p:cNvPr id="248" name="Szögletes összekötő 247"/>
          <p:cNvCxnSpPr>
            <a:stCxn id="62" idx="3"/>
          </p:cNvCxnSpPr>
          <p:nvPr/>
        </p:nvCxnSpPr>
        <p:spPr>
          <a:xfrm flipV="1">
            <a:off x="7756297" y="3393273"/>
            <a:ext cx="1966127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zögletes összekötő 203"/>
          <p:cNvCxnSpPr/>
          <p:nvPr/>
        </p:nvCxnSpPr>
        <p:spPr>
          <a:xfrm flipV="1">
            <a:off x="7161704" y="4991092"/>
            <a:ext cx="299592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zögletes összekötő 170"/>
          <p:cNvCxnSpPr/>
          <p:nvPr/>
        </p:nvCxnSpPr>
        <p:spPr>
          <a:xfrm rot="5400000">
            <a:off x="4593033" y="4858604"/>
            <a:ext cx="1680191" cy="12697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zögletes összekötő 175"/>
          <p:cNvCxnSpPr/>
          <p:nvPr/>
        </p:nvCxnSpPr>
        <p:spPr>
          <a:xfrm rot="5400000">
            <a:off x="5813110" y="4835980"/>
            <a:ext cx="1634947" cy="12697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738953" y="6355588"/>
            <a:ext cx="2742486" cy="365030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39459" y="308073"/>
            <a:ext cx="6374697" cy="92309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7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A9C388C0-855E-324C-A9C8-B88F9ACBA86E}"/>
              </a:ext>
            </a:extLst>
          </p:cNvPr>
          <p:cNvSpPr/>
          <p:nvPr/>
        </p:nvSpPr>
        <p:spPr>
          <a:xfrm>
            <a:off x="2939457" y="1231167"/>
            <a:ext cx="6536475" cy="51244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 dirty="0"/>
          </a:p>
        </p:txBody>
      </p:sp>
      <p:sp>
        <p:nvSpPr>
          <p:cNvPr id="22" name="Ötszög 21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3259815" y="2205851"/>
            <a:ext cx="435204" cy="3400481"/>
          </a:xfrm>
          <a:prstGeom prst="homePlate">
            <a:avLst>
              <a:gd name="adj" fmla="val 54456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endParaRPr lang="hu-HU" sz="1400" b="1" dirty="0">
              <a:solidFill>
                <a:schemeClr val="tx1"/>
              </a:solidFill>
            </a:endParaRP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2399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F3EEF4D9-AFAE-254B-9ACD-5C228DBDA6A7}"/>
              </a:ext>
            </a:extLst>
          </p:cNvPr>
          <p:cNvSpPr/>
          <p:nvPr/>
        </p:nvSpPr>
        <p:spPr>
          <a:xfrm>
            <a:off x="4368906" y="1667549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4981504" y="1683509"/>
            <a:ext cx="612893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919A3503-6BB9-B249-A24F-A5EB04872CB3}"/>
              </a:ext>
            </a:extLst>
          </p:cNvPr>
          <p:cNvSpPr/>
          <p:nvPr/>
        </p:nvSpPr>
        <p:spPr>
          <a:xfrm>
            <a:off x="5612347" y="167689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9455AC32-7246-C44E-A299-F1396C52341A}"/>
              </a:ext>
            </a:extLst>
          </p:cNvPr>
          <p:cNvSpPr/>
          <p:nvPr/>
        </p:nvSpPr>
        <p:spPr>
          <a:xfrm>
            <a:off x="6454764" y="167689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148465" y="1690391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9DDFE26D-8D11-3B46-BBE9-1BA44E648DF3}"/>
              </a:ext>
            </a:extLst>
          </p:cNvPr>
          <p:cNvCxnSpPr>
            <a:cxnSpLocks/>
          </p:cNvCxnSpPr>
          <p:nvPr/>
        </p:nvCxnSpPr>
        <p:spPr>
          <a:xfrm>
            <a:off x="6295782" y="1864554"/>
            <a:ext cx="16508" cy="192882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églalap 68">
            <a:extLst>
              <a:ext uri="{FF2B5EF4-FFF2-40B4-BE49-F238E27FC236}">
                <a16:creationId xmlns:a16="http://schemas.microsoft.com/office/drawing/2014/main" id="{4A118DC9-B4CF-C54C-8023-472CA0FBBC25}"/>
              </a:ext>
            </a:extLst>
          </p:cNvPr>
          <p:cNvSpPr/>
          <p:nvPr/>
        </p:nvSpPr>
        <p:spPr>
          <a:xfrm>
            <a:off x="8715361" y="3114092"/>
            <a:ext cx="720231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églalap 77">
            <a:extLst>
              <a:ext uri="{FF2B5EF4-FFF2-40B4-BE49-F238E27FC236}">
                <a16:creationId xmlns:a16="http://schemas.microsoft.com/office/drawing/2014/main" id="{4F3C8DD9-2306-654F-9A75-90BCD60D6178}"/>
              </a:ext>
            </a:extLst>
          </p:cNvPr>
          <p:cNvSpPr/>
          <p:nvPr/>
        </p:nvSpPr>
        <p:spPr>
          <a:xfrm>
            <a:off x="9722424" y="1938434"/>
            <a:ext cx="198799" cy="21372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5" name="Téglalap 114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877688" y="5123800"/>
            <a:ext cx="658459" cy="607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„Szint vizsga” </a:t>
            </a:r>
            <a:endParaRPr lang="hu-HU" sz="1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zögletes összekötő 14"/>
          <p:cNvCxnSpPr/>
          <p:nvPr/>
        </p:nvCxnSpPr>
        <p:spPr>
          <a:xfrm flipV="1">
            <a:off x="3737442" y="2510624"/>
            <a:ext cx="1345366" cy="1380631"/>
          </a:xfrm>
          <a:prstGeom prst="bentConnector3">
            <a:avLst>
              <a:gd name="adj1" fmla="val 6319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zögletes összekötő 113"/>
          <p:cNvCxnSpPr/>
          <p:nvPr/>
        </p:nvCxnSpPr>
        <p:spPr>
          <a:xfrm flipV="1">
            <a:off x="3717377" y="3424972"/>
            <a:ext cx="1480491" cy="470433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zögletes összekötő 115"/>
          <p:cNvCxnSpPr>
            <a:stCxn id="22" idx="3"/>
          </p:cNvCxnSpPr>
          <p:nvPr/>
        </p:nvCxnSpPr>
        <p:spPr>
          <a:xfrm>
            <a:off x="3695017" y="3906091"/>
            <a:ext cx="1514306" cy="1110395"/>
          </a:xfrm>
          <a:prstGeom prst="bentConnector3">
            <a:avLst>
              <a:gd name="adj1" fmla="val 701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Ötszög 196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10135605" y="2093138"/>
            <a:ext cx="435204" cy="3400481"/>
          </a:xfrm>
          <a:prstGeom prst="homePlate">
            <a:avLst>
              <a:gd name="adj" fmla="val 54456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Ő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C</a:t>
            </a:r>
            <a:endParaRPr lang="hu-HU" sz="2399" dirty="0">
              <a:solidFill>
                <a:schemeClr val="tx1"/>
              </a:solidFill>
            </a:endParaRPr>
          </a:p>
        </p:txBody>
      </p:sp>
      <p:sp>
        <p:nvSpPr>
          <p:cNvPr id="224" name="Téglalap 22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225792" y="5661766"/>
            <a:ext cx="1915602" cy="670973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Lemorzsolódott, képzettség nélküli fiatalok 12%felett</a:t>
            </a:r>
          </a:p>
        </p:txBody>
      </p:sp>
      <p:cxnSp>
        <p:nvCxnSpPr>
          <p:cNvPr id="231" name="Szögletes összekötő 230"/>
          <p:cNvCxnSpPr>
            <a:stCxn id="2" idx="3"/>
          </p:cNvCxnSpPr>
          <p:nvPr/>
        </p:nvCxnSpPr>
        <p:spPr>
          <a:xfrm flipV="1">
            <a:off x="7756297" y="2205851"/>
            <a:ext cx="1966126" cy="248390"/>
          </a:xfrm>
          <a:prstGeom prst="bentConnector3">
            <a:avLst>
              <a:gd name="adj1" fmla="val 5442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zögletes összekötő 232"/>
          <p:cNvCxnSpPr>
            <a:stCxn id="2" idx="3"/>
          </p:cNvCxnSpPr>
          <p:nvPr/>
        </p:nvCxnSpPr>
        <p:spPr>
          <a:xfrm>
            <a:off x="7756297" y="2454241"/>
            <a:ext cx="444896" cy="410988"/>
          </a:xfrm>
          <a:prstGeom prst="bentConnector3">
            <a:avLst>
              <a:gd name="adj1" fmla="val 2198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zögletes összekötő 239"/>
          <p:cNvCxnSpPr/>
          <p:nvPr/>
        </p:nvCxnSpPr>
        <p:spPr>
          <a:xfrm flipV="1">
            <a:off x="9391867" y="2882786"/>
            <a:ext cx="320756" cy="3847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zögletes összekötő 242"/>
          <p:cNvCxnSpPr/>
          <p:nvPr/>
        </p:nvCxnSpPr>
        <p:spPr>
          <a:xfrm flipV="1">
            <a:off x="8739361" y="3626737"/>
            <a:ext cx="973263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zögletes összekötő 262"/>
          <p:cNvCxnSpPr/>
          <p:nvPr/>
        </p:nvCxnSpPr>
        <p:spPr>
          <a:xfrm>
            <a:off x="7692813" y="3393274"/>
            <a:ext cx="381414" cy="39852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zögletes összekötő 267"/>
          <p:cNvCxnSpPr/>
          <p:nvPr/>
        </p:nvCxnSpPr>
        <p:spPr>
          <a:xfrm flipV="1">
            <a:off x="9918856" y="3051045"/>
            <a:ext cx="238770" cy="3855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églalap 277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609886" y="1938434"/>
            <a:ext cx="734006" cy="2664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Érettségi</a:t>
            </a:r>
          </a:p>
        </p:txBody>
      </p:sp>
      <p:cxnSp>
        <p:nvCxnSpPr>
          <p:cNvPr id="281" name="Szögletes összekötő 280"/>
          <p:cNvCxnSpPr/>
          <p:nvPr/>
        </p:nvCxnSpPr>
        <p:spPr>
          <a:xfrm>
            <a:off x="8685054" y="3880672"/>
            <a:ext cx="1450550" cy="377258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églalap 28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8708129" y="2239930"/>
            <a:ext cx="841733" cy="3591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Szakmai</a:t>
            </a:r>
          </a:p>
          <a:p>
            <a:r>
              <a:rPr lang="hu-HU" sz="1050" dirty="0">
                <a:solidFill>
                  <a:schemeClr val="accent4">
                    <a:lumMod val="75000"/>
                  </a:schemeClr>
                </a:solidFill>
              </a:rPr>
              <a:t>végzettség </a:t>
            </a: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3890005" y="3608189"/>
            <a:ext cx="957801" cy="1996390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Súlyos </a:t>
            </a:r>
            <a:r>
              <a:rPr lang="hu-HU" sz="1500" b="1" dirty="0" err="1">
                <a:solidFill>
                  <a:schemeClr val="bg1"/>
                </a:solidFill>
              </a:rPr>
              <a:t>kompe-tencia-</a:t>
            </a:r>
            <a:r>
              <a:rPr lang="hu-HU" sz="1500" b="1" dirty="0">
                <a:solidFill>
                  <a:schemeClr val="bg1"/>
                </a:solidFill>
              </a:rPr>
              <a:t> hiány  az általános iskolából érkezők</a:t>
            </a:r>
          </a:p>
          <a:p>
            <a:pPr algn="ctr"/>
            <a:r>
              <a:rPr lang="hu-HU" sz="1500" b="1" dirty="0">
                <a:solidFill>
                  <a:schemeClr val="bg1"/>
                </a:solidFill>
              </a:rPr>
              <a:t>körében</a:t>
            </a:r>
          </a:p>
        </p:txBody>
      </p:sp>
      <p:sp>
        <p:nvSpPr>
          <p:cNvPr id="77" name="Téglalap 76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068202" y="3815166"/>
            <a:ext cx="1882697" cy="707774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Nincs ágazati alapképzés, nem átjárható a rendszer</a:t>
            </a:r>
          </a:p>
        </p:txBody>
      </p:sp>
      <p:sp>
        <p:nvSpPr>
          <p:cNvPr id="88" name="Téglalap 87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216937" y="5653455"/>
            <a:ext cx="2258995" cy="670973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Sokan hagyják el a szakgimnáziumot szakmai végzettség nélkül</a:t>
            </a:r>
          </a:p>
        </p:txBody>
      </p:sp>
      <p:sp>
        <p:nvSpPr>
          <p:cNvPr id="61" name="Téglalap 60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029177" y="1069518"/>
            <a:ext cx="2530505" cy="569248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Rugalmatlan 16 éves korhoz kötött tankötelezettség</a:t>
            </a:r>
          </a:p>
        </p:txBody>
      </p:sp>
      <p:sp>
        <p:nvSpPr>
          <p:cNvPr id="2" name="Téglalap 1"/>
          <p:cNvSpPr/>
          <p:nvPr/>
        </p:nvSpPr>
        <p:spPr>
          <a:xfrm>
            <a:off x="5068201" y="2220556"/>
            <a:ext cx="2688096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62" name="Téglalap 61"/>
          <p:cNvSpPr/>
          <p:nvPr/>
        </p:nvSpPr>
        <p:spPr>
          <a:xfrm>
            <a:off x="5181538" y="3159589"/>
            <a:ext cx="2574758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</a:p>
        </p:txBody>
      </p:sp>
      <p:sp>
        <p:nvSpPr>
          <p:cNvPr id="68" name="Téglalap 67"/>
          <p:cNvSpPr/>
          <p:nvPr/>
        </p:nvSpPr>
        <p:spPr>
          <a:xfrm>
            <a:off x="8201193" y="2594531"/>
            <a:ext cx="1190674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</a:p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</a:p>
        </p:txBody>
      </p:sp>
      <p:sp>
        <p:nvSpPr>
          <p:cNvPr id="70" name="Téglalap 69"/>
          <p:cNvSpPr/>
          <p:nvPr/>
        </p:nvSpPr>
        <p:spPr>
          <a:xfrm>
            <a:off x="8086923" y="3558110"/>
            <a:ext cx="813382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</a:p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</a:p>
        </p:txBody>
      </p:sp>
      <p:sp>
        <p:nvSpPr>
          <p:cNvPr id="81" name="Téglalap 80"/>
          <p:cNvSpPr/>
          <p:nvPr/>
        </p:nvSpPr>
        <p:spPr>
          <a:xfrm>
            <a:off x="5197869" y="4782801"/>
            <a:ext cx="1963835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Szakközépiskola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9072717" y="1671418"/>
            <a:ext cx="876578" cy="28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évfolyam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38692" y="4461288"/>
            <a:ext cx="2391583" cy="1237413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1" dirty="0"/>
              <a:t>Az általános iskolák pedagógusai nem támogatják a szakképzésbe lépést </a:t>
            </a:r>
          </a:p>
        </p:txBody>
      </p:sp>
      <p:sp>
        <p:nvSpPr>
          <p:cNvPr id="51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62524" y="298809"/>
            <a:ext cx="10412784" cy="48573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jelenleg működő szakképzési rendszer kihívásai</a:t>
            </a:r>
          </a:p>
          <a:p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873568" y="167689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8593860" y="1651589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45549" y="272624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0923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24" grpId="0" animBg="1"/>
      <p:bldP spid="74" grpId="0" animBg="1"/>
      <p:bldP spid="77" grpId="0" animBg="1"/>
      <p:bldP spid="77" grpId="1" animBg="1"/>
      <p:bldP spid="88" grpId="0" animBg="1"/>
      <p:bldP spid="6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8" y="363072"/>
            <a:ext cx="10412784" cy="82634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hu-HU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Hátrányos helyzetű tanulók </a:t>
            </a:r>
            <a:r>
              <a:rPr lang="hu-HU" sz="266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oktatásban</a:t>
            </a:r>
            <a:endParaRPr lang="hu-HU" sz="266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363072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Tartalom helye 8"/>
          <p:cNvPicPr/>
          <p:nvPr/>
        </p:nvPicPr>
        <p:blipFill rotWithShape="1">
          <a:blip r:embed="rId2"/>
          <a:srcRect l="31563" t="26455" r="26657" b="42335"/>
          <a:stretch/>
        </p:blipFill>
        <p:spPr bwMode="auto">
          <a:xfrm>
            <a:off x="3613" y="3505200"/>
            <a:ext cx="6319399" cy="32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8098212"/>
              </p:ext>
            </p:extLst>
          </p:nvPr>
        </p:nvGraphicFramePr>
        <p:xfrm>
          <a:off x="5408612" y="901181"/>
          <a:ext cx="6476999" cy="542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11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253231" y="1474895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2245075" y="1195646"/>
            <a:ext cx="9330871" cy="2181303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666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</a:t>
            </a:r>
          </a:p>
          <a:p>
            <a:pPr algn="ctr"/>
            <a:r>
              <a:rPr lang="hu-HU" sz="1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66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avagy</a:t>
            </a:r>
            <a:r>
              <a:rPr lang="hu-HU" sz="2666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hu-HU" sz="1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66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szakképzésnek és felnőttképzésnek kell működnie 2030-ban?    </a:t>
            </a:r>
          </a:p>
        </p:txBody>
      </p:sp>
      <p:pic>
        <p:nvPicPr>
          <p:cNvPr id="10" name="Kép 9"/>
          <p:cNvPicPr/>
          <p:nvPr/>
        </p:nvPicPr>
        <p:blipFill rotWithShape="1">
          <a:blip r:embed="rId2"/>
          <a:srcRect l="54564" t="42345" r="33862" b="37659"/>
          <a:stretch/>
        </p:blipFill>
        <p:spPr bwMode="auto">
          <a:xfrm>
            <a:off x="0" y="892"/>
            <a:ext cx="2352623" cy="2285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KÃ©ptalÃ¡lat a kÃ¶vetkezÅre: âIPAR 4.0 szakkÃ©pzÃ©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25" y="3698849"/>
            <a:ext cx="4211007" cy="31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1246" r="304"/>
          <a:stretch/>
        </p:blipFill>
        <p:spPr bwMode="auto">
          <a:xfrm>
            <a:off x="-1" y="3760299"/>
            <a:ext cx="3927621" cy="31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Ã©ptalÃ¡lat a kÃ¶vetkezÅre: âIPAR 4.0 szakkÃ©pzÃ©sâ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2304" r="20953" b="-180"/>
          <a:stretch/>
        </p:blipFill>
        <p:spPr bwMode="auto">
          <a:xfrm>
            <a:off x="8576238" y="3698850"/>
            <a:ext cx="3612587" cy="31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850340" y="6355588"/>
            <a:ext cx="2742486" cy="365030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105656" y="552698"/>
            <a:ext cx="7960678" cy="52509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szakmai képzés fejlesztésének három pillére    </a:t>
            </a:r>
          </a:p>
        </p:txBody>
      </p:sp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29" y="2199842"/>
            <a:ext cx="468508" cy="1467103"/>
          </a:xfrm>
          <a:prstGeom prst="rect">
            <a:avLst/>
          </a:prstGeom>
        </p:spPr>
      </p:pic>
      <p:pic>
        <p:nvPicPr>
          <p:cNvPr id="9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91" y="2199842"/>
            <a:ext cx="468508" cy="1467103"/>
          </a:xfrm>
          <a:prstGeom prst="rect">
            <a:avLst/>
          </a:prstGeom>
        </p:spPr>
      </p:pic>
      <p:pic>
        <p:nvPicPr>
          <p:cNvPr id="10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06" y="2216325"/>
            <a:ext cx="468508" cy="1467103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516954" y="3754511"/>
            <a:ext cx="2792460" cy="8307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hu-HU" sz="2399" b="1" dirty="0"/>
              <a:t>VONZÓ </a:t>
            </a:r>
            <a:r>
              <a:rPr lang="hu-HU" sz="2399" b="1" dirty="0" smtClean="0"/>
              <a:t>KÖRNYEZET</a:t>
            </a:r>
          </a:p>
          <a:p>
            <a:pPr algn="r"/>
            <a:endParaRPr lang="hu-HU" sz="2399" dirty="0"/>
          </a:p>
        </p:txBody>
      </p:sp>
      <p:sp>
        <p:nvSpPr>
          <p:cNvPr id="18" name="Téglalap 17"/>
          <p:cNvSpPr/>
          <p:nvPr/>
        </p:nvSpPr>
        <p:spPr>
          <a:xfrm>
            <a:off x="4037012" y="3737679"/>
            <a:ext cx="3276600" cy="73853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399" b="1" dirty="0" smtClean="0"/>
              <a:t>KARRIER LEHETŐSÉG</a:t>
            </a:r>
          </a:p>
          <a:p>
            <a:pPr algn="ctr"/>
            <a:endParaRPr lang="hu-HU" sz="1800" dirty="0"/>
          </a:p>
        </p:txBody>
      </p:sp>
      <p:sp>
        <p:nvSpPr>
          <p:cNvPr id="19" name="Téglalap 18"/>
          <p:cNvSpPr/>
          <p:nvPr/>
        </p:nvSpPr>
        <p:spPr>
          <a:xfrm>
            <a:off x="8184491" y="3732244"/>
            <a:ext cx="3551732" cy="8305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399" b="1" dirty="0"/>
              <a:t>NAPRAKÉSZ TUDÁSÚ OKTATÓK</a:t>
            </a:r>
            <a:endParaRPr lang="hu-HU" sz="2399" dirty="0"/>
          </a:p>
        </p:txBody>
      </p:sp>
      <p:sp>
        <p:nvSpPr>
          <p:cNvPr id="20" name="Téglalap 19"/>
          <p:cNvSpPr/>
          <p:nvPr/>
        </p:nvSpPr>
        <p:spPr>
          <a:xfrm>
            <a:off x="457102" y="4813449"/>
            <a:ext cx="2832362" cy="1815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„21. századi szakképző iskolák” fejlesztési program</a:t>
            </a:r>
          </a:p>
          <a:p>
            <a:pPr lvl="0"/>
            <a:endParaRPr lang="hu-HU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Korszerű ágazati tanműhelyek az iskolában a duális képzés előkészítésére</a:t>
            </a:r>
          </a:p>
          <a:p>
            <a:pPr lvl="0"/>
            <a:endParaRPr lang="hu-HU" sz="1400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Digitális oktatási tartalmak</a:t>
            </a:r>
            <a:endParaRPr lang="hu-HU" sz="1400" dirty="0"/>
          </a:p>
        </p:txBody>
      </p:sp>
      <p:sp>
        <p:nvSpPr>
          <p:cNvPr id="21" name="Téglalap 20"/>
          <p:cNvSpPr/>
          <p:nvPr/>
        </p:nvSpPr>
        <p:spPr>
          <a:xfrm>
            <a:off x="3797481" y="4582144"/>
            <a:ext cx="4035371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Mindenki számára átlátható, egyszerű képzési szerkezet</a:t>
            </a:r>
          </a:p>
          <a:p>
            <a:pPr lvl="0"/>
            <a:endParaRPr lang="hu-HU" sz="8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5 éves szakgimnázium, 12. év végén négy érettségi tárgy, a szakmai vizsga az ötödik tárgy</a:t>
            </a:r>
          </a:p>
          <a:p>
            <a:pPr lvl="0"/>
            <a:endParaRPr lang="hu-HU" sz="8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 smtClean="0"/>
              <a:t>A technikumból </a:t>
            </a:r>
            <a:r>
              <a:rPr lang="hu-HU" sz="1400" b="1" dirty="0"/>
              <a:t>egyszerűbb út a szakirányú </a:t>
            </a:r>
            <a:r>
              <a:rPr lang="hu-HU" sz="1400" b="1" dirty="0" smtClean="0"/>
              <a:t>felsőoktatásba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 smtClean="0"/>
              <a:t>Ösztöndíjrendszer</a:t>
            </a:r>
            <a:endParaRPr lang="hu-HU" sz="1400" dirty="0"/>
          </a:p>
        </p:txBody>
      </p:sp>
      <p:sp>
        <p:nvSpPr>
          <p:cNvPr id="22" name="Téglalap 21"/>
          <p:cNvSpPr/>
          <p:nvPr/>
        </p:nvSpPr>
        <p:spPr>
          <a:xfrm>
            <a:off x="8172015" y="4815971"/>
            <a:ext cx="3551733" cy="1815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Naprakész tudású szakemberek rugalmas feltételekkel tanítanak az iskolákban.</a:t>
            </a:r>
          </a:p>
          <a:p>
            <a:pPr lvl="0"/>
            <a:endParaRPr lang="hu-HU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/>
              <a:t>Vállalati mérnökök a munkaidejükben oktathatnak a duális iskolai partnereknél</a:t>
            </a:r>
          </a:p>
          <a:p>
            <a:pPr lvl="0"/>
            <a:endParaRPr lang="hu-HU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hu-HU" sz="1400" b="1" dirty="0" smtClean="0"/>
              <a:t>Vállalati </a:t>
            </a:r>
            <a:r>
              <a:rPr lang="hu-HU" sz="1400" b="1" dirty="0"/>
              <a:t>helyszínű akkreditált pedagógus-továbbképzés</a:t>
            </a:r>
            <a:endParaRPr lang="hu-HU" sz="1100" dirty="0"/>
          </a:p>
        </p:txBody>
      </p:sp>
      <p:sp>
        <p:nvSpPr>
          <p:cNvPr id="23" name="Háromszög 22"/>
          <p:cNvSpPr/>
          <p:nvPr/>
        </p:nvSpPr>
        <p:spPr>
          <a:xfrm>
            <a:off x="2908125" y="966987"/>
            <a:ext cx="5719948" cy="1167556"/>
          </a:xfrm>
          <a:prstGeom prst="triangle">
            <a:avLst>
              <a:gd name="adj" fmla="val 4960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hu-HU" sz="1999" b="1" dirty="0">
                <a:ea typeface="Calibri" panose="020F0502020204030204" pitchFamily="34" charset="0"/>
                <a:cs typeface="Times New Roman" panose="02020603050405020304" pitchFamily="18" charset="0"/>
              </a:rPr>
              <a:t>A SZAKMAI KÉPZÉS MEGERŐSÍTÉSE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39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5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églalap 221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262050" y="5611375"/>
            <a:ext cx="858907" cy="324195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70C0"/>
                </a:solidFill>
              </a:rPr>
              <a:t>OKJ vizsga</a:t>
            </a:r>
          </a:p>
        </p:txBody>
      </p:sp>
      <p:sp>
        <p:nvSpPr>
          <p:cNvPr id="92" name="Téglalap 91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239194" y="5182023"/>
            <a:ext cx="737482" cy="233818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solidFill>
                  <a:schemeClr val="accent1">
                    <a:lumMod val="75000"/>
                  </a:schemeClr>
                </a:solidFill>
              </a:rPr>
              <a:t>Érettségi</a:t>
            </a: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9447212" y="1602480"/>
            <a:ext cx="852823" cy="4429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rIns="143963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9" name="Szögletes összekötő 68"/>
          <p:cNvCxnSpPr>
            <a:endCxn id="101" idx="1"/>
          </p:cNvCxnSpPr>
          <p:nvPr/>
        </p:nvCxnSpPr>
        <p:spPr>
          <a:xfrm rot="5400000" flipH="1" flipV="1">
            <a:off x="5426615" y="3627478"/>
            <a:ext cx="1211822" cy="76044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églalap 101"/>
          <p:cNvSpPr/>
          <p:nvPr/>
        </p:nvSpPr>
        <p:spPr>
          <a:xfrm>
            <a:off x="4219846" y="2425483"/>
            <a:ext cx="218492" cy="126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J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Ó</a:t>
            </a:r>
          </a:p>
        </p:txBody>
      </p:sp>
      <p:sp>
        <p:nvSpPr>
          <p:cNvPr id="100" name="Téglalap 99"/>
          <p:cNvSpPr/>
          <p:nvPr/>
        </p:nvSpPr>
        <p:spPr>
          <a:xfrm>
            <a:off x="4256099" y="4032871"/>
            <a:ext cx="218492" cy="126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J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Ó</a:t>
            </a:r>
          </a:p>
        </p:txBody>
      </p:sp>
      <p:sp>
        <p:nvSpPr>
          <p:cNvPr id="124" name="Téglalap 12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6094070" y="1939844"/>
            <a:ext cx="737482" cy="233818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solidFill>
                  <a:schemeClr val="accent1">
                    <a:lumMod val="75000"/>
                  </a:schemeClr>
                </a:solidFill>
              </a:rPr>
              <a:t>Érettségi</a:t>
            </a:r>
          </a:p>
        </p:txBody>
      </p:sp>
      <p:sp>
        <p:nvSpPr>
          <p:cNvPr id="289" name="Téglalap 28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263994" y="2939089"/>
            <a:ext cx="788996" cy="269974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70C0"/>
                </a:solidFill>
              </a:rPr>
              <a:t>OKJ vizsga</a:t>
            </a:r>
          </a:p>
        </p:txBody>
      </p:sp>
      <p:sp>
        <p:nvSpPr>
          <p:cNvPr id="239" name="Téglalap 23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6485138" y="4039438"/>
            <a:ext cx="1401847" cy="4389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solidFill>
                  <a:srgbClr val="C00000"/>
                </a:solidFill>
              </a:rPr>
              <a:t>Érettségi és  technikus végzettség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936871" y="6354889"/>
            <a:ext cx="2742486" cy="365030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22" name="Ötszög 21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1784097" y="2167447"/>
            <a:ext cx="435204" cy="3400481"/>
          </a:xfrm>
          <a:prstGeom prst="homePlate">
            <a:avLst>
              <a:gd name="adj" fmla="val 544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endParaRPr lang="hu-HU" sz="1400" b="1" dirty="0">
              <a:solidFill>
                <a:schemeClr val="tx1"/>
              </a:solidFill>
            </a:endParaRP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Téglalap 77">
            <a:extLst>
              <a:ext uri="{FF2B5EF4-FFF2-40B4-BE49-F238E27FC236}">
                <a16:creationId xmlns:a16="http://schemas.microsoft.com/office/drawing/2014/main" id="{4F3C8DD9-2306-654F-9A75-90BCD60D6178}"/>
              </a:ext>
            </a:extLst>
          </p:cNvPr>
          <p:cNvSpPr/>
          <p:nvPr/>
        </p:nvSpPr>
        <p:spPr>
          <a:xfrm>
            <a:off x="8276251" y="2051688"/>
            <a:ext cx="487212" cy="26704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0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772965" y="377563"/>
            <a:ext cx="7350252" cy="44667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új szakképzési struktúra alaprendszere</a:t>
            </a:r>
          </a:p>
        </p:txBody>
      </p:sp>
      <p:cxnSp>
        <p:nvCxnSpPr>
          <p:cNvPr id="15" name="Szögletes összekötő 14"/>
          <p:cNvCxnSpPr>
            <a:endCxn id="75" idx="1"/>
          </p:cNvCxnSpPr>
          <p:nvPr/>
        </p:nvCxnSpPr>
        <p:spPr>
          <a:xfrm rot="5400000" flipH="1" flipV="1">
            <a:off x="2143365" y="2378095"/>
            <a:ext cx="1637216" cy="1308178"/>
          </a:xfrm>
          <a:prstGeom prst="bentConnector2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zögletes összekötő 115"/>
          <p:cNvCxnSpPr/>
          <p:nvPr/>
        </p:nvCxnSpPr>
        <p:spPr>
          <a:xfrm>
            <a:off x="2219298" y="3865814"/>
            <a:ext cx="1347779" cy="1636827"/>
          </a:xfrm>
          <a:prstGeom prst="bentConnector3">
            <a:avLst>
              <a:gd name="adj1" fmla="val 5652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Ötszög 196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9277866" y="1988862"/>
            <a:ext cx="474146" cy="3657072"/>
          </a:xfrm>
          <a:prstGeom prst="homePlate">
            <a:avLst>
              <a:gd name="adj" fmla="val 54456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Ő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C</a:t>
            </a:r>
            <a:endParaRPr lang="hu-HU" sz="2399" dirty="0">
              <a:solidFill>
                <a:schemeClr val="tx1"/>
              </a:solidFill>
            </a:endParaRPr>
          </a:p>
        </p:txBody>
      </p:sp>
      <p:cxnSp>
        <p:nvCxnSpPr>
          <p:cNvPr id="231" name="Szögletes összekötő 230"/>
          <p:cNvCxnSpPr/>
          <p:nvPr/>
        </p:nvCxnSpPr>
        <p:spPr>
          <a:xfrm flipV="1">
            <a:off x="6139739" y="2273109"/>
            <a:ext cx="1994433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églalap 66">
            <a:extLst>
              <a:ext uri="{FF2B5EF4-FFF2-40B4-BE49-F238E27FC236}">
                <a16:creationId xmlns:a16="http://schemas.microsoft.com/office/drawing/2014/main" id="{F3EEF4D9-AFAE-254B-9ACD-5C228DBDA6A7}"/>
              </a:ext>
            </a:extLst>
          </p:cNvPr>
          <p:cNvSpPr/>
          <p:nvPr/>
        </p:nvSpPr>
        <p:spPr>
          <a:xfrm>
            <a:off x="1613657" y="1619285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3644606" y="1594496"/>
            <a:ext cx="612893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9455AC32-7246-C44E-A299-F1396C52341A}"/>
              </a:ext>
            </a:extLst>
          </p:cNvPr>
          <p:cNvSpPr/>
          <p:nvPr/>
        </p:nvSpPr>
        <p:spPr>
          <a:xfrm>
            <a:off x="5006474" y="1581926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5789612" y="160039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7849310" y="1672280"/>
            <a:ext cx="876578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évfolyam</a:t>
            </a:r>
          </a:p>
        </p:txBody>
      </p:sp>
      <p:sp>
        <p:nvSpPr>
          <p:cNvPr id="75" name="Téglalap 74"/>
          <p:cNvSpPr/>
          <p:nvPr/>
        </p:nvSpPr>
        <p:spPr>
          <a:xfrm>
            <a:off x="3616063" y="1979891"/>
            <a:ext cx="2518599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77" name="Téglalap 76"/>
          <p:cNvSpPr/>
          <p:nvPr/>
        </p:nvSpPr>
        <p:spPr>
          <a:xfrm>
            <a:off x="3577973" y="5178565"/>
            <a:ext cx="1859086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Szakképző iskola</a:t>
            </a:r>
          </a:p>
        </p:txBody>
      </p:sp>
      <p:sp>
        <p:nvSpPr>
          <p:cNvPr id="103" name="Téglalap 10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6548071" y="1609681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</a:p>
        </p:txBody>
      </p:sp>
      <p:sp>
        <p:nvSpPr>
          <p:cNvPr id="105" name="Téglalap 104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325718" y="1618921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</a:p>
        </p:txBody>
      </p:sp>
      <p:sp>
        <p:nvSpPr>
          <p:cNvPr id="76" name="Téglalap 75"/>
          <p:cNvSpPr/>
          <p:nvPr/>
        </p:nvSpPr>
        <p:spPr>
          <a:xfrm>
            <a:off x="3527505" y="3617724"/>
            <a:ext cx="3345230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Technikum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2261707" y="3850791"/>
            <a:ext cx="1275321" cy="8262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/>
          <p:cNvCxnSpPr/>
          <p:nvPr/>
        </p:nvCxnSpPr>
        <p:spPr>
          <a:xfrm>
            <a:off x="5443448" y="5536137"/>
            <a:ext cx="3817635" cy="463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/>
          <p:nvPr/>
        </p:nvCxnSpPr>
        <p:spPr>
          <a:xfrm>
            <a:off x="8771214" y="3541808"/>
            <a:ext cx="522159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4165137" y="3623142"/>
            <a:ext cx="1288515" cy="235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C00000"/>
                </a:solidFill>
              </a:rPr>
              <a:t>Ágazati alapvizsga</a:t>
            </a:r>
          </a:p>
        </p:txBody>
      </p:sp>
      <p:sp>
        <p:nvSpPr>
          <p:cNvPr id="59" name="Téglalap 58"/>
          <p:cNvSpPr/>
          <p:nvPr/>
        </p:nvSpPr>
        <p:spPr>
          <a:xfrm>
            <a:off x="5689808" y="4760182"/>
            <a:ext cx="1445985" cy="5696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Szakképző iskolát végzettek érettségire  felkészítő képzése </a:t>
            </a:r>
          </a:p>
        </p:txBody>
      </p:sp>
      <p:cxnSp>
        <p:nvCxnSpPr>
          <p:cNvPr id="63" name="Szögletes összekötő 62"/>
          <p:cNvCxnSpPr/>
          <p:nvPr/>
        </p:nvCxnSpPr>
        <p:spPr>
          <a:xfrm rot="5400000" flipH="1" flipV="1">
            <a:off x="5300770" y="5189884"/>
            <a:ext cx="496029" cy="20138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zögletes összekötő 81"/>
          <p:cNvCxnSpPr/>
          <p:nvPr/>
        </p:nvCxnSpPr>
        <p:spPr>
          <a:xfrm rot="16200000" flipH="1">
            <a:off x="5751706" y="2619870"/>
            <a:ext cx="1037803" cy="284386"/>
          </a:xfrm>
          <a:prstGeom prst="bentConnector3">
            <a:avLst>
              <a:gd name="adj1" fmla="val 99509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040100" y="2466655"/>
            <a:ext cx="8900" cy="1164072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4043897" y="4085093"/>
            <a:ext cx="8900" cy="1164072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zögletes összekötő 80"/>
          <p:cNvCxnSpPr/>
          <p:nvPr/>
        </p:nvCxnSpPr>
        <p:spPr>
          <a:xfrm rot="16200000" flipH="1">
            <a:off x="7145478" y="4012114"/>
            <a:ext cx="1363553" cy="235455"/>
          </a:xfrm>
          <a:prstGeom prst="bentConnector3">
            <a:avLst>
              <a:gd name="adj1" fmla="val 134"/>
            </a:avLst>
          </a:prstGeom>
          <a:ln w="571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7955494" y="4789811"/>
            <a:ext cx="1334262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 flipV="1">
            <a:off x="6865121" y="3712268"/>
            <a:ext cx="1383680" cy="1929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zögletes összekötő 57"/>
          <p:cNvCxnSpPr/>
          <p:nvPr/>
        </p:nvCxnSpPr>
        <p:spPr>
          <a:xfrm flipV="1">
            <a:off x="7714839" y="3280964"/>
            <a:ext cx="55289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zögletes összekötő 65"/>
          <p:cNvCxnSpPr/>
          <p:nvPr/>
        </p:nvCxnSpPr>
        <p:spPr>
          <a:xfrm rot="10800000">
            <a:off x="5650722" y="4598571"/>
            <a:ext cx="1479004" cy="271584"/>
          </a:xfrm>
          <a:prstGeom prst="bentConnector3">
            <a:avLst>
              <a:gd name="adj1" fmla="val -137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zögletes összekötő 84"/>
          <p:cNvCxnSpPr>
            <a:stCxn id="76" idx="3"/>
          </p:cNvCxnSpPr>
          <p:nvPr/>
        </p:nvCxnSpPr>
        <p:spPr>
          <a:xfrm>
            <a:off x="6872735" y="3851409"/>
            <a:ext cx="2423395" cy="107901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>
            <a:off x="4611798" y="2450876"/>
            <a:ext cx="8900" cy="1164072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zögletes összekötő 95"/>
          <p:cNvCxnSpPr/>
          <p:nvPr/>
        </p:nvCxnSpPr>
        <p:spPr>
          <a:xfrm flipV="1">
            <a:off x="7148083" y="5088903"/>
            <a:ext cx="212060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00"/>
          <p:cNvSpPr/>
          <p:nvPr/>
        </p:nvSpPr>
        <p:spPr>
          <a:xfrm>
            <a:off x="6412748" y="3168103"/>
            <a:ext cx="1355142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</a:p>
          <a:p>
            <a:pPr algn="ctr"/>
            <a:r>
              <a:rPr lang="hu-H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</a:p>
        </p:txBody>
      </p:sp>
      <p:cxnSp>
        <p:nvCxnSpPr>
          <p:cNvPr id="47" name="Szögletes összekötő 46"/>
          <p:cNvCxnSpPr/>
          <p:nvPr/>
        </p:nvCxnSpPr>
        <p:spPr>
          <a:xfrm rot="10800000" flipV="1">
            <a:off x="6805281" y="2599315"/>
            <a:ext cx="1456472" cy="568787"/>
          </a:xfrm>
          <a:prstGeom prst="bentConnector3">
            <a:avLst>
              <a:gd name="adj1" fmla="val 100437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zis 47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964012" y="330036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Folyamatábra: Bekötés 48"/>
          <p:cNvSpPr/>
          <p:nvPr/>
        </p:nvSpPr>
        <p:spPr>
          <a:xfrm>
            <a:off x="2110375" y="3752270"/>
            <a:ext cx="217851" cy="23083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50" name="Folyamatábra: Bekötés 49"/>
          <p:cNvSpPr/>
          <p:nvPr/>
        </p:nvSpPr>
        <p:spPr>
          <a:xfrm>
            <a:off x="2308950" y="5786343"/>
            <a:ext cx="217851" cy="23083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625838" y="5732482"/>
            <a:ext cx="218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Kompetencia mérés</a:t>
            </a:r>
            <a:endParaRPr lang="hu-HU" sz="1600" dirty="0"/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9455AC32-7246-C44E-A299-F1396C52341A}"/>
              </a:ext>
            </a:extLst>
          </p:cNvPr>
          <p:cNvSpPr/>
          <p:nvPr/>
        </p:nvSpPr>
        <p:spPr>
          <a:xfrm>
            <a:off x="4329092" y="158443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endParaRPr lang="hu-H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0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2" grpId="0" animBg="1"/>
      <p:bldP spid="100" grpId="0" animBg="1"/>
      <p:bldP spid="2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zögletes összekötő 116"/>
          <p:cNvCxnSpPr>
            <a:stCxn id="22" idx="3"/>
            <a:endCxn id="87" idx="1"/>
          </p:cNvCxnSpPr>
          <p:nvPr/>
        </p:nvCxnSpPr>
        <p:spPr>
          <a:xfrm>
            <a:off x="3695018" y="4297880"/>
            <a:ext cx="491168" cy="637411"/>
          </a:xfrm>
          <a:prstGeom prst="bentConnector3">
            <a:avLst>
              <a:gd name="adj1" fmla="val 15103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églalap 89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10729382" y="1760974"/>
            <a:ext cx="852823" cy="4872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88" rIns="143963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b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9" name="Szögletes összekötő 68"/>
          <p:cNvCxnSpPr/>
          <p:nvPr/>
        </p:nvCxnSpPr>
        <p:spPr>
          <a:xfrm rot="5400000" flipH="1" flipV="1">
            <a:off x="6838871" y="3741185"/>
            <a:ext cx="1161575" cy="583273"/>
          </a:xfrm>
          <a:prstGeom prst="bentConnector3">
            <a:avLst>
              <a:gd name="adj1" fmla="val 99014"/>
            </a:avLst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églalap 101"/>
          <p:cNvSpPr/>
          <p:nvPr/>
        </p:nvSpPr>
        <p:spPr>
          <a:xfrm>
            <a:off x="5695563" y="2425483"/>
            <a:ext cx="218492" cy="126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J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Ó</a:t>
            </a:r>
          </a:p>
        </p:txBody>
      </p:sp>
      <p:sp>
        <p:nvSpPr>
          <p:cNvPr id="100" name="Téglalap 99"/>
          <p:cNvSpPr/>
          <p:nvPr/>
        </p:nvSpPr>
        <p:spPr>
          <a:xfrm>
            <a:off x="5731817" y="4032871"/>
            <a:ext cx="218492" cy="126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J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800" b="1" dirty="0">
                <a:solidFill>
                  <a:schemeClr val="tx1"/>
                </a:solidFill>
                <a:cs typeface="Arial" panose="020B0604020202020204" pitchFamily="34" charset="0"/>
              </a:rPr>
              <a:t>Ó</a:t>
            </a:r>
          </a:p>
        </p:txBody>
      </p:sp>
      <p:sp>
        <p:nvSpPr>
          <p:cNvPr id="124" name="Téglalap 12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596675" y="1980175"/>
            <a:ext cx="737482" cy="233818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solidFill>
                  <a:schemeClr val="accent1">
                    <a:lumMod val="75000"/>
                  </a:schemeClr>
                </a:solidFill>
              </a:rPr>
              <a:t>Érettségi</a:t>
            </a:r>
          </a:p>
        </p:txBody>
      </p:sp>
      <p:sp>
        <p:nvSpPr>
          <p:cNvPr id="289" name="Téglalap 28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8658216" y="2897746"/>
            <a:ext cx="788996" cy="284430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70C0"/>
                </a:solidFill>
              </a:rPr>
              <a:t>OKJ vizsga</a:t>
            </a:r>
          </a:p>
        </p:txBody>
      </p:sp>
      <p:cxnSp>
        <p:nvCxnSpPr>
          <p:cNvPr id="126" name="Szögletes összekötő 125"/>
          <p:cNvCxnSpPr/>
          <p:nvPr/>
        </p:nvCxnSpPr>
        <p:spPr>
          <a:xfrm>
            <a:off x="4657684" y="4957946"/>
            <a:ext cx="366132" cy="369756"/>
          </a:xfrm>
          <a:prstGeom prst="bentConnector3">
            <a:avLst>
              <a:gd name="adj1" fmla="val 31983"/>
            </a:avLst>
          </a:prstGeom>
          <a:ln w="5715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églalap 23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847012" y="4032231"/>
            <a:ext cx="1211206" cy="4389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sz="1100" b="1" dirty="0">
                <a:solidFill>
                  <a:srgbClr val="C00000"/>
                </a:solidFill>
              </a:rPr>
              <a:t>Érettségi és  </a:t>
            </a:r>
            <a:r>
              <a:rPr lang="hu-HU" sz="1100" b="1" dirty="0" smtClean="0">
                <a:solidFill>
                  <a:srgbClr val="C00000"/>
                </a:solidFill>
              </a:rPr>
              <a:t/>
            </a:r>
            <a:br>
              <a:rPr lang="hu-HU" sz="1100" b="1" dirty="0" smtClean="0">
                <a:solidFill>
                  <a:srgbClr val="C00000"/>
                </a:solidFill>
              </a:rPr>
            </a:br>
            <a:r>
              <a:rPr lang="hu-HU" sz="1100" b="1" dirty="0" smtClean="0">
                <a:solidFill>
                  <a:srgbClr val="C00000"/>
                </a:solidFill>
              </a:rPr>
              <a:t>technikus végzettség</a:t>
            </a:r>
            <a:endParaRPr lang="hu-HU" sz="1100" b="1" dirty="0">
              <a:solidFill>
                <a:srgbClr val="C00000"/>
              </a:solidFill>
            </a:endParaRPr>
          </a:p>
        </p:txBody>
      </p:sp>
      <p:sp>
        <p:nvSpPr>
          <p:cNvPr id="222" name="Téglalap 221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6737767" y="5638263"/>
            <a:ext cx="1010243" cy="295207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70C0"/>
                </a:solidFill>
              </a:rPr>
              <a:t>OKJ vizsga</a:t>
            </a:r>
          </a:p>
        </p:txBody>
      </p:sp>
      <p:cxnSp>
        <p:nvCxnSpPr>
          <p:cNvPr id="198" name="Szögletes összekötő 197"/>
          <p:cNvCxnSpPr/>
          <p:nvPr/>
        </p:nvCxnSpPr>
        <p:spPr>
          <a:xfrm flipV="1">
            <a:off x="7113563" y="5805350"/>
            <a:ext cx="3513769" cy="473527"/>
          </a:xfrm>
          <a:prstGeom prst="bentConnector3">
            <a:avLst>
              <a:gd name="adj1" fmla="val 5000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zögletes összekötő 175"/>
          <p:cNvCxnSpPr/>
          <p:nvPr/>
        </p:nvCxnSpPr>
        <p:spPr>
          <a:xfrm>
            <a:off x="5695563" y="5658631"/>
            <a:ext cx="948952" cy="480150"/>
          </a:xfrm>
          <a:prstGeom prst="bentConnector3">
            <a:avLst>
              <a:gd name="adj1" fmla="val -1607"/>
            </a:avLst>
          </a:prstGeom>
          <a:ln w="571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ím 1"/>
          <p:cNvSpPr txBox="1">
            <a:spLocks/>
          </p:cNvSpPr>
          <p:nvPr/>
        </p:nvSpPr>
        <p:spPr>
          <a:xfrm>
            <a:off x="3037891" y="254950"/>
            <a:ext cx="6374697" cy="92309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7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Ötszög 21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2826428" y="2597639"/>
            <a:ext cx="868591" cy="3400481"/>
          </a:xfrm>
          <a:prstGeom prst="homePlate">
            <a:avLst>
              <a:gd name="adj" fmla="val 544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endParaRPr lang="hu-HU" sz="1400" b="1" dirty="0">
              <a:solidFill>
                <a:schemeClr val="tx1"/>
              </a:solidFill>
            </a:endParaRP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Téglalap 77">
            <a:extLst>
              <a:ext uri="{FF2B5EF4-FFF2-40B4-BE49-F238E27FC236}">
                <a16:creationId xmlns:a16="http://schemas.microsoft.com/office/drawing/2014/main" id="{4F3C8DD9-2306-654F-9A75-90BCD60D6178}"/>
              </a:ext>
            </a:extLst>
          </p:cNvPr>
          <p:cNvSpPr/>
          <p:nvPr/>
        </p:nvSpPr>
        <p:spPr>
          <a:xfrm>
            <a:off x="9598831" y="2051688"/>
            <a:ext cx="487212" cy="2670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0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152161" y="283850"/>
            <a:ext cx="8906941" cy="44667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lemorzsolódás csökkentésének új </a:t>
            </a:r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</a:t>
            </a:r>
          </a:p>
          <a:p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zögletes összekötő 14"/>
          <p:cNvCxnSpPr>
            <a:endCxn id="75" idx="1"/>
          </p:cNvCxnSpPr>
          <p:nvPr/>
        </p:nvCxnSpPr>
        <p:spPr>
          <a:xfrm rot="5400000" flipH="1" flipV="1">
            <a:off x="3374686" y="2604450"/>
            <a:ext cx="2107967" cy="1326220"/>
          </a:xfrm>
          <a:prstGeom prst="bentConnector2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zögletes összekötő 115"/>
          <p:cNvCxnSpPr>
            <a:stCxn id="22" idx="3"/>
          </p:cNvCxnSpPr>
          <p:nvPr/>
        </p:nvCxnSpPr>
        <p:spPr>
          <a:xfrm>
            <a:off x="3695018" y="4297880"/>
            <a:ext cx="1347777" cy="1229773"/>
          </a:xfrm>
          <a:prstGeom prst="bentConnector3">
            <a:avLst>
              <a:gd name="adj1" fmla="val 5185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Ötszög 196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10627333" y="2457920"/>
            <a:ext cx="435204" cy="3815164"/>
          </a:xfrm>
          <a:prstGeom prst="homePlate">
            <a:avLst>
              <a:gd name="adj" fmla="val 54456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Ő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C</a:t>
            </a:r>
            <a:endParaRPr lang="hu-HU" sz="2399" dirty="0">
              <a:solidFill>
                <a:schemeClr val="tx1"/>
              </a:solidFill>
            </a:endParaRPr>
          </a:p>
        </p:txBody>
      </p:sp>
      <p:sp>
        <p:nvSpPr>
          <p:cNvPr id="224" name="Téglalap 22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072444" y="5709990"/>
            <a:ext cx="1382343" cy="33576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B050"/>
                </a:solidFill>
              </a:rPr>
              <a:t>Lemorzsolódással veszélyeztetettek </a:t>
            </a:r>
          </a:p>
        </p:txBody>
      </p:sp>
      <p:cxnSp>
        <p:nvCxnSpPr>
          <p:cNvPr id="231" name="Szögletes összekötő 230"/>
          <p:cNvCxnSpPr/>
          <p:nvPr/>
        </p:nvCxnSpPr>
        <p:spPr>
          <a:xfrm flipV="1">
            <a:off x="7615457" y="2273109"/>
            <a:ext cx="1994433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églalap 255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016170" y="6354889"/>
            <a:ext cx="1297914" cy="3164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C00000"/>
                </a:solidFill>
              </a:rPr>
              <a:t>Részszakképesítés</a:t>
            </a:r>
          </a:p>
        </p:txBody>
      </p:sp>
      <p:sp>
        <p:nvSpPr>
          <p:cNvPr id="70" name="Téglalap 69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4408680" y="794945"/>
            <a:ext cx="3944848" cy="76381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tankötelezettség teljesítése egy  részszakképesítés megszerzése</a:t>
            </a:r>
          </a:p>
        </p:txBody>
      </p:sp>
      <p:sp>
        <p:nvSpPr>
          <p:cNvPr id="67" name="Téglalap 66">
            <a:extLst>
              <a:ext uri="{FF2B5EF4-FFF2-40B4-BE49-F238E27FC236}">
                <a16:creationId xmlns:a16="http://schemas.microsoft.com/office/drawing/2014/main" id="{F3EEF4D9-AFAE-254B-9ACD-5C228DBDA6A7}"/>
              </a:ext>
            </a:extLst>
          </p:cNvPr>
          <p:cNvSpPr/>
          <p:nvPr/>
        </p:nvSpPr>
        <p:spPr>
          <a:xfrm>
            <a:off x="3459113" y="159741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5120323" y="1629332"/>
            <a:ext cx="612893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919A3503-6BB9-B249-A24F-A5EB04872CB3}"/>
              </a:ext>
            </a:extLst>
          </p:cNvPr>
          <p:cNvSpPr/>
          <p:nvPr/>
        </p:nvSpPr>
        <p:spPr>
          <a:xfrm>
            <a:off x="5820933" y="162933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9455AC32-7246-C44E-A299-F1396C52341A}"/>
              </a:ext>
            </a:extLst>
          </p:cNvPr>
          <p:cNvSpPr/>
          <p:nvPr/>
        </p:nvSpPr>
        <p:spPr>
          <a:xfrm>
            <a:off x="6464774" y="1608053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038595" y="1611282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8933122" y="1672280"/>
            <a:ext cx="876578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évfolyam</a:t>
            </a:r>
          </a:p>
        </p:txBody>
      </p:sp>
      <p:sp>
        <p:nvSpPr>
          <p:cNvPr id="75" name="Téglalap 74"/>
          <p:cNvSpPr/>
          <p:nvPr/>
        </p:nvSpPr>
        <p:spPr>
          <a:xfrm>
            <a:off x="5091781" y="1979891"/>
            <a:ext cx="2518599" cy="4673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77" name="Téglalap 76"/>
          <p:cNvSpPr/>
          <p:nvPr/>
        </p:nvSpPr>
        <p:spPr>
          <a:xfrm>
            <a:off x="5053691" y="5178565"/>
            <a:ext cx="1859086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Szakképző iskola</a:t>
            </a:r>
          </a:p>
        </p:txBody>
      </p:sp>
      <p:sp>
        <p:nvSpPr>
          <p:cNvPr id="103" name="Téglalap 10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692846" y="1618390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</a:p>
        </p:txBody>
      </p:sp>
      <p:sp>
        <p:nvSpPr>
          <p:cNvPr id="105" name="Téglalap 104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8383403" y="1627630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</a:p>
        </p:txBody>
      </p:sp>
      <p:sp>
        <p:nvSpPr>
          <p:cNvPr id="113" name="Téglalap 112"/>
          <p:cNvSpPr/>
          <p:nvPr/>
        </p:nvSpPr>
        <p:spPr>
          <a:xfrm>
            <a:off x="6304037" y="3611332"/>
            <a:ext cx="2052623" cy="4673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églalap 132"/>
          <p:cNvSpPr/>
          <p:nvPr/>
        </p:nvSpPr>
        <p:spPr>
          <a:xfrm>
            <a:off x="6644515" y="6045757"/>
            <a:ext cx="467011" cy="467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</p:txBody>
      </p:sp>
      <p:sp>
        <p:nvSpPr>
          <p:cNvPr id="76" name="Téglalap 75"/>
          <p:cNvSpPr/>
          <p:nvPr/>
        </p:nvSpPr>
        <p:spPr>
          <a:xfrm>
            <a:off x="5003223" y="3617724"/>
            <a:ext cx="2574758" cy="4673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Technikum</a:t>
            </a:r>
          </a:p>
        </p:txBody>
      </p:sp>
      <p:cxnSp>
        <p:nvCxnSpPr>
          <p:cNvPr id="84" name="Egyenes összekötő nyíllal 83"/>
          <p:cNvCxnSpPr/>
          <p:nvPr/>
        </p:nvCxnSpPr>
        <p:spPr>
          <a:xfrm>
            <a:off x="6900653" y="5442032"/>
            <a:ext cx="3705359" cy="463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/>
          <p:nvPr/>
        </p:nvCxnSpPr>
        <p:spPr>
          <a:xfrm>
            <a:off x="10093794" y="3541808"/>
            <a:ext cx="522159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640855" y="3623142"/>
            <a:ext cx="1288515" cy="235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C00000"/>
                </a:solidFill>
              </a:rPr>
              <a:t>Ágazati alapvizsga</a:t>
            </a:r>
          </a:p>
        </p:txBody>
      </p:sp>
      <p:sp>
        <p:nvSpPr>
          <p:cNvPr id="59" name="Téglalap 58"/>
          <p:cNvSpPr/>
          <p:nvPr/>
        </p:nvSpPr>
        <p:spPr>
          <a:xfrm>
            <a:off x="7165525" y="4760182"/>
            <a:ext cx="1444318" cy="5439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Szakképző iskolát végzettek érettségire  felkészítő képzése </a:t>
            </a:r>
          </a:p>
        </p:txBody>
      </p:sp>
      <p:cxnSp>
        <p:nvCxnSpPr>
          <p:cNvPr id="63" name="Szögletes összekötő 62"/>
          <p:cNvCxnSpPr>
            <a:endCxn id="59" idx="1"/>
          </p:cNvCxnSpPr>
          <p:nvPr/>
        </p:nvCxnSpPr>
        <p:spPr>
          <a:xfrm rot="5400000" flipH="1" flipV="1">
            <a:off x="6867510" y="5101048"/>
            <a:ext cx="371851" cy="27125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zögletes összekötő 81"/>
          <p:cNvCxnSpPr/>
          <p:nvPr/>
        </p:nvCxnSpPr>
        <p:spPr>
          <a:xfrm rot="16200000" flipH="1">
            <a:off x="7142053" y="2705241"/>
            <a:ext cx="1061602" cy="137444"/>
          </a:xfrm>
          <a:prstGeom prst="bentConnector2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5515818" y="2466655"/>
            <a:ext cx="8900" cy="1164072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5519615" y="4106091"/>
            <a:ext cx="8900" cy="1075001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zögletes összekötő 80"/>
          <p:cNvCxnSpPr/>
          <p:nvPr/>
        </p:nvCxnSpPr>
        <p:spPr>
          <a:xfrm rot="16200000" flipH="1">
            <a:off x="8468058" y="4012114"/>
            <a:ext cx="1363553" cy="235455"/>
          </a:xfrm>
          <a:prstGeom prst="bentConnector3">
            <a:avLst>
              <a:gd name="adj1" fmla="val 134"/>
            </a:avLst>
          </a:prstGeom>
          <a:ln w="5715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églalap 63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11906" y="1973602"/>
            <a:ext cx="2316357" cy="225944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pályaorientáció megerősítése</a:t>
            </a:r>
          </a:p>
        </p:txBody>
      </p:sp>
      <p:cxnSp>
        <p:nvCxnSpPr>
          <p:cNvPr id="62" name="Egyenes összekötő nyíllal 61"/>
          <p:cNvCxnSpPr/>
          <p:nvPr/>
        </p:nvCxnSpPr>
        <p:spPr>
          <a:xfrm>
            <a:off x="9278074" y="4789811"/>
            <a:ext cx="1334262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 flipV="1">
            <a:off x="8353529" y="3720977"/>
            <a:ext cx="1240225" cy="19291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zögletes összekötő 57"/>
          <p:cNvCxnSpPr/>
          <p:nvPr/>
        </p:nvCxnSpPr>
        <p:spPr>
          <a:xfrm flipV="1">
            <a:off x="9037418" y="3280964"/>
            <a:ext cx="55289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zögletes összekötő 65"/>
          <p:cNvCxnSpPr/>
          <p:nvPr/>
        </p:nvCxnSpPr>
        <p:spPr>
          <a:xfrm rot="10800000">
            <a:off x="7126440" y="4598571"/>
            <a:ext cx="1479004" cy="271584"/>
          </a:xfrm>
          <a:prstGeom prst="bentConnector3">
            <a:avLst>
              <a:gd name="adj1" fmla="val -13747"/>
            </a:avLst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zögletes összekötő 84"/>
          <p:cNvCxnSpPr/>
          <p:nvPr/>
        </p:nvCxnSpPr>
        <p:spPr>
          <a:xfrm>
            <a:off x="8352474" y="3886622"/>
            <a:ext cx="2266235" cy="1121870"/>
          </a:xfrm>
          <a:prstGeom prst="bentConnector3">
            <a:avLst>
              <a:gd name="adj1" fmla="val 34313"/>
            </a:avLst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églalap 64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54995" y="5186035"/>
            <a:ext cx="2273268" cy="47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 Orientációs, kompetenciafejlesztő év</a:t>
            </a:r>
          </a:p>
        </p:txBody>
      </p:sp>
      <p:sp>
        <p:nvSpPr>
          <p:cNvPr id="86" name="Téglalap 85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54995" y="5928579"/>
            <a:ext cx="2316357" cy="44883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MI: Műhelyiskola OKJ-s részszakképesítés kimenettel</a:t>
            </a:r>
          </a:p>
        </p:txBody>
      </p:sp>
      <p:sp>
        <p:nvSpPr>
          <p:cNvPr id="87" name="Téglalap 86"/>
          <p:cNvSpPr/>
          <p:nvPr/>
        </p:nvSpPr>
        <p:spPr>
          <a:xfrm>
            <a:off x="4186187" y="4701606"/>
            <a:ext cx="467011" cy="467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91" name="Egyenes összekötő nyíllal 90"/>
          <p:cNvCxnSpPr/>
          <p:nvPr/>
        </p:nvCxnSpPr>
        <p:spPr>
          <a:xfrm>
            <a:off x="6087516" y="2450876"/>
            <a:ext cx="8900" cy="1164072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zögletes összekötő 95"/>
          <p:cNvCxnSpPr/>
          <p:nvPr/>
        </p:nvCxnSpPr>
        <p:spPr>
          <a:xfrm flipV="1">
            <a:off x="8602557" y="5236782"/>
            <a:ext cx="1997703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00"/>
          <p:cNvSpPr/>
          <p:nvPr/>
        </p:nvSpPr>
        <p:spPr>
          <a:xfrm>
            <a:off x="7735328" y="3168103"/>
            <a:ext cx="1355142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</a:p>
          <a:p>
            <a:pPr algn="ctr"/>
            <a:r>
              <a:rPr lang="hu-H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</a:p>
        </p:txBody>
      </p:sp>
      <p:sp>
        <p:nvSpPr>
          <p:cNvPr id="92" name="Téglalap 91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54995" y="4436790"/>
            <a:ext cx="2273268" cy="47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„Dobbantó” alapkompetencia fejlesztő </a:t>
            </a:r>
          </a:p>
        </p:txBody>
      </p:sp>
      <p:sp>
        <p:nvSpPr>
          <p:cNvPr id="94" name="Téglalap 93"/>
          <p:cNvSpPr/>
          <p:nvPr/>
        </p:nvSpPr>
        <p:spPr>
          <a:xfrm>
            <a:off x="4213460" y="6045757"/>
            <a:ext cx="467011" cy="467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95" name="Szögletes összekötő 94"/>
          <p:cNvCxnSpPr>
            <a:stCxn id="22" idx="2"/>
            <a:endCxn id="94" idx="1"/>
          </p:cNvCxnSpPr>
          <p:nvPr/>
        </p:nvCxnSpPr>
        <p:spPr>
          <a:xfrm rot="16200000" flipH="1">
            <a:off x="3478181" y="5544162"/>
            <a:ext cx="281322" cy="1189236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zögletes összekötő 96"/>
          <p:cNvCxnSpPr/>
          <p:nvPr/>
        </p:nvCxnSpPr>
        <p:spPr>
          <a:xfrm flipV="1">
            <a:off x="4684552" y="6305151"/>
            <a:ext cx="1958340" cy="1"/>
          </a:xfrm>
          <a:prstGeom prst="bentConnector3">
            <a:avLst>
              <a:gd name="adj1" fmla="val 5000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églalap 97">
            <a:extLst>
              <a:ext uri="{FF2B5EF4-FFF2-40B4-BE49-F238E27FC236}">
                <a16:creationId xmlns:a16="http://schemas.microsoft.com/office/drawing/2014/main" id="{F3EEF4D9-AFAE-254B-9ACD-5C228DBDA6A7}"/>
              </a:ext>
            </a:extLst>
          </p:cNvPr>
          <p:cNvSpPr/>
          <p:nvPr/>
        </p:nvSpPr>
        <p:spPr>
          <a:xfrm>
            <a:off x="2671352" y="1572607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120" name="Szögletes összekötő 119"/>
          <p:cNvCxnSpPr>
            <a:stCxn id="22" idx="3"/>
          </p:cNvCxnSpPr>
          <p:nvPr/>
        </p:nvCxnSpPr>
        <p:spPr>
          <a:xfrm flipV="1">
            <a:off x="3695018" y="3720977"/>
            <a:ext cx="1328797" cy="576903"/>
          </a:xfrm>
          <a:prstGeom prst="bentConnector3">
            <a:avLst>
              <a:gd name="adj1" fmla="val 516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zögletes összekötő 98"/>
          <p:cNvCxnSpPr/>
          <p:nvPr/>
        </p:nvCxnSpPr>
        <p:spPr>
          <a:xfrm flipV="1">
            <a:off x="4653197" y="3963127"/>
            <a:ext cx="350025" cy="991037"/>
          </a:xfrm>
          <a:prstGeom prst="bentConnector3">
            <a:avLst>
              <a:gd name="adj1" fmla="val 36009"/>
            </a:avLst>
          </a:prstGeom>
          <a:ln w="5715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zögletes összekötő 92"/>
          <p:cNvCxnSpPr/>
          <p:nvPr/>
        </p:nvCxnSpPr>
        <p:spPr>
          <a:xfrm rot="10800000" flipV="1">
            <a:off x="8017186" y="2773963"/>
            <a:ext cx="1592703" cy="394139"/>
          </a:xfrm>
          <a:prstGeom prst="bentConnector3">
            <a:avLst>
              <a:gd name="adj1" fmla="val 99710"/>
            </a:avLst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yamatábra: Bekötés 2"/>
          <p:cNvSpPr/>
          <p:nvPr/>
        </p:nvSpPr>
        <p:spPr>
          <a:xfrm>
            <a:off x="3547708" y="4182462"/>
            <a:ext cx="217851" cy="23083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937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2" grpId="0" animBg="1"/>
      <p:bldP spid="100" grpId="0" animBg="1"/>
      <p:bldP spid="239" grpId="0" animBg="1"/>
      <p:bldP spid="224" grpId="0" animBg="1"/>
      <p:bldP spid="256" grpId="0" animBg="1"/>
      <p:bldP spid="70" grpId="0" animBg="1"/>
      <p:bldP spid="133" grpId="0" animBg="1"/>
      <p:bldP spid="64" grpId="0" animBg="1"/>
      <p:bldP spid="87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Egyenes összekötő nyíllal 110"/>
          <p:cNvCxnSpPr>
            <a:stCxn id="98" idx="3"/>
          </p:cNvCxnSpPr>
          <p:nvPr/>
        </p:nvCxnSpPr>
        <p:spPr>
          <a:xfrm>
            <a:off x="9701425" y="2848729"/>
            <a:ext cx="1017989" cy="965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zögletes összekötő 109"/>
          <p:cNvCxnSpPr/>
          <p:nvPr/>
        </p:nvCxnSpPr>
        <p:spPr>
          <a:xfrm rot="16200000" flipH="1">
            <a:off x="9367361" y="3204596"/>
            <a:ext cx="1645794" cy="954540"/>
          </a:xfrm>
          <a:prstGeom prst="bentConnector3">
            <a:avLst>
              <a:gd name="adj1" fmla="val 99991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églalap 75"/>
          <p:cNvSpPr/>
          <p:nvPr/>
        </p:nvSpPr>
        <p:spPr>
          <a:xfrm>
            <a:off x="5767429" y="3167194"/>
            <a:ext cx="2583434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églalap 91"/>
          <p:cNvSpPr/>
          <p:nvPr/>
        </p:nvSpPr>
        <p:spPr>
          <a:xfrm>
            <a:off x="7114988" y="3163569"/>
            <a:ext cx="708627" cy="46193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Szögletes összekötő 119"/>
          <p:cNvCxnSpPr>
            <a:stCxn id="56" idx="3"/>
            <a:endCxn id="76" idx="1"/>
          </p:cNvCxnSpPr>
          <p:nvPr/>
        </p:nvCxnSpPr>
        <p:spPr>
          <a:xfrm flipV="1">
            <a:off x="5370113" y="3400879"/>
            <a:ext cx="397316" cy="938207"/>
          </a:xfrm>
          <a:prstGeom prst="bentConnector3">
            <a:avLst>
              <a:gd name="adj1" fmla="val 30826"/>
            </a:avLst>
          </a:prstGeom>
          <a:ln w="5715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zögletes összekötő 125"/>
          <p:cNvCxnSpPr/>
          <p:nvPr/>
        </p:nvCxnSpPr>
        <p:spPr>
          <a:xfrm rot="16200000" flipH="1">
            <a:off x="5346066" y="4501965"/>
            <a:ext cx="612024" cy="336171"/>
          </a:xfrm>
          <a:prstGeom prst="bentConnector3">
            <a:avLst>
              <a:gd name="adj1" fmla="val 103523"/>
            </a:avLst>
          </a:prstGeom>
          <a:ln w="5715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zögletes összekötő 116"/>
          <p:cNvCxnSpPr>
            <a:stCxn id="22" idx="3"/>
          </p:cNvCxnSpPr>
          <p:nvPr/>
        </p:nvCxnSpPr>
        <p:spPr>
          <a:xfrm>
            <a:off x="4467898" y="3847915"/>
            <a:ext cx="431252" cy="516125"/>
          </a:xfrm>
          <a:prstGeom prst="bentConnector3">
            <a:avLst>
              <a:gd name="adj1" fmla="val 29726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zögletes összekötő 197"/>
          <p:cNvCxnSpPr/>
          <p:nvPr/>
        </p:nvCxnSpPr>
        <p:spPr>
          <a:xfrm flipV="1">
            <a:off x="7863717" y="5177520"/>
            <a:ext cx="2803811" cy="660808"/>
          </a:xfrm>
          <a:prstGeom prst="bentConnector3">
            <a:avLst>
              <a:gd name="adj1" fmla="val 5000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zögletes összekötő 170"/>
          <p:cNvCxnSpPr/>
          <p:nvPr/>
        </p:nvCxnSpPr>
        <p:spPr>
          <a:xfrm rot="16200000" flipH="1">
            <a:off x="6941932" y="5359516"/>
            <a:ext cx="571471" cy="361657"/>
          </a:xfrm>
          <a:prstGeom prst="bentConnector3">
            <a:avLst>
              <a:gd name="adj1" fmla="val 98362"/>
            </a:avLst>
          </a:prstGeom>
          <a:ln w="571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zögletes összekötő 175"/>
          <p:cNvCxnSpPr/>
          <p:nvPr/>
        </p:nvCxnSpPr>
        <p:spPr>
          <a:xfrm>
            <a:off x="6318425" y="5343882"/>
            <a:ext cx="1078692" cy="479240"/>
          </a:xfrm>
          <a:prstGeom prst="bentConnector3">
            <a:avLst>
              <a:gd name="adj1" fmla="val 1960"/>
            </a:avLst>
          </a:prstGeom>
          <a:ln w="571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115151" y="6297412"/>
            <a:ext cx="577810" cy="365030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39459" y="308073"/>
            <a:ext cx="6374697" cy="92309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7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A9C388C0-855E-324C-A9C8-B88F9ACBA86E}"/>
              </a:ext>
            </a:extLst>
          </p:cNvPr>
          <p:cNvSpPr/>
          <p:nvPr/>
        </p:nvSpPr>
        <p:spPr>
          <a:xfrm>
            <a:off x="3683306" y="1008826"/>
            <a:ext cx="8263182" cy="5124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 dirty="0"/>
          </a:p>
        </p:txBody>
      </p:sp>
      <p:sp>
        <p:nvSpPr>
          <p:cNvPr id="22" name="Ötszög 21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4032696" y="2147675"/>
            <a:ext cx="435204" cy="3400481"/>
          </a:xfrm>
          <a:prstGeom prst="homePlate">
            <a:avLst>
              <a:gd name="adj" fmla="val 544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Á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endParaRPr lang="hu-HU" sz="1400" b="1" dirty="0">
              <a:solidFill>
                <a:schemeClr val="tx1"/>
              </a:solidFill>
            </a:endParaRP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9DDFE26D-8D11-3B46-BBE9-1BA44E648DF3}"/>
              </a:ext>
            </a:extLst>
          </p:cNvPr>
          <p:cNvCxnSpPr>
            <a:cxnSpLocks/>
          </p:cNvCxnSpPr>
          <p:nvPr/>
        </p:nvCxnSpPr>
        <p:spPr>
          <a:xfrm>
            <a:off x="7068664" y="1806378"/>
            <a:ext cx="16508" cy="192882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églalap 68">
            <a:extLst>
              <a:ext uri="{FF2B5EF4-FFF2-40B4-BE49-F238E27FC236}">
                <a16:creationId xmlns:a16="http://schemas.microsoft.com/office/drawing/2014/main" id="{4A118DC9-B4CF-C54C-8023-472CA0FBBC25}"/>
              </a:ext>
            </a:extLst>
          </p:cNvPr>
          <p:cNvSpPr/>
          <p:nvPr/>
        </p:nvSpPr>
        <p:spPr>
          <a:xfrm>
            <a:off x="9488243" y="3055916"/>
            <a:ext cx="720231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églalap 77">
            <a:extLst>
              <a:ext uri="{FF2B5EF4-FFF2-40B4-BE49-F238E27FC236}">
                <a16:creationId xmlns:a16="http://schemas.microsoft.com/office/drawing/2014/main" id="{4F3C8DD9-2306-654F-9A75-90BCD60D6178}"/>
              </a:ext>
            </a:extLst>
          </p:cNvPr>
          <p:cNvSpPr/>
          <p:nvPr/>
        </p:nvSpPr>
        <p:spPr>
          <a:xfrm>
            <a:off x="10266764" y="1886081"/>
            <a:ext cx="209897" cy="20679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0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662066" y="432314"/>
            <a:ext cx="11966461" cy="44667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Ösztöndíj, tanulószerződés és munkaszerződés egymásra épülő rendszere</a:t>
            </a:r>
          </a:p>
        </p:txBody>
      </p:sp>
      <p:cxnSp>
        <p:nvCxnSpPr>
          <p:cNvPr id="15" name="Szögletes összekötő 14"/>
          <p:cNvCxnSpPr/>
          <p:nvPr/>
        </p:nvCxnSpPr>
        <p:spPr>
          <a:xfrm rot="5400000" flipH="1" flipV="1">
            <a:off x="4397662" y="2334723"/>
            <a:ext cx="1688077" cy="1312539"/>
          </a:xfrm>
          <a:prstGeom prst="bentConnector3">
            <a:avLst>
              <a:gd name="adj1" fmla="val 99723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zögletes összekötő 113"/>
          <p:cNvCxnSpPr/>
          <p:nvPr/>
        </p:nvCxnSpPr>
        <p:spPr>
          <a:xfrm flipV="1">
            <a:off x="4490257" y="3258276"/>
            <a:ext cx="1277171" cy="578955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zögletes összekötő 115"/>
          <p:cNvCxnSpPr>
            <a:stCxn id="22" idx="3"/>
          </p:cNvCxnSpPr>
          <p:nvPr/>
        </p:nvCxnSpPr>
        <p:spPr>
          <a:xfrm>
            <a:off x="4467900" y="3847916"/>
            <a:ext cx="1352264" cy="1257048"/>
          </a:xfrm>
          <a:prstGeom prst="bentConnector3">
            <a:avLst>
              <a:gd name="adj1" fmla="val 8875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églalap 168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07127" y="1146759"/>
            <a:ext cx="2871997" cy="4705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 Orientációs, kompetenciafejlesztő év</a:t>
            </a:r>
          </a:p>
        </p:txBody>
      </p:sp>
      <p:sp>
        <p:nvSpPr>
          <p:cNvPr id="170" name="Téglalap 169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309115" y="1836008"/>
            <a:ext cx="2870009" cy="52342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MI: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Műhelyiskola OKJ-s részszakképesítés kimenettel</a:t>
            </a:r>
          </a:p>
        </p:txBody>
      </p:sp>
      <p:sp>
        <p:nvSpPr>
          <p:cNvPr id="197" name="Ötszög 196">
            <a:extLst>
              <a:ext uri="{FF2B5EF4-FFF2-40B4-BE49-F238E27FC236}">
                <a16:creationId xmlns:a16="http://schemas.microsoft.com/office/drawing/2014/main" id="{08974388-5492-AC46-A068-AC0A1C4CF120}"/>
              </a:ext>
            </a:extLst>
          </p:cNvPr>
          <p:cNvSpPr/>
          <p:nvPr/>
        </p:nvSpPr>
        <p:spPr>
          <a:xfrm>
            <a:off x="10679946" y="2034962"/>
            <a:ext cx="435204" cy="3400481"/>
          </a:xfrm>
          <a:prstGeom prst="homePlate">
            <a:avLst>
              <a:gd name="adj" fmla="val 54456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Ő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hu-HU" sz="1400" b="1" dirty="0">
                <a:solidFill>
                  <a:schemeClr val="tx1"/>
                </a:solidFill>
              </a:rPr>
              <a:t>C</a:t>
            </a:r>
            <a:endParaRPr lang="hu-HU" sz="2399" dirty="0">
              <a:solidFill>
                <a:schemeClr val="tx1"/>
              </a:solidFill>
            </a:endParaRPr>
          </a:p>
        </p:txBody>
      </p:sp>
      <p:sp>
        <p:nvSpPr>
          <p:cNvPr id="224" name="Téglalap 223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5845325" y="5260026"/>
            <a:ext cx="1599943" cy="2968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B050"/>
                </a:solidFill>
              </a:rPr>
              <a:t>Lemorzsolódással veszélyeztetettek </a:t>
            </a:r>
          </a:p>
        </p:txBody>
      </p:sp>
      <p:cxnSp>
        <p:nvCxnSpPr>
          <p:cNvPr id="231" name="Szögletes összekötő 230"/>
          <p:cNvCxnSpPr>
            <a:stCxn id="75" idx="3"/>
          </p:cNvCxnSpPr>
          <p:nvPr/>
        </p:nvCxnSpPr>
        <p:spPr>
          <a:xfrm flipV="1">
            <a:off x="8374289" y="2163760"/>
            <a:ext cx="1911093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zögletes összekötő 232"/>
          <p:cNvCxnSpPr>
            <a:stCxn id="75" idx="3"/>
            <a:endCxn id="101" idx="1"/>
          </p:cNvCxnSpPr>
          <p:nvPr/>
        </p:nvCxnSpPr>
        <p:spPr>
          <a:xfrm flipH="1">
            <a:off x="8350862" y="2163761"/>
            <a:ext cx="23426" cy="689354"/>
          </a:xfrm>
          <a:prstGeom prst="bentConnector5">
            <a:avLst>
              <a:gd name="adj1" fmla="val -975589"/>
              <a:gd name="adj2" fmla="val 50000"/>
              <a:gd name="adj3" fmla="val 1501302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zögletes összekötő 242"/>
          <p:cNvCxnSpPr>
            <a:stCxn id="113" idx="3"/>
          </p:cNvCxnSpPr>
          <p:nvPr/>
        </p:nvCxnSpPr>
        <p:spPr>
          <a:xfrm>
            <a:off x="9048966" y="3400879"/>
            <a:ext cx="1195774" cy="3886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églalap 252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6432311" y="4114490"/>
            <a:ext cx="3197552" cy="36644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ÁKK-ban és vállalatoknál zajló duális képzés</a:t>
            </a:r>
          </a:p>
        </p:txBody>
      </p:sp>
      <p:sp>
        <p:nvSpPr>
          <p:cNvPr id="256" name="Téglalap 255">
            <a:extLst>
              <a:ext uri="{FF2B5EF4-FFF2-40B4-BE49-F238E27FC236}">
                <a16:creationId xmlns:a16="http://schemas.microsoft.com/office/drawing/2014/main" id="{4A47624B-63D8-EF46-BFB2-DCDB870EAB2D}"/>
              </a:ext>
            </a:extLst>
          </p:cNvPr>
          <p:cNvSpPr/>
          <p:nvPr/>
        </p:nvSpPr>
        <p:spPr>
          <a:xfrm>
            <a:off x="7840538" y="5276758"/>
            <a:ext cx="931635" cy="4725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b="1" dirty="0">
                <a:solidFill>
                  <a:srgbClr val="00B050"/>
                </a:solidFill>
              </a:rPr>
              <a:t>Szakmai</a:t>
            </a:r>
          </a:p>
          <a:p>
            <a:r>
              <a:rPr lang="hu-HU" sz="1100" b="1" dirty="0">
                <a:solidFill>
                  <a:srgbClr val="00B050"/>
                </a:solidFill>
              </a:rPr>
              <a:t>végzettség </a:t>
            </a:r>
          </a:p>
        </p:txBody>
      </p:sp>
      <p:cxnSp>
        <p:nvCxnSpPr>
          <p:cNvPr id="268" name="Szögletes összekötő 267"/>
          <p:cNvCxnSpPr/>
          <p:nvPr/>
        </p:nvCxnSpPr>
        <p:spPr>
          <a:xfrm flipV="1">
            <a:off x="10463197" y="2992870"/>
            <a:ext cx="238770" cy="3855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zögletes összekötő 280"/>
          <p:cNvCxnSpPr>
            <a:stCxn id="113" idx="3"/>
          </p:cNvCxnSpPr>
          <p:nvPr/>
        </p:nvCxnSpPr>
        <p:spPr>
          <a:xfrm>
            <a:off x="9089306" y="3400879"/>
            <a:ext cx="1529542" cy="805771"/>
          </a:xfrm>
          <a:prstGeom prst="bentConnector3">
            <a:avLst>
              <a:gd name="adj1" fmla="val 51630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églalap 287">
            <a:extLst>
              <a:ext uri="{FF2B5EF4-FFF2-40B4-BE49-F238E27FC236}">
                <a16:creationId xmlns:a16="http://schemas.microsoft.com/office/drawing/2014/main" id="{C8692D79-6C19-D347-B460-FA89BB77661A}"/>
              </a:ext>
            </a:extLst>
          </p:cNvPr>
          <p:cNvSpPr/>
          <p:nvPr/>
        </p:nvSpPr>
        <p:spPr>
          <a:xfrm>
            <a:off x="287094" y="2573981"/>
            <a:ext cx="2914264" cy="52342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ÁKK: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Ágazati Képzőközpont</a:t>
            </a:r>
          </a:p>
        </p:txBody>
      </p:sp>
      <p:sp>
        <p:nvSpPr>
          <p:cNvPr id="67" name="Téglalap 66">
            <a:extLst>
              <a:ext uri="{FF2B5EF4-FFF2-40B4-BE49-F238E27FC236}">
                <a16:creationId xmlns:a16="http://schemas.microsoft.com/office/drawing/2014/main" id="{F3EEF4D9-AFAE-254B-9ACD-5C228DBDA6A7}"/>
              </a:ext>
            </a:extLst>
          </p:cNvPr>
          <p:cNvSpPr/>
          <p:nvPr/>
        </p:nvSpPr>
        <p:spPr>
          <a:xfrm>
            <a:off x="3854245" y="1611129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5652588" y="1625333"/>
            <a:ext cx="612893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919A3503-6BB9-B249-A24F-A5EB04872CB3}"/>
              </a:ext>
            </a:extLst>
          </p:cNvPr>
          <p:cNvSpPr/>
          <p:nvPr/>
        </p:nvSpPr>
        <p:spPr>
          <a:xfrm>
            <a:off x="6385229" y="1618716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9455AC32-7246-C44E-A299-F1396C52341A}"/>
              </a:ext>
            </a:extLst>
          </p:cNvPr>
          <p:cNvSpPr/>
          <p:nvPr/>
        </p:nvSpPr>
        <p:spPr>
          <a:xfrm>
            <a:off x="7227645" y="1618716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7845590" y="1605958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9AEF0B07-BDC1-A54B-981E-E85924885CAC}"/>
              </a:ext>
            </a:extLst>
          </p:cNvPr>
          <p:cNvSpPr/>
          <p:nvPr/>
        </p:nvSpPr>
        <p:spPr>
          <a:xfrm>
            <a:off x="9706004" y="1657178"/>
            <a:ext cx="876578" cy="2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évfolyam</a:t>
            </a:r>
          </a:p>
        </p:txBody>
      </p:sp>
      <p:sp>
        <p:nvSpPr>
          <p:cNvPr id="75" name="Téglalap 74"/>
          <p:cNvSpPr/>
          <p:nvPr/>
        </p:nvSpPr>
        <p:spPr>
          <a:xfrm>
            <a:off x="5855690" y="1930076"/>
            <a:ext cx="2518599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77" name="Téglalap 76"/>
          <p:cNvSpPr/>
          <p:nvPr/>
        </p:nvSpPr>
        <p:spPr>
          <a:xfrm>
            <a:off x="5806487" y="4741298"/>
            <a:ext cx="1963835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églalap 100"/>
          <p:cNvSpPr/>
          <p:nvPr/>
        </p:nvSpPr>
        <p:spPr>
          <a:xfrm>
            <a:off x="8350862" y="2619431"/>
            <a:ext cx="1332613" cy="467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églalap 102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8465728" y="1634136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</a:p>
        </p:txBody>
      </p:sp>
      <p:sp>
        <p:nvSpPr>
          <p:cNvPr id="105" name="Téglalap 104">
            <a:extLst>
              <a:ext uri="{FF2B5EF4-FFF2-40B4-BE49-F238E27FC236}">
                <a16:creationId xmlns:a16="http://schemas.microsoft.com/office/drawing/2014/main" id="{1F45CB47-D4FB-C345-BEAA-1B2E9C5BEBC0}"/>
              </a:ext>
            </a:extLst>
          </p:cNvPr>
          <p:cNvSpPr/>
          <p:nvPr/>
        </p:nvSpPr>
        <p:spPr>
          <a:xfrm>
            <a:off x="9070582" y="1638655"/>
            <a:ext cx="612893" cy="31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</a:p>
        </p:txBody>
      </p:sp>
      <p:sp>
        <p:nvSpPr>
          <p:cNvPr id="113" name="Téglalap 112"/>
          <p:cNvSpPr/>
          <p:nvPr/>
        </p:nvSpPr>
        <p:spPr>
          <a:xfrm>
            <a:off x="8328805" y="3160844"/>
            <a:ext cx="720161" cy="467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4903102" y="4105400"/>
            <a:ext cx="467011" cy="4673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0" name="Téglalap 59"/>
          <p:cNvSpPr/>
          <p:nvPr/>
        </p:nvSpPr>
        <p:spPr>
          <a:xfrm>
            <a:off x="245059" y="3435824"/>
            <a:ext cx="465761" cy="323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789774" y="3435823"/>
            <a:ext cx="2411367" cy="3248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Apáczai ösztöndíj</a:t>
            </a:r>
          </a:p>
        </p:txBody>
      </p:sp>
      <p:sp>
        <p:nvSpPr>
          <p:cNvPr id="62" name="Téglalap 61"/>
          <p:cNvSpPr/>
          <p:nvPr/>
        </p:nvSpPr>
        <p:spPr>
          <a:xfrm>
            <a:off x="248129" y="3953984"/>
            <a:ext cx="458520" cy="293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églalap 62"/>
          <p:cNvSpPr/>
          <p:nvPr/>
        </p:nvSpPr>
        <p:spPr>
          <a:xfrm>
            <a:off x="789774" y="3941552"/>
            <a:ext cx="2411368" cy="3062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Szakképzési ösztöndíj </a:t>
            </a:r>
          </a:p>
        </p:txBody>
      </p:sp>
      <p:sp>
        <p:nvSpPr>
          <p:cNvPr id="64" name="Téglalap 63"/>
          <p:cNvSpPr/>
          <p:nvPr/>
        </p:nvSpPr>
        <p:spPr>
          <a:xfrm>
            <a:off x="245059" y="4395403"/>
            <a:ext cx="229283" cy="35741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475518" y="4393701"/>
            <a:ext cx="231131" cy="359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797237" y="4396482"/>
            <a:ext cx="2404121" cy="3563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Tanulói munkaszerződés</a:t>
            </a:r>
            <a:endParaRPr lang="hu-H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églalap 86"/>
          <p:cNvSpPr/>
          <p:nvPr/>
        </p:nvSpPr>
        <p:spPr>
          <a:xfrm>
            <a:off x="5843556" y="3473935"/>
            <a:ext cx="642368" cy="147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églalap 87"/>
          <p:cNvSpPr/>
          <p:nvPr/>
        </p:nvSpPr>
        <p:spPr>
          <a:xfrm>
            <a:off x="6520723" y="3473936"/>
            <a:ext cx="575686" cy="155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églalap 90"/>
          <p:cNvSpPr/>
          <p:nvPr/>
        </p:nvSpPr>
        <p:spPr>
          <a:xfrm>
            <a:off x="7772361" y="3163569"/>
            <a:ext cx="567681" cy="45774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églalap 93"/>
          <p:cNvSpPr/>
          <p:nvPr/>
        </p:nvSpPr>
        <p:spPr>
          <a:xfrm>
            <a:off x="5796986" y="4742509"/>
            <a:ext cx="642368" cy="4673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églalap 94"/>
          <p:cNvSpPr/>
          <p:nvPr/>
        </p:nvSpPr>
        <p:spPr>
          <a:xfrm>
            <a:off x="6486130" y="4744923"/>
            <a:ext cx="592925" cy="4673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églalap 95"/>
          <p:cNvSpPr/>
          <p:nvPr/>
        </p:nvSpPr>
        <p:spPr>
          <a:xfrm>
            <a:off x="7108653" y="4741297"/>
            <a:ext cx="653999" cy="466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982007" y="4789814"/>
            <a:ext cx="1655793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Szakképző iskola</a:t>
            </a:r>
          </a:p>
        </p:txBody>
      </p:sp>
      <p:sp>
        <p:nvSpPr>
          <p:cNvPr id="97" name="Téglalap 96"/>
          <p:cNvSpPr/>
          <p:nvPr/>
        </p:nvSpPr>
        <p:spPr>
          <a:xfrm>
            <a:off x="8350862" y="2630417"/>
            <a:ext cx="698548" cy="46594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églalap 97"/>
          <p:cNvSpPr/>
          <p:nvPr/>
        </p:nvSpPr>
        <p:spPr>
          <a:xfrm>
            <a:off x="9059058" y="2627744"/>
            <a:ext cx="635979" cy="4686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zenkét ágú csillag 23"/>
          <p:cNvSpPr/>
          <p:nvPr/>
        </p:nvSpPr>
        <p:spPr>
          <a:xfrm>
            <a:off x="9701426" y="2684885"/>
            <a:ext cx="336784" cy="318284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06" name="Tizenkét ágú csillag 105"/>
          <p:cNvSpPr/>
          <p:nvPr/>
        </p:nvSpPr>
        <p:spPr>
          <a:xfrm>
            <a:off x="8993050" y="3236044"/>
            <a:ext cx="336784" cy="318284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08" name="Tizenkét ágú csillag 107"/>
          <p:cNvSpPr/>
          <p:nvPr/>
        </p:nvSpPr>
        <p:spPr>
          <a:xfrm>
            <a:off x="307127" y="5473700"/>
            <a:ext cx="336784" cy="318284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09" name="Téglalap 108"/>
          <p:cNvSpPr/>
          <p:nvPr/>
        </p:nvSpPr>
        <p:spPr>
          <a:xfrm>
            <a:off x="789774" y="5435443"/>
            <a:ext cx="2492954" cy="4269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Egyösszegű pályakezdő  juttatás</a:t>
            </a:r>
          </a:p>
        </p:txBody>
      </p:sp>
      <p:cxnSp>
        <p:nvCxnSpPr>
          <p:cNvPr id="90" name="Egyenes összekötő nyíllal 89"/>
          <p:cNvCxnSpPr/>
          <p:nvPr/>
        </p:nvCxnSpPr>
        <p:spPr>
          <a:xfrm>
            <a:off x="7772361" y="4958109"/>
            <a:ext cx="2907585" cy="1042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zenkét ágú csillag 106"/>
          <p:cNvSpPr/>
          <p:nvPr/>
        </p:nvSpPr>
        <p:spPr>
          <a:xfrm>
            <a:off x="7723420" y="4809389"/>
            <a:ext cx="336784" cy="318284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12" name="Téglalap 111"/>
          <p:cNvSpPr/>
          <p:nvPr/>
        </p:nvSpPr>
        <p:spPr>
          <a:xfrm>
            <a:off x="7400156" y="5585897"/>
            <a:ext cx="470062" cy="4673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endParaRPr lang="hu-H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698150" y="3200350"/>
            <a:ext cx="3463292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Technikum</a:t>
            </a:r>
            <a:endParaRPr lang="hu-HU" sz="23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903102" y="5473700"/>
            <a:ext cx="338598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D</a:t>
            </a:r>
            <a:endParaRPr lang="hu-HU" sz="12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5241700" y="5750699"/>
            <a:ext cx="1023781" cy="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585431" y="5127673"/>
            <a:ext cx="0" cy="621623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585431" y="5750699"/>
            <a:ext cx="31371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54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3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24" grpId="0" animBg="1"/>
      <p:bldP spid="106" grpId="0" animBg="1"/>
      <p:bldP spid="108" grpId="0" animBg="1"/>
      <p:bldP spid="109" grpId="0" animBg="1"/>
      <p:bldP spid="107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2399" r="2049" b="3700"/>
          <a:stretch/>
        </p:blipFill>
        <p:spPr bwMode="auto">
          <a:xfrm>
            <a:off x="3872649" y="3859369"/>
            <a:ext cx="8316176" cy="29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/>
          <p:nvPr/>
        </p:nvPicPr>
        <p:blipFill rotWithShape="1">
          <a:blip r:embed="rId3"/>
          <a:srcRect l="30424" t="43815" r="50231" b="25015"/>
          <a:stretch/>
        </p:blipFill>
        <p:spPr bwMode="auto">
          <a:xfrm>
            <a:off x="-1" y="893"/>
            <a:ext cx="2546595" cy="240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26086" y="438308"/>
            <a:ext cx="8610535" cy="2864448"/>
          </a:xfrm>
        </p:spPr>
        <p:txBody>
          <a:bodyPr anchor="t" anchorCtr="0">
            <a:noAutofit/>
          </a:bodyPr>
          <a:lstStyle/>
          <a:p>
            <a:r>
              <a:rPr lang="hu-HU" sz="2669" b="1" dirty="0">
                <a:solidFill>
                  <a:srgbClr val="002060"/>
                </a:solidFill>
              </a:rPr>
              <a:t>Az IPAR 4.0 következményeként megváltozó foglalkoztatói elvárások, a szakképzést és felnőttképzést befolyásoló  makrogazdasági és munkaerő-piaci tényezők</a:t>
            </a:r>
            <a:r>
              <a:rPr lang="hu-HU" sz="2799" b="1" dirty="0">
                <a:solidFill>
                  <a:srgbClr val="002060"/>
                </a:solidFill>
              </a:rPr>
              <a:t/>
            </a:r>
            <a:br>
              <a:rPr lang="hu-HU" sz="2799" b="1" dirty="0">
                <a:solidFill>
                  <a:srgbClr val="002060"/>
                </a:solidFill>
              </a:rPr>
            </a:br>
            <a:r>
              <a:rPr lang="hu-HU" sz="1400" dirty="0">
                <a:solidFill>
                  <a:srgbClr val="002060"/>
                </a:solidFill>
              </a:rPr>
              <a:t/>
            </a:r>
            <a:br>
              <a:rPr lang="hu-HU" sz="1400" dirty="0">
                <a:solidFill>
                  <a:srgbClr val="002060"/>
                </a:solidFill>
              </a:rPr>
            </a:br>
            <a:r>
              <a:rPr lang="hu-HU" sz="2669" b="1" dirty="0">
                <a:solidFill>
                  <a:srgbClr val="002060"/>
                </a:solidFill>
              </a:rPr>
              <a:t>avagy</a:t>
            </a:r>
            <a:r>
              <a:rPr lang="hu-HU" sz="2799" b="1" dirty="0">
                <a:solidFill>
                  <a:srgbClr val="002060"/>
                </a:solidFill>
              </a:rPr>
              <a:t> </a:t>
            </a:r>
            <a:br>
              <a:rPr lang="hu-HU" sz="2799" b="1" dirty="0">
                <a:solidFill>
                  <a:srgbClr val="002060"/>
                </a:solidFill>
              </a:rPr>
            </a:br>
            <a:r>
              <a:rPr lang="hu-HU" sz="1400" b="1" dirty="0">
                <a:solidFill>
                  <a:srgbClr val="002060"/>
                </a:solidFill>
              </a:rPr>
              <a:t/>
            </a:r>
            <a:br>
              <a:rPr lang="hu-HU" sz="1400" b="1" dirty="0">
                <a:solidFill>
                  <a:srgbClr val="002060"/>
                </a:solidFill>
              </a:rPr>
            </a:br>
            <a:r>
              <a:rPr lang="hu-HU" sz="2669" b="1" dirty="0">
                <a:solidFill>
                  <a:srgbClr val="0070C0"/>
                </a:solidFill>
              </a:rPr>
              <a:t>változó környezetünk kihívásai </a:t>
            </a:r>
            <a:r>
              <a:rPr lang="hu-HU" sz="2799" i="1" dirty="0"/>
              <a:t/>
            </a:r>
            <a:br>
              <a:rPr lang="hu-HU" sz="2799" i="1" dirty="0"/>
            </a:br>
            <a:endParaRPr lang="hu-HU" sz="2799" dirty="0"/>
          </a:p>
        </p:txBody>
      </p:sp>
    </p:spTree>
    <p:extLst>
      <p:ext uri="{BB962C8B-B14F-4D97-AF65-F5344CB8AC3E}">
        <p14:creationId xmlns:p14="http://schemas.microsoft.com/office/powerpoint/2010/main" val="27593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488523" y="1629657"/>
            <a:ext cx="10573665" cy="2356562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megvalósítása</a:t>
            </a:r>
          </a:p>
          <a:p>
            <a:pPr algn="ctr"/>
            <a:endParaRPr lang="hu-HU" sz="14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avagy</a:t>
            </a:r>
          </a:p>
          <a:p>
            <a:pPr algn="ctr"/>
            <a:endParaRPr lang="hu-HU" sz="14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66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alprogramokat, beavatkozásokat tartalmaz a stratégia,  melyek a mérhető indikátorok </a:t>
            </a:r>
          </a:p>
          <a:p>
            <a:pPr algn="ctr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Kép 18"/>
          <p:cNvPicPr/>
          <p:nvPr/>
        </p:nvPicPr>
        <p:blipFill rotWithShape="1">
          <a:blip r:embed="rId2"/>
          <a:srcRect l="64306" t="31677" r="23556" b="45979"/>
          <a:stretch/>
        </p:blipFill>
        <p:spPr bwMode="auto">
          <a:xfrm>
            <a:off x="0" y="893"/>
            <a:ext cx="2481297" cy="2481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Forráskép megtekinté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786"/>
            <a:ext cx="4402794" cy="21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rráskép megtekinté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07" y="4764092"/>
            <a:ext cx="5465668" cy="20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0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7" y="569658"/>
            <a:ext cx="10700092" cy="41317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lipszis 8"/>
          <p:cNvSpPr/>
          <p:nvPr/>
        </p:nvSpPr>
        <p:spPr>
          <a:xfrm>
            <a:off x="6121509" y="2423226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0" name="Téglalap 9"/>
          <p:cNvSpPr/>
          <p:nvPr/>
        </p:nvSpPr>
        <p:spPr>
          <a:xfrm>
            <a:off x="4538242" y="2778622"/>
            <a:ext cx="4429178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KIEMELT FEJLESZTÉSI TERÜLET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121509" y="3966143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3" name="Téglalap 12"/>
          <p:cNvSpPr/>
          <p:nvPr/>
        </p:nvSpPr>
        <p:spPr>
          <a:xfrm>
            <a:off x="4744251" y="4321876"/>
            <a:ext cx="4017161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1999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BEAVATKOZÁS</a:t>
            </a:r>
          </a:p>
        </p:txBody>
      </p:sp>
      <p:sp>
        <p:nvSpPr>
          <p:cNvPr id="15" name="Ellipszis 14"/>
          <p:cNvSpPr/>
          <p:nvPr/>
        </p:nvSpPr>
        <p:spPr>
          <a:xfrm>
            <a:off x="6121508" y="5467875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6" name="Téglalap 15"/>
          <p:cNvSpPr/>
          <p:nvPr/>
        </p:nvSpPr>
        <p:spPr>
          <a:xfrm>
            <a:off x="5044634" y="5806891"/>
            <a:ext cx="3549396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1999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KULCSINDIKÁTOR   </a:t>
            </a:r>
          </a:p>
        </p:txBody>
      </p:sp>
      <p:cxnSp>
        <p:nvCxnSpPr>
          <p:cNvPr id="17" name="Szögletes összekötő 16"/>
          <p:cNvCxnSpPr/>
          <p:nvPr/>
        </p:nvCxnSpPr>
        <p:spPr>
          <a:xfrm>
            <a:off x="2907434" y="2099216"/>
            <a:ext cx="1836817" cy="906747"/>
          </a:xfrm>
          <a:prstGeom prst="bentConnector3">
            <a:avLst>
              <a:gd name="adj1" fmla="val -47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zögletes összekötő 17"/>
          <p:cNvCxnSpPr>
            <a:endCxn id="13" idx="1"/>
          </p:cNvCxnSpPr>
          <p:nvPr/>
        </p:nvCxnSpPr>
        <p:spPr>
          <a:xfrm rot="16200000" flipH="1">
            <a:off x="2628847" y="2406476"/>
            <a:ext cx="2393988" cy="1836818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zögletes összekötő 21"/>
          <p:cNvCxnSpPr>
            <a:endCxn id="16" idx="1"/>
          </p:cNvCxnSpPr>
          <p:nvPr/>
        </p:nvCxnSpPr>
        <p:spPr>
          <a:xfrm rot="16200000" flipH="1">
            <a:off x="2036530" y="2998792"/>
            <a:ext cx="3879006" cy="213719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1497012" y="1421553"/>
            <a:ext cx="2834491" cy="78470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hu-H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</a:t>
            </a:r>
          </a:p>
          <a:p>
            <a:endParaRPr lang="hu-H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5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208212" y="2325219"/>
            <a:ext cx="9700370" cy="305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oktatott képzések rendszere legyen átlátható, a képzések tartalma igazodjon a negyedik ipari forradalom igényeihez</a:t>
            </a:r>
            <a:endParaRPr lang="hu-HU" sz="1999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797" indent="-342797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9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Ágazati </a:t>
            </a:r>
            <a:r>
              <a:rPr lang="hu-HU" sz="1999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Készségtanácsok </a:t>
            </a:r>
            <a:r>
              <a:rPr lang="hu-HU" sz="19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 kamarák </a:t>
            </a:r>
            <a:r>
              <a:rPr lang="hu-HU" sz="199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definiálják a gazdaság szakmai igényeit</a:t>
            </a:r>
            <a:r>
              <a:rPr lang="hu-HU" sz="19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797" indent="-342797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2000" b="1" dirty="0"/>
              <a:t>Az OKJ racionalizálása, </a:t>
            </a:r>
            <a:r>
              <a:rPr lang="hu-HU" sz="2000" dirty="0"/>
              <a:t>a nemzetközi gyakorlathoz igazodó, kevesebb szakmai </a:t>
            </a:r>
            <a:r>
              <a:rPr lang="hu-HU" sz="2000" dirty="0" smtClean="0"/>
              <a:t>képesítés.</a:t>
            </a:r>
          </a:p>
          <a:p>
            <a:pPr marL="342797" indent="-342797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2000" dirty="0"/>
              <a:t>Minden képzésbe be kell épülnie </a:t>
            </a:r>
            <a:r>
              <a:rPr lang="hu-HU" sz="2000" b="1" dirty="0"/>
              <a:t>az Ipar 4.0 </a:t>
            </a:r>
            <a:r>
              <a:rPr lang="hu-HU" sz="2000" dirty="0"/>
              <a:t>követelményeinek és a szakmában elvárt </a:t>
            </a:r>
            <a:r>
              <a:rPr lang="hu-HU" sz="2000" b="1" dirty="0"/>
              <a:t>digitális </a:t>
            </a:r>
            <a:r>
              <a:rPr lang="hu-HU" sz="2000" b="1" dirty="0" smtClean="0"/>
              <a:t>tartalmak</a:t>
            </a:r>
            <a:r>
              <a:rPr lang="hu-HU" sz="2000" dirty="0" smtClean="0"/>
              <a:t>nak.</a:t>
            </a:r>
          </a:p>
          <a:p>
            <a:pPr marL="342797" indent="-342797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2000" dirty="0"/>
              <a:t>Az iskolai rendszerű képzésben </a:t>
            </a:r>
            <a:r>
              <a:rPr lang="hu-HU" sz="2000" b="1" dirty="0"/>
              <a:t>széles szakmai alapokon álló, ágazati alapképzés </a:t>
            </a:r>
            <a:r>
              <a:rPr lang="hu-HU" sz="2000" dirty="0" smtClean="0"/>
              <a:t>kialakítása.</a:t>
            </a: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93751" y="1329227"/>
            <a:ext cx="10883861" cy="956773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negyedik ipari forradalom kihívásaira struktúrájában és tartalmában is választ adni képes </a:t>
            </a:r>
            <a:r>
              <a:rPr lang="hu-HU" b="1" dirty="0" smtClean="0">
                <a:solidFill>
                  <a:schemeClr val="bg1"/>
                </a:solidFill>
              </a:rPr>
              <a:t>szakképzési </a:t>
            </a:r>
            <a:r>
              <a:rPr lang="hu-HU" b="1" dirty="0">
                <a:solidFill>
                  <a:schemeClr val="bg1"/>
                </a:solidFill>
              </a:rPr>
              <a:t>és felnőttképzési rendszer</a:t>
            </a:r>
            <a:endParaRPr lang="hu-HU" sz="239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28171" y="5364688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2737099" y="4673454"/>
            <a:ext cx="433466" cy="2659021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283343" y="5680678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06679" y="5994400"/>
            <a:ext cx="7012928" cy="399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OKJ kevesebb, mint 200 szakmát </a:t>
            </a:r>
            <a:r>
              <a:rPr lang="hu-HU" sz="1999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tartalmaz</a:t>
            </a:r>
            <a:endParaRPr lang="hu-HU" sz="1999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81012" y="2403425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22" name="Kép 21" descr="Robotkar ikonok fekete â stock illusztrÃ¡ciÃ³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t="28372" r="28801" b="52249"/>
          <a:stretch/>
        </p:blipFill>
        <p:spPr bwMode="auto">
          <a:xfrm>
            <a:off x="584357" y="2821736"/>
            <a:ext cx="1305943" cy="1647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903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846961" y="2390517"/>
            <a:ext cx="8503882" cy="3033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A szakmai képzésért felelős minisztériumok az érintett </a:t>
            </a:r>
            <a:r>
              <a:rPr lang="hu-HU" sz="1999" b="1" dirty="0"/>
              <a:t>kamarák</a:t>
            </a:r>
            <a:r>
              <a:rPr lang="hu-HU" sz="1999" dirty="0"/>
              <a:t>, a </a:t>
            </a:r>
            <a:r>
              <a:rPr lang="hu-HU" sz="1999" b="1" dirty="0"/>
              <a:t>Szakképzési Innováció Tanács </a:t>
            </a:r>
            <a:r>
              <a:rPr lang="hu-HU" sz="1999" dirty="0"/>
              <a:t>és a </a:t>
            </a:r>
            <a:r>
              <a:rPr lang="hu-HU" sz="1999" b="1" dirty="0"/>
              <a:t>Megyei Foglalkoztatási Paktumok</a:t>
            </a:r>
            <a:r>
              <a:rPr lang="hu-HU" sz="1999" dirty="0"/>
              <a:t> hátterével hozzák meg a szakmapolitikai </a:t>
            </a:r>
            <a:r>
              <a:rPr lang="hu-HU" sz="1999" dirty="0" smtClean="0"/>
              <a:t>döntéseket.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b="1" dirty="0" smtClean="0"/>
              <a:t>Munkaerő-piaci </a:t>
            </a:r>
            <a:r>
              <a:rPr lang="hu-HU" sz="1999" b="1" dirty="0"/>
              <a:t>előrejelző rendszer</a:t>
            </a:r>
            <a:r>
              <a:rPr lang="hu-HU" sz="1999" dirty="0"/>
              <a:t> létrehozása és működtetése.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A </a:t>
            </a:r>
            <a:r>
              <a:rPr lang="hu-HU" sz="1999" b="1" dirty="0" smtClean="0"/>
              <a:t>szakképzési centrumok</a:t>
            </a:r>
            <a:r>
              <a:rPr lang="hu-HU" sz="1999" dirty="0" smtClean="0"/>
              <a:t> </a:t>
            </a:r>
            <a:r>
              <a:rPr lang="hu-HU" sz="1999" dirty="0"/>
              <a:t>helyi szinten felelnek azért, hogy </a:t>
            </a:r>
            <a:r>
              <a:rPr lang="hu-HU" sz="1999" dirty="0" smtClean="0"/>
              <a:t>választ </a:t>
            </a:r>
            <a:r>
              <a:rPr lang="hu-HU" sz="1999" dirty="0"/>
              <a:t>adjanak </a:t>
            </a:r>
            <a:r>
              <a:rPr lang="hu-HU" sz="1999" dirty="0" smtClean="0"/>
              <a:t>a gazdaság </a:t>
            </a:r>
            <a:r>
              <a:rPr lang="hu-HU" sz="1999" dirty="0"/>
              <a:t>igényére, az ott végzők az adott településen, régióban el tudjanak helyezkedni</a:t>
            </a:r>
            <a:r>
              <a:rPr lang="hu-HU" sz="1999" dirty="0" smtClean="0"/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1999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371600"/>
            <a:ext cx="10883861" cy="833663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Az együttműködésen alapuló szakmapolitika, a térségek gazdasági igényeihez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igazodó </a:t>
            </a:r>
            <a:r>
              <a:rPr lang="hu-HU" sz="2000" b="1" dirty="0">
                <a:solidFill>
                  <a:schemeClr val="bg1"/>
                </a:solidFill>
              </a:rPr>
              <a:t>beavatkozások helyben</a:t>
            </a:r>
            <a:endParaRPr lang="hu-H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41231" y="5302155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2690932" y="4670149"/>
            <a:ext cx="395366" cy="2502465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139847" y="5580045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19738" y="5921381"/>
            <a:ext cx="8822873" cy="399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foglalkoztató tölti föl az aktuális munkaerő-piaci igényeket a rendszerben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34157" y="2403425"/>
            <a:ext cx="1999376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6" name="Kép 15" descr="MÃ©rnÃ¶ki ikon â stock illusztrÃ¡ciÃ³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36486" r="53484" b="34303"/>
          <a:stretch/>
        </p:blipFill>
        <p:spPr bwMode="auto">
          <a:xfrm>
            <a:off x="706598" y="2892099"/>
            <a:ext cx="1657164" cy="1290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94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3108150" y="2390516"/>
            <a:ext cx="8242694" cy="316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Vonzóvá kell tenni a </a:t>
            </a:r>
            <a:r>
              <a:rPr lang="hu-HU" sz="1999" b="1" dirty="0"/>
              <a:t>duális képzési modell</a:t>
            </a:r>
            <a:r>
              <a:rPr lang="hu-HU" sz="1999" dirty="0"/>
              <a:t>t mind a </a:t>
            </a:r>
            <a:r>
              <a:rPr lang="hu-HU" sz="1999" b="1" dirty="0"/>
              <a:t>képző</a:t>
            </a:r>
            <a:r>
              <a:rPr lang="hu-HU" sz="1999" dirty="0"/>
              <a:t>, mind a </a:t>
            </a:r>
            <a:r>
              <a:rPr lang="hu-HU" sz="1999" b="1" dirty="0"/>
              <a:t>képzésben részt vevő </a:t>
            </a:r>
            <a:r>
              <a:rPr lang="hu-HU" sz="1999" dirty="0" smtClean="0"/>
              <a:t>számára.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Az állami tulajdonú gazdasági társaságok </a:t>
            </a:r>
            <a:r>
              <a:rPr lang="hu-HU" sz="2000" dirty="0" smtClean="0"/>
              <a:t>munkaerő-utánpótlását </a:t>
            </a:r>
            <a:r>
              <a:rPr lang="hu-HU" sz="2000" dirty="0"/>
              <a:t>biztosító szakképzési </a:t>
            </a:r>
            <a:r>
              <a:rPr lang="hu-HU" sz="2000" dirty="0" smtClean="0"/>
              <a:t>program.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duális </a:t>
            </a:r>
            <a:r>
              <a:rPr lang="hu-HU" sz="2000" b="1" dirty="0"/>
              <a:t>képzésben tanulók arányának további növelése </a:t>
            </a:r>
            <a:r>
              <a:rPr lang="hu-HU" sz="2000" dirty="0"/>
              <a:t>az oktatási bázissal rendelkező </a:t>
            </a:r>
            <a:r>
              <a:rPr lang="hu-HU" sz="2000" b="1" dirty="0"/>
              <a:t>nagyvállalatok</a:t>
            </a:r>
            <a:r>
              <a:rPr lang="hu-HU" sz="2000" dirty="0"/>
              <a:t> szerepvállalásának </a:t>
            </a:r>
            <a:r>
              <a:rPr lang="hu-HU" sz="2000" dirty="0" smtClean="0"/>
              <a:t>erősítésével.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Ágazati Képzőközpontok </a:t>
            </a:r>
            <a:r>
              <a:rPr lang="hu-HU" sz="2000" dirty="0"/>
              <a:t>kialakítása, a szakképzési centrumok aktív vállalati kapcsolatainak fejlesztése és a KKV-k szerepvállalásának erősítése a gyakorlati </a:t>
            </a:r>
            <a:r>
              <a:rPr lang="hu-HU" sz="2000" dirty="0" smtClean="0"/>
              <a:t>képzésben.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371600"/>
            <a:ext cx="10883861" cy="833663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 magyar duális szakképzési modell továbbfejlesztése a vállalkozás méretéhez igazodó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speciális eszközökkel</a:t>
            </a:r>
            <a:endParaRPr lang="hu-HU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41231" y="5302155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2690932" y="4670149"/>
            <a:ext cx="395366" cy="2502465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139847" y="5580045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19739" y="5909454"/>
            <a:ext cx="6843154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 smtClean="0">
                <a:solidFill>
                  <a:srgbClr val="0070C0"/>
                </a:solidFill>
              </a:rPr>
              <a:t>20%-kal nő a duális képzésben részt vevő diákok száma </a:t>
            </a:r>
            <a:endParaRPr lang="hu-HU" sz="19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4157" y="2403425"/>
            <a:ext cx="219526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7" name="Kép 16" descr="MÃ©rnÃ¶ki ikon â stock illusztrÃ¡ciÃ³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2" t="33596" r="5814" b="34045"/>
          <a:stretch/>
        </p:blipFill>
        <p:spPr bwMode="auto">
          <a:xfrm>
            <a:off x="789877" y="3106940"/>
            <a:ext cx="1695008" cy="1206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24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églalap 1"/>
          <p:cNvSpPr/>
          <p:nvPr/>
        </p:nvSpPr>
        <p:spPr>
          <a:xfrm>
            <a:off x="2326459" y="2390516"/>
            <a:ext cx="9024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A pályaorientáció</a:t>
            </a:r>
            <a:r>
              <a:rPr lang="hu-HU" sz="2000" dirty="0"/>
              <a:t>ban érintett szervezetek tevékenységének, üzeneteinek </a:t>
            </a:r>
            <a:r>
              <a:rPr lang="hu-HU" sz="2000" b="1" dirty="0"/>
              <a:t>összehangolása</a:t>
            </a:r>
            <a:r>
              <a:rPr lang="hu-HU" sz="2000" dirty="0"/>
              <a:t> országos és helyi szinten is</a:t>
            </a:r>
            <a:r>
              <a:rPr lang="hu-HU" sz="2000" dirty="0" smtClean="0"/>
              <a:t>.</a:t>
            </a:r>
          </a:p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„</a:t>
            </a:r>
            <a:r>
              <a:rPr lang="hu-HU" sz="2000" b="1" dirty="0"/>
              <a:t>Z” generáció</a:t>
            </a:r>
            <a:r>
              <a:rPr lang="hu-HU" sz="2000" dirty="0"/>
              <a:t>t megszólítani képes, intenzív marketingkommunikációs kampányok </a:t>
            </a:r>
            <a:r>
              <a:rPr lang="hu-HU" sz="2000" dirty="0" smtClean="0"/>
              <a:t>indítása.</a:t>
            </a:r>
          </a:p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Élményalapú pálya-tanácsadási rendszer </a:t>
            </a:r>
            <a:r>
              <a:rPr lang="hu-HU" sz="2000" dirty="0"/>
              <a:t>működtetése a Digitális Közösségi Alkotóterek lehetőségeit is </a:t>
            </a:r>
            <a:r>
              <a:rPr lang="hu-HU" sz="2000" dirty="0" smtClean="0"/>
              <a:t>bevonva.</a:t>
            </a:r>
            <a:endParaRPr lang="hu-HU" sz="28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456654"/>
            <a:ext cx="10883861" cy="525886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A pályaorientációs tevékenység összehangolása és megújítása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34157" y="5302153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2587394" y="4566611"/>
            <a:ext cx="395368" cy="270953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139847" y="5580045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19738" y="5908321"/>
            <a:ext cx="7483069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50 000 általános iskolás diák elérése a pályaorientáció keretében</a:t>
            </a:r>
            <a:endParaRPr lang="hu-HU" sz="2399" b="1" dirty="0">
              <a:solidFill>
                <a:srgbClr val="0070C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34157" y="2403425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6" name="Kép 15" descr="TÃ¡mogatÃ¡s Ã©s tele piaci ikon kÃ©szlet â Stock Vec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888" b="76148"/>
          <a:stretch/>
        </p:blipFill>
        <p:spPr bwMode="auto">
          <a:xfrm>
            <a:off x="660471" y="3010073"/>
            <a:ext cx="1229915" cy="1261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461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193987" y="2390516"/>
            <a:ext cx="9156856" cy="265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„21. századi szakképző iskola” fejlesztési </a:t>
            </a:r>
            <a:r>
              <a:rPr lang="hu-HU" sz="2000" b="1" dirty="0" smtClean="0"/>
              <a:t>program</a:t>
            </a:r>
          </a:p>
          <a:p>
            <a:pPr marL="285664" indent="-2856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Korszerű tanműhelyek </a:t>
            </a:r>
            <a:r>
              <a:rPr lang="hu-HU" sz="2000" dirty="0"/>
              <a:t>létrehozása az iskolákban az ágazati alapgyakorlati ismeretek </a:t>
            </a:r>
            <a:r>
              <a:rPr lang="hu-HU" sz="2000" dirty="0" smtClean="0"/>
              <a:t>oktatására</a:t>
            </a:r>
            <a:endParaRPr lang="hu-HU" sz="2000" dirty="0"/>
          </a:p>
          <a:p>
            <a:pPr marL="285664" indent="-2856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b="1" dirty="0"/>
              <a:t>Digitális eszközök és korszerű oktatási technológiák </a:t>
            </a:r>
            <a:r>
              <a:rPr lang="hu-HU" sz="1999" dirty="0"/>
              <a:t>fejlesztése</a:t>
            </a:r>
          </a:p>
          <a:p>
            <a:pPr marL="285664" indent="-2856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Minden ágazatban  </a:t>
            </a:r>
            <a:r>
              <a:rPr lang="hu-HU" sz="1999" b="1" dirty="0"/>
              <a:t>digitális tananyagok </a:t>
            </a:r>
            <a:r>
              <a:rPr lang="hu-HU" sz="1999" dirty="0"/>
              <a:t>beszerzése és korszerű, aktuális állapotban tartása </a:t>
            </a:r>
          </a:p>
          <a:p>
            <a:pPr marL="285664" indent="-28566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A hatékony (szakmai) </a:t>
            </a:r>
            <a:r>
              <a:rPr lang="hu-HU" sz="1999" b="1" dirty="0"/>
              <a:t>idegen nyelv</a:t>
            </a:r>
            <a:r>
              <a:rPr lang="hu-HU" sz="1999" dirty="0"/>
              <a:t> tanítás/tanulás feltételeinek megteremtése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456654"/>
            <a:ext cx="10883861" cy="525886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 szakképzés infrastruktúrájának és felszereltségének intenzív és gyors fejlesztése</a:t>
            </a:r>
            <a:endParaRPr lang="hu-HU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254892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2574624" y="4553842"/>
            <a:ext cx="442629" cy="2687818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139847" y="5580045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19738" y="5908321"/>
            <a:ext cx="7483069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100 szakképző iskola komplex felújítása és fejlesztése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8" y="2983658"/>
            <a:ext cx="978861" cy="94967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534157" y="2403425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</p:spTree>
    <p:extLst>
      <p:ext uri="{BB962C8B-B14F-4D97-AF65-F5344CB8AC3E}">
        <p14:creationId xmlns:p14="http://schemas.microsoft.com/office/powerpoint/2010/main" val="116137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348180" y="2133600"/>
            <a:ext cx="90026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b="1" dirty="0"/>
              <a:t>tankötelezettség rugalmasabb </a:t>
            </a:r>
            <a:r>
              <a:rPr lang="hu-HU" sz="2000" dirty="0"/>
              <a:t>szabályozása, a </a:t>
            </a:r>
            <a:r>
              <a:rPr lang="hu-HU" sz="2000" b="1" dirty="0"/>
              <a:t>végzettség nélküli iskolaelhagyás</a:t>
            </a:r>
            <a:r>
              <a:rPr lang="hu-HU" sz="2000" dirty="0"/>
              <a:t> valós idejű nyomon </a:t>
            </a:r>
            <a:r>
              <a:rPr lang="hu-HU" sz="2000" dirty="0" smtClean="0"/>
              <a:t>követése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Orientációs évfolyam </a:t>
            </a:r>
            <a:r>
              <a:rPr lang="hu-HU" sz="2000" dirty="0"/>
              <a:t>azok számára, akik az általános iskolából kompetenciahiányokkal, bizonytalan szakmaválasztással lépnének be a </a:t>
            </a:r>
            <a:r>
              <a:rPr lang="hu-HU" sz="2000" dirty="0" smtClean="0"/>
              <a:t>szakképzésbe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Műhelyiskolák elindítása, ahol legalább egy részszakképesítéssel lépnek ki azok a fiatalok, akiket eddig elveszített a szakképzés, </a:t>
            </a:r>
            <a:r>
              <a:rPr lang="hu-HU" sz="2000" dirty="0"/>
              <a:t>valamint nem tudták elvégezni az általános </a:t>
            </a:r>
            <a:r>
              <a:rPr lang="hu-HU" sz="2000" dirty="0" smtClean="0"/>
              <a:t>iskolát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Az ösztöndíjrendszer </a:t>
            </a:r>
            <a:r>
              <a:rPr lang="hu-HU" sz="2000" b="1" dirty="0" smtClean="0"/>
              <a:t>megújítása</a:t>
            </a:r>
            <a:endParaRPr lang="hu-HU" sz="2000" dirty="0"/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Szakképzési </a:t>
            </a:r>
            <a:r>
              <a:rPr lang="hu-HU" sz="2000" b="1" dirty="0" smtClean="0"/>
              <a:t>szakkollégiumok </a:t>
            </a:r>
            <a:r>
              <a:rPr lang="hu-HU" sz="2000" dirty="0"/>
              <a:t>létrehozása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534156" y="1143000"/>
            <a:ext cx="10883861" cy="833663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 végzettség nélküli iskolaelhagyás okaira választ adó több elemű program indítása a lemorzsolódás csökkentése érdekében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254892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/>
          <p:nvPr/>
        </p:nvCxnSpPr>
        <p:spPr>
          <a:xfrm rot="16200000" flipH="1">
            <a:off x="2975138" y="4128392"/>
            <a:ext cx="501384" cy="354760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999631" y="5638800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2360612" y="5943600"/>
            <a:ext cx="8678825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A </a:t>
            </a:r>
            <a:r>
              <a:rPr lang="hu-HU" sz="1999" b="1" dirty="0" smtClean="0">
                <a:solidFill>
                  <a:srgbClr val="0070C0"/>
                </a:solidFill>
              </a:rPr>
              <a:t>végzettség </a:t>
            </a:r>
            <a:r>
              <a:rPr lang="hu-HU" sz="1999" b="1" dirty="0">
                <a:solidFill>
                  <a:srgbClr val="0070C0"/>
                </a:solidFill>
              </a:rPr>
              <a:t>nélküli iskolaelhagyás 5% alá csökken országos átlagban.</a:t>
            </a:r>
            <a:endParaRPr lang="hu-HU" sz="23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0399" y="2133600"/>
            <a:ext cx="1511846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5" name="Kép 14" descr="TÃ¡mogatÃ¡s Ã©s tele piaci ikon kÃ©szlet â Stock Vec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26667" r="52148" b="52000"/>
          <a:stretch/>
        </p:blipFill>
        <p:spPr bwMode="auto">
          <a:xfrm>
            <a:off x="685212" y="2717507"/>
            <a:ext cx="1180432" cy="1365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545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193987" y="2157405"/>
            <a:ext cx="9156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Az</a:t>
            </a:r>
            <a:r>
              <a:rPr lang="hu-HU" sz="2000" b="1" dirty="0"/>
              <a:t> elektronikus adatnyilvántartási rendszerek </a:t>
            </a:r>
            <a:r>
              <a:rPr lang="hu-HU" sz="2000" dirty="0"/>
              <a:t>továbbfejlesztése</a:t>
            </a:r>
            <a:r>
              <a:rPr lang="hu-HU" sz="2000" b="1" dirty="0"/>
              <a:t>,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adatalapú </a:t>
            </a:r>
            <a:r>
              <a:rPr lang="hu-HU" sz="2000" b="1" dirty="0"/>
              <a:t>vezetői </a:t>
            </a:r>
            <a:r>
              <a:rPr lang="hu-HU" sz="2000" b="1" dirty="0" smtClean="0"/>
              <a:t>döntéstámogató </a:t>
            </a:r>
            <a:r>
              <a:rPr lang="hu-HU" sz="2000" b="1" dirty="0"/>
              <a:t>megoldások </a:t>
            </a:r>
            <a:r>
              <a:rPr lang="hu-HU" sz="2000" dirty="0" smtClean="0"/>
              <a:t>bevezetése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Egységes </a:t>
            </a:r>
            <a:r>
              <a:rPr lang="hu-HU" sz="2000" b="1" dirty="0"/>
              <a:t>minőségirányítási rendszer </a:t>
            </a:r>
            <a:r>
              <a:rPr lang="hu-HU" sz="2000" dirty="0" smtClean="0"/>
              <a:t>bevezetése és működtetése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A kancelláriarendszer bevezetése </a:t>
            </a:r>
            <a:r>
              <a:rPr lang="hu-HU" sz="2000" dirty="0"/>
              <a:t>a szakképzési centrumok </a:t>
            </a:r>
            <a:r>
              <a:rPr lang="hu-HU" sz="2000" dirty="0" smtClean="0"/>
              <a:t>menedzsment-tevékenységének fejlesztése </a:t>
            </a:r>
            <a:r>
              <a:rPr lang="hu-HU" sz="2000" dirty="0"/>
              <a:t>érdekében, a centrumok menedzsmentjének felkészítése és folyamatos </a:t>
            </a:r>
            <a:r>
              <a:rPr lang="hu-HU" sz="2000" dirty="0" smtClean="0"/>
              <a:t>továbbképzése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1600" dirty="0" smtClean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534156" y="1275427"/>
            <a:ext cx="10883861" cy="587441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Professzionálisan irányított, hatékony iskolarendszer létrehozása a szakképzésben</a:t>
            </a:r>
            <a:endParaRPr lang="hu-HU" sz="479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254892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3230748" y="3897717"/>
            <a:ext cx="365884" cy="39233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5375351" y="5503300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2345067" y="5827088"/>
            <a:ext cx="7330745" cy="399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egységes adatbázis és minőségirányítási </a:t>
            </a:r>
            <a:r>
              <a:rPr lang="hu-HU" sz="1999" b="1" dirty="0" smtClean="0">
                <a:solidFill>
                  <a:srgbClr val="0070C0"/>
                </a:solidFill>
              </a:rPr>
              <a:t>rendszer 381 iskolában</a:t>
            </a:r>
            <a:endParaRPr lang="hu-HU" sz="19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0399" y="2168222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5" name="Kép 14" descr="TÃ¡mogatÃ¡s Ã©s tele piaci ikon kÃ©szlet â Stock Vec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74963" r="76148" b="2222"/>
          <a:stretch/>
        </p:blipFill>
        <p:spPr bwMode="auto">
          <a:xfrm>
            <a:off x="783567" y="2834795"/>
            <a:ext cx="1136171" cy="1288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254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193987" y="2390517"/>
            <a:ext cx="9156856" cy="178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999" dirty="0" smtClean="0"/>
              <a:t>Technikus </a:t>
            </a:r>
            <a:r>
              <a:rPr lang="hu-HU" sz="1999" dirty="0"/>
              <a:t>végzettséggel </a:t>
            </a:r>
            <a:r>
              <a:rPr lang="hu-HU" sz="1999" b="1" dirty="0" smtClean="0"/>
              <a:t>továbbtanulás </a:t>
            </a:r>
            <a:r>
              <a:rPr lang="hu-HU" sz="1999" b="1" dirty="0"/>
              <a:t>a szakirányú felsőoktatásban</a:t>
            </a:r>
            <a:endParaRPr lang="hu-HU" sz="1999" dirty="0"/>
          </a:p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A képzések </a:t>
            </a:r>
            <a:r>
              <a:rPr lang="hu-HU" sz="1999" b="1" dirty="0"/>
              <a:t>tartalmi összehangolás</a:t>
            </a:r>
            <a:r>
              <a:rPr lang="hu-HU" sz="1999" dirty="0"/>
              <a:t>a</a:t>
            </a:r>
          </a:p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999" dirty="0"/>
              <a:t>Az </a:t>
            </a:r>
            <a:r>
              <a:rPr lang="hu-HU" sz="1999" b="1" dirty="0"/>
              <a:t>innováció beépítése</a:t>
            </a:r>
            <a:r>
              <a:rPr lang="hu-HU" sz="1999" dirty="0"/>
              <a:t> a középfokú képzésbe a felsőoktatás támogatásával</a:t>
            </a:r>
          </a:p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999" b="1" dirty="0"/>
              <a:t>Rugalmasabb </a:t>
            </a:r>
            <a:r>
              <a:rPr lang="hu-HU" sz="1999" b="1" dirty="0" smtClean="0"/>
              <a:t>mérnöktanár- </a:t>
            </a:r>
            <a:r>
              <a:rPr lang="hu-HU" sz="1999" b="1" dirty="0"/>
              <a:t>és </a:t>
            </a:r>
            <a:r>
              <a:rPr lang="hu-HU" sz="1999" b="1" dirty="0" smtClean="0"/>
              <a:t>szakoktató-képzések</a:t>
            </a:r>
            <a:endParaRPr lang="hu-HU" sz="1999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456654"/>
            <a:ext cx="10883861" cy="525886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A középfokú szakmai képzés együttműködésének fejlesztése a felsőoktatással</a:t>
            </a:r>
            <a:endParaRPr lang="hu-HU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254892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3067148" y="4061316"/>
            <a:ext cx="421544" cy="3651783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5103812" y="5558960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919739" y="5744165"/>
            <a:ext cx="9193041" cy="7076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A szakirányú felsőoktatási képzések és középiskolai képzések </a:t>
            </a:r>
            <a:br>
              <a:rPr lang="hu-HU" sz="1999" b="1" dirty="0">
                <a:solidFill>
                  <a:srgbClr val="0070C0"/>
                </a:solidFill>
              </a:rPr>
            </a:br>
            <a:r>
              <a:rPr lang="hu-HU" sz="1999" b="1" dirty="0">
                <a:solidFill>
                  <a:srgbClr val="0070C0"/>
                </a:solidFill>
              </a:rPr>
              <a:t>képzési és kimeneti követelményrendszerének </a:t>
            </a:r>
            <a:r>
              <a:rPr lang="hu-HU" sz="1999" b="1" dirty="0" smtClean="0">
                <a:solidFill>
                  <a:srgbClr val="0070C0"/>
                </a:solidFill>
              </a:rPr>
              <a:t>összehangolása 19 ágazatban</a:t>
            </a:r>
            <a:endParaRPr lang="hu-HU" sz="19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4157" y="2403425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5" name="Kép 14" descr=" â stock illusztrÃ¡ciÃ³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3517" r="88403" b="76145"/>
          <a:stretch/>
        </p:blipFill>
        <p:spPr bwMode="auto">
          <a:xfrm>
            <a:off x="738518" y="3050242"/>
            <a:ext cx="1181221" cy="1126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628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>
            <a:extLst>
              <a:ext uri="{FF2B5EF4-FFF2-40B4-BE49-F238E27FC236}">
                <a16:creationId xmlns:a16="http://schemas.microsoft.com/office/drawing/2014/main" id="{33CDC8DB-2929-4CDB-A0E2-93F84CDE8560}"/>
              </a:ext>
            </a:extLst>
          </p:cNvPr>
          <p:cNvSpPr/>
          <p:nvPr/>
        </p:nvSpPr>
        <p:spPr>
          <a:xfrm>
            <a:off x="295934" y="3986134"/>
            <a:ext cx="1690007" cy="17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828" lvl="1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26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379903" y="511020"/>
            <a:ext cx="10062355" cy="518088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Ipar 4.0 megjelenésével minden foglalkozás átalakul</a:t>
            </a:r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98111" y="511020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0678" t="25268" r="9205" b="10625"/>
          <a:stretch/>
        </p:blipFill>
        <p:spPr>
          <a:xfrm>
            <a:off x="157034" y="1275932"/>
            <a:ext cx="9102120" cy="4845059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295934" y="6263227"/>
            <a:ext cx="2684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>
                <a:cs typeface="Arial" panose="020B0604020202020204" pitchFamily="34" charset="0"/>
              </a:rPr>
              <a:t>Forrás: </a:t>
            </a:r>
            <a:r>
              <a:rPr lang="hu-HU" sz="2000" i="1" dirty="0" err="1"/>
              <a:t>McKinsey</a:t>
            </a:r>
            <a:r>
              <a:rPr lang="hu-HU" sz="2000" i="1" dirty="0"/>
              <a:t> (</a:t>
            </a:r>
            <a:r>
              <a:rPr lang="hu-HU" sz="1800" i="1" dirty="0"/>
              <a:t>2018</a:t>
            </a:r>
            <a:r>
              <a:rPr lang="hu-HU" sz="2000" i="1" dirty="0"/>
              <a:t>)</a:t>
            </a:r>
            <a:endParaRPr lang="hu-HU" sz="2000" i="1" dirty="0"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9450289" y="1385699"/>
            <a:ext cx="2594961" cy="50167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/>
              <a:t>A különböző foglalkozásokban </a:t>
            </a:r>
            <a:r>
              <a:rPr lang="hu-HU" sz="2000" b="1" dirty="0"/>
              <a:t>eltérő arányban jelenik meg az automatizáció</a:t>
            </a:r>
            <a:r>
              <a:rPr lang="hu-HU" sz="2000" dirty="0"/>
              <a:t>.</a:t>
            </a:r>
          </a:p>
          <a:p>
            <a:r>
              <a:rPr lang="hu-HU" sz="2000" dirty="0"/>
              <a:t>Ezt a képzési rendszer középtávú átalakítása során is figyelembe kell venni.</a:t>
            </a:r>
          </a:p>
          <a:p>
            <a:r>
              <a:rPr lang="hu-HU" sz="2000" dirty="0"/>
              <a:t>A </a:t>
            </a:r>
            <a:r>
              <a:rPr lang="hu-HU" sz="2000" b="1" dirty="0"/>
              <a:t>termeléshez kapcsolódó munkakörök </a:t>
            </a:r>
            <a:r>
              <a:rPr lang="hu-HU" sz="2000" dirty="0"/>
              <a:t>esetén ezt </a:t>
            </a:r>
            <a:r>
              <a:rPr lang="hu-HU" sz="2000" b="1" dirty="0"/>
              <a:t>kiemelten</a:t>
            </a:r>
            <a:r>
              <a:rPr lang="hu-HU" sz="2000" dirty="0"/>
              <a:t> szükséges felmérni ennek hatását és átalakítani a képzést. </a:t>
            </a:r>
          </a:p>
        </p:txBody>
      </p:sp>
    </p:spTree>
    <p:extLst>
      <p:ext uri="{BB962C8B-B14F-4D97-AF65-F5344CB8AC3E}">
        <p14:creationId xmlns:p14="http://schemas.microsoft.com/office/powerpoint/2010/main" val="1040942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534156" y="1259175"/>
            <a:ext cx="10883861" cy="525886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Komplex humánerőforrás-fejlesztési program indítása a szakmai oktatók </a:t>
            </a:r>
            <a:r>
              <a:rPr lang="hu-HU" sz="2000" b="1" dirty="0" smtClean="0">
                <a:solidFill>
                  <a:schemeClr val="bg1"/>
                </a:solidFill>
              </a:rPr>
              <a:t>körében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226207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  <a:endCxn id="6" idx="2"/>
          </p:cNvCxnSpPr>
          <p:nvPr/>
        </p:nvCxnSpPr>
        <p:spPr>
          <a:xfrm rot="16200000" flipH="1">
            <a:off x="3018506" y="4081273"/>
            <a:ext cx="442629" cy="3575583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5027612" y="5551360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18" name="Téglalap 17"/>
          <p:cNvSpPr/>
          <p:nvPr/>
        </p:nvSpPr>
        <p:spPr>
          <a:xfrm>
            <a:off x="1674812" y="5890377"/>
            <a:ext cx="8305815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999" b="1" dirty="0">
                <a:solidFill>
                  <a:srgbClr val="0070C0"/>
                </a:solidFill>
              </a:rPr>
              <a:t>4 000 szakmai oktató vesz részt vállalati helyszínű szakmai továbbképzésen</a:t>
            </a:r>
            <a:endParaRPr lang="hu-HU" sz="27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59198" y="1901707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7" name="Kép 16" descr="TÃ¡mogatÃ¡s Ã©s tele piaci ikon kÃ©szlet â Stock Vec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2963" r="28049" b="73970"/>
          <a:stretch/>
        </p:blipFill>
        <p:spPr bwMode="auto">
          <a:xfrm>
            <a:off x="534156" y="2657253"/>
            <a:ext cx="1350802" cy="1398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églalap 8"/>
          <p:cNvSpPr/>
          <p:nvPr/>
        </p:nvSpPr>
        <p:spPr>
          <a:xfrm>
            <a:off x="2208213" y="2175095"/>
            <a:ext cx="7561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Speciális </a:t>
            </a:r>
            <a:r>
              <a:rPr lang="hu-HU" sz="2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életpályamodell, minősítési rendszer létrehozása a szakképzésben</a:t>
            </a:r>
            <a:endParaRPr lang="hu-HU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szakmai oktatók </a:t>
            </a:r>
            <a:r>
              <a:rPr lang="hu-HU" sz="2000" b="1" dirty="0"/>
              <a:t>foglalkoztatási feltételeinek rugalmasabbá </a:t>
            </a:r>
            <a:r>
              <a:rPr lang="hu-HU" sz="2000" b="1" dirty="0" smtClean="0"/>
              <a:t>tétele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pedagógus-továbbképzések megújítása a szakmai képzésben: </a:t>
            </a:r>
            <a:r>
              <a:rPr lang="hu-HU" sz="2000" b="1" dirty="0"/>
              <a:t>vállalati helyszínű szakmai képzések</a:t>
            </a:r>
            <a:r>
              <a:rPr lang="hu-HU" sz="2000" dirty="0"/>
              <a:t>, a digitális ismeretek </a:t>
            </a:r>
            <a:r>
              <a:rPr lang="hu-HU" sz="2000" dirty="0" smtClean="0"/>
              <a:t>et és </a:t>
            </a:r>
            <a:r>
              <a:rPr lang="hu-HU" sz="2000" dirty="0"/>
              <a:t>a </a:t>
            </a:r>
            <a:r>
              <a:rPr lang="hu-HU" sz="2000" b="1" dirty="0"/>
              <a:t>módszertani </a:t>
            </a:r>
            <a:r>
              <a:rPr lang="hu-HU" sz="2000" b="1" dirty="0" smtClean="0"/>
              <a:t>kultúrát </a:t>
            </a:r>
            <a:r>
              <a:rPr lang="hu-HU" sz="2000" b="1" dirty="0"/>
              <a:t>fejlesztő továbbképzések </a:t>
            </a:r>
            <a:r>
              <a:rPr lang="hu-HU" sz="2000" dirty="0" smtClean="0"/>
              <a:t>erősítése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b="1" dirty="0"/>
              <a:t>vállalati szakemberek </a:t>
            </a:r>
            <a:r>
              <a:rPr lang="hu-HU" sz="2000" dirty="0"/>
              <a:t>nagyobb arányú </a:t>
            </a:r>
            <a:r>
              <a:rPr lang="hu-HU" sz="2000" b="1" dirty="0"/>
              <a:t>bevonása a szakmai képzésbe</a:t>
            </a:r>
            <a:r>
              <a:rPr lang="hu-HU" sz="2000" dirty="0"/>
              <a:t> és pedagógiai-módszertani felkészítésük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6009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4142738" y="5627560"/>
            <a:ext cx="1201469" cy="1078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75428" y="526369"/>
            <a:ext cx="10412784" cy="49974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 4.0 fejlesztési területei és beavatkozásai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églalap 1"/>
          <p:cNvSpPr/>
          <p:nvPr/>
        </p:nvSpPr>
        <p:spPr>
          <a:xfrm>
            <a:off x="2333892" y="2087276"/>
            <a:ext cx="9340032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Az Ipar 4.0 igényeire választ adó, </a:t>
            </a:r>
            <a:r>
              <a:rPr lang="hu-HU" sz="2000" b="1" dirty="0"/>
              <a:t>rövid ciklusú vállalati képzések </a:t>
            </a:r>
            <a:r>
              <a:rPr lang="hu-HU" sz="2000" dirty="0"/>
              <a:t>támogatása, a képzési </a:t>
            </a:r>
            <a:r>
              <a:rPr lang="hu-HU" sz="2000" dirty="0" smtClean="0"/>
              <a:t>idő csökkentése </a:t>
            </a:r>
            <a:r>
              <a:rPr lang="hu-HU" sz="2000" dirty="0"/>
              <a:t>a felnőttoktatásban és felnőttképzésben, az </a:t>
            </a:r>
            <a:r>
              <a:rPr lang="hu-HU" sz="2000" b="1" dirty="0"/>
              <a:t>előzetesen megszerzett </a:t>
            </a:r>
            <a:r>
              <a:rPr lang="hu-HU" sz="2000" b="1" dirty="0" smtClean="0"/>
              <a:t>végzettség  </a:t>
            </a:r>
            <a:r>
              <a:rPr lang="hu-HU" sz="2000" b="1" dirty="0"/>
              <a:t>vagy gyakorlatban szerzett tudás </a:t>
            </a:r>
            <a:r>
              <a:rPr lang="hu-HU" sz="2000" b="1" dirty="0" smtClean="0"/>
              <a:t>beszámításával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A KKV-k versenyképességének megerősítése</a:t>
            </a:r>
            <a:r>
              <a:rPr lang="hu-HU" sz="2000" dirty="0"/>
              <a:t> felnőttképzési </a:t>
            </a:r>
            <a:r>
              <a:rPr lang="hu-HU" sz="2000" dirty="0" smtClean="0"/>
              <a:t>programokkal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dirty="0"/>
              <a:t>Kimenetszabályozás</a:t>
            </a:r>
            <a:r>
              <a:rPr lang="hu-HU" sz="2000" dirty="0"/>
              <a:t> a felnőttképzésben, </a:t>
            </a:r>
            <a:r>
              <a:rPr lang="hu-HU" sz="2000" b="1" dirty="0"/>
              <a:t>akkreditált vizsgaközpontok </a:t>
            </a:r>
            <a:r>
              <a:rPr lang="hu-HU" sz="2000" b="1" dirty="0" smtClean="0"/>
              <a:t>létrehozása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kontaktképzés és a </a:t>
            </a:r>
            <a:r>
              <a:rPr lang="hu-HU" sz="2000" b="1" dirty="0"/>
              <a:t>távoktatás</a:t>
            </a:r>
            <a:r>
              <a:rPr lang="hu-HU" sz="2000" dirty="0"/>
              <a:t> előnyeit ötvöző (blended) képzések </a:t>
            </a:r>
            <a:r>
              <a:rPr lang="hu-HU" sz="2000" b="1" dirty="0"/>
              <a:t>előtérbe helyezése a felnőttoktatásban és </a:t>
            </a:r>
            <a:r>
              <a:rPr lang="hu-HU" sz="2000" b="1" dirty="0" smtClean="0"/>
              <a:t>felnőttképzésben</a:t>
            </a:r>
          </a:p>
          <a:p>
            <a:pPr marL="342797" indent="-34279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felnőttképzésben részt vevők nyomon követése a </a:t>
            </a:r>
            <a:r>
              <a:rPr lang="hu-HU" sz="2000" b="1" dirty="0"/>
              <a:t>Digitális Munkaerő-piaci Program </a:t>
            </a:r>
            <a:br>
              <a:rPr lang="hu-HU" sz="2000" b="1" dirty="0"/>
            </a:br>
            <a:r>
              <a:rPr lang="hu-HU" sz="2000" dirty="0"/>
              <a:t>(DMP) </a:t>
            </a:r>
            <a:r>
              <a:rPr lang="hu-HU" sz="2000" dirty="0" smtClean="0"/>
              <a:t>segítségével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534156" y="1115519"/>
            <a:ext cx="10883861" cy="833663"/>
          </a:xfrm>
          <a:prstGeom prst="rect">
            <a:avLst/>
          </a:prstGeom>
          <a:solidFill>
            <a:srgbClr val="0070C0"/>
          </a:solidFill>
        </p:spPr>
        <p:txBody>
          <a:bodyPr wrap="square" tIns="108000" b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</a:rPr>
              <a:t>A gazdaság igényeire fókuszáló, </a:t>
            </a:r>
            <a:r>
              <a:rPr lang="hu-HU" sz="2000" b="1" dirty="0" smtClean="0">
                <a:solidFill>
                  <a:schemeClr val="bg1"/>
                </a:solidFill>
              </a:rPr>
              <a:t>hatékony, </a:t>
            </a:r>
            <a:r>
              <a:rPr lang="hu-HU" sz="2000" b="1" dirty="0">
                <a:solidFill>
                  <a:schemeClr val="bg1"/>
                </a:solidFill>
              </a:rPr>
              <a:t>rugalmasabb tanulási lehetőséget kínáló felnőttoktatás és felnőttképzés</a:t>
            </a:r>
            <a:endParaRPr lang="hu-HU" sz="6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55878" y="5181600"/>
            <a:ext cx="1792302" cy="42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999" dirty="0"/>
              <a:t>Kapcsolódó KPI</a:t>
            </a:r>
          </a:p>
        </p:txBody>
      </p:sp>
      <p:cxnSp>
        <p:nvCxnSpPr>
          <p:cNvPr id="4" name="Szögletes összekötő 3"/>
          <p:cNvCxnSpPr>
            <a:stCxn id="13" idx="2"/>
          </p:cNvCxnSpPr>
          <p:nvPr/>
        </p:nvCxnSpPr>
        <p:spPr>
          <a:xfrm rot="16200000" flipH="1">
            <a:off x="2494725" y="4560448"/>
            <a:ext cx="555375" cy="264076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1823179" y="5943600"/>
            <a:ext cx="6404278" cy="4000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1999" b="1" dirty="0">
                <a:solidFill>
                  <a:srgbClr val="0070C0"/>
                </a:solidFill>
              </a:rPr>
              <a:t>A felnőttkori tanulásban </a:t>
            </a:r>
            <a:r>
              <a:rPr lang="hu-HU" sz="1999" b="1" dirty="0" smtClean="0">
                <a:solidFill>
                  <a:srgbClr val="0070C0"/>
                </a:solidFill>
              </a:rPr>
              <a:t>részt vevők </a:t>
            </a:r>
            <a:r>
              <a:rPr lang="hu-HU" sz="1999" b="1" dirty="0">
                <a:solidFill>
                  <a:srgbClr val="0070C0"/>
                </a:solidFill>
              </a:rPr>
              <a:t>aránya eléri a 10%-</a:t>
            </a:r>
            <a:r>
              <a:rPr lang="hu-HU" sz="1999" b="1" dirty="0" smtClean="0">
                <a:solidFill>
                  <a:srgbClr val="0070C0"/>
                </a:solidFill>
              </a:rPr>
              <a:t>ot</a:t>
            </a:r>
            <a:endParaRPr lang="hu-HU" sz="3199" b="1" dirty="0">
              <a:solidFill>
                <a:srgbClr val="0070C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4157" y="2403425"/>
            <a:ext cx="1490059" cy="2580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999" dirty="0"/>
          </a:p>
        </p:txBody>
      </p:sp>
      <p:pic>
        <p:nvPicPr>
          <p:cNvPr id="17" name="Kép 16" descr=" â stock illusztrÃ¡ciÃ³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47429" r="63009" b="42410"/>
          <a:stretch/>
        </p:blipFill>
        <p:spPr bwMode="auto">
          <a:xfrm>
            <a:off x="555878" y="2845279"/>
            <a:ext cx="1468338" cy="1348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30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1762128"/>
            <a:ext cx="5334000" cy="25908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 dirty="0">
                <a:solidFill>
                  <a:schemeClr val="bg1"/>
                </a:solidFill>
              </a:rPr>
              <a:t>Köszönöm 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hu-HU" sz="3200" b="0" dirty="0" smtClean="0">
                <a:solidFill>
                  <a:schemeClr val="bg1"/>
                </a:solidFill>
              </a:rPr>
              <a:t>a figyelmet</a:t>
            </a:r>
            <a:r>
              <a:rPr lang="hu-HU" sz="3200" b="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065482" y="1533527"/>
            <a:ext cx="2801060" cy="111634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8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>
            <a:extLst>
              <a:ext uri="{FF2B5EF4-FFF2-40B4-BE49-F238E27FC236}">
                <a16:creationId xmlns:a16="http://schemas.microsoft.com/office/drawing/2014/main" id="{33CDC8DB-2929-4CDB-A0E2-93F84CDE8560}"/>
              </a:ext>
            </a:extLst>
          </p:cNvPr>
          <p:cNvSpPr/>
          <p:nvPr/>
        </p:nvSpPr>
        <p:spPr>
          <a:xfrm>
            <a:off x="295934" y="3986134"/>
            <a:ext cx="1690007" cy="17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828" lvl="1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98111" y="511020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7335972" y="1600200"/>
            <a:ext cx="4498746" cy="39395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/>
              <a:t>Nem pusztán szakképzett munkaerőre, de </a:t>
            </a:r>
            <a:r>
              <a:rPr lang="hu-HU" sz="2000" b="1" dirty="0" smtClean="0"/>
              <a:t>a foglalkoztatók által elvárt  kompetenciákkal rendelkező szakemberekre </a:t>
            </a:r>
            <a:r>
              <a:rPr lang="hu-HU" sz="2000" b="1" dirty="0"/>
              <a:t>van szükség.</a:t>
            </a:r>
            <a:endParaRPr lang="hu-HU" sz="2000" dirty="0" smtClean="0"/>
          </a:p>
          <a:p>
            <a:pPr>
              <a:spcAft>
                <a:spcPts val="600"/>
              </a:spcAft>
            </a:pPr>
            <a:r>
              <a:rPr lang="hu-HU" sz="2000" dirty="0" smtClean="0"/>
              <a:t>Felértékelődik </a:t>
            </a:r>
            <a:r>
              <a:rPr lang="hu-HU" sz="2000" dirty="0"/>
              <a:t>azoknak a </a:t>
            </a:r>
            <a:r>
              <a:rPr lang="hu-HU" sz="2000" dirty="0" smtClean="0"/>
              <a:t>munkaköröknek </a:t>
            </a:r>
            <a:r>
              <a:rPr lang="es-ES" sz="2000" dirty="0" smtClean="0"/>
              <a:t>a </a:t>
            </a:r>
            <a:r>
              <a:rPr lang="es-ES" sz="2000" dirty="0"/>
              <a:t>szerepe, ahol az emberi</a:t>
            </a:r>
            <a:r>
              <a:rPr lang="hu-HU" sz="2000" dirty="0"/>
              <a:t> tényező </a:t>
            </a:r>
            <a:r>
              <a:rPr lang="hu-HU" sz="2000" dirty="0" smtClean="0"/>
              <a:t>nem helyettesíthető </a:t>
            </a:r>
            <a:r>
              <a:rPr lang="hu-HU" sz="2000" dirty="0"/>
              <a:t>(pl. tanár, nővér, pszichológus</a:t>
            </a:r>
            <a:r>
              <a:rPr lang="hu-HU" sz="2000" dirty="0" smtClean="0"/>
              <a:t>).</a:t>
            </a:r>
            <a:endParaRPr lang="hu-HU" sz="2000" dirty="0"/>
          </a:p>
          <a:p>
            <a:pPr>
              <a:spcAft>
                <a:spcPts val="600"/>
              </a:spcAft>
            </a:pPr>
            <a:r>
              <a:rPr lang="hu-HU" sz="2000" b="1" dirty="0" smtClean="0"/>
              <a:t>Az iskolarendszerben és a felnőttképzésben is kiemelt szerepet kell kapnia a kulcskompetenciák fejlesztésének.</a:t>
            </a:r>
            <a:endParaRPr lang="hu-HU" sz="2000" b="1" dirty="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379903" y="527557"/>
            <a:ext cx="10432454" cy="779282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Ipar 4.0 megjelenése megváltoztatja a kompetenciaelvárásokat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295933" y="6371923"/>
            <a:ext cx="6856758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99" i="1" dirty="0">
                <a:cs typeface="Arial" panose="020B0604020202020204" pitchFamily="34" charset="0"/>
              </a:rPr>
              <a:t>Forrás: </a:t>
            </a:r>
            <a:r>
              <a:rPr lang="en-US" sz="2399" dirty="0"/>
              <a:t>Future of Jobs Report, World Economic Forum</a:t>
            </a:r>
            <a:endParaRPr lang="hu-HU" sz="2399" i="1" dirty="0"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2685" t="28125" r="37718" b="12589"/>
          <a:stretch/>
        </p:blipFill>
        <p:spPr>
          <a:xfrm>
            <a:off x="652972" y="1724740"/>
            <a:ext cx="6451372" cy="43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>
            <a:extLst>
              <a:ext uri="{FF2B5EF4-FFF2-40B4-BE49-F238E27FC236}">
                <a16:creationId xmlns:a16="http://schemas.microsoft.com/office/drawing/2014/main" id="{33CDC8DB-2929-4CDB-A0E2-93F84CDE8560}"/>
              </a:ext>
            </a:extLst>
          </p:cNvPr>
          <p:cNvSpPr/>
          <p:nvPr/>
        </p:nvSpPr>
        <p:spPr>
          <a:xfrm>
            <a:off x="295934" y="3986134"/>
            <a:ext cx="1690007" cy="17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828" lvl="1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0704" y="6387522"/>
            <a:ext cx="2222209" cy="379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66" i="1" dirty="0">
                <a:cs typeface="Arial" panose="020B0604020202020204" pitchFamily="34" charset="0"/>
              </a:rPr>
              <a:t>Forrás: KSH, </a:t>
            </a:r>
            <a:r>
              <a:rPr lang="hu-HU" sz="1800" i="1" dirty="0" err="1">
                <a:cs typeface="Arial" panose="020B0604020202020204" pitchFamily="34" charset="0"/>
              </a:rPr>
              <a:t>Eurostat</a:t>
            </a:r>
            <a:endParaRPr lang="hu-HU" sz="1866" i="1" dirty="0"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03A9FE2-3D1F-45D3-AB01-94D36E5686A0}"/>
              </a:ext>
            </a:extLst>
          </p:cNvPr>
          <p:cNvSpPr txBox="1"/>
          <p:nvPr/>
        </p:nvSpPr>
        <p:spPr>
          <a:xfrm>
            <a:off x="62809" y="1290873"/>
            <a:ext cx="404173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99" dirty="0"/>
              <a:t>%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39884"/>
              </p:ext>
            </p:extLst>
          </p:nvPr>
        </p:nvGraphicFramePr>
        <p:xfrm>
          <a:off x="466982" y="1457465"/>
          <a:ext cx="11408740" cy="503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6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3049635" y="1601579"/>
            <a:ext cx="8962288" cy="5004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999" b="0" cap="none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magyar GDP növekedése nemzetközi összehasonlításban is kiemelkedő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8" y="363072"/>
            <a:ext cx="10412784" cy="82634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további gazdasági növekedés feltétele a hatékonyságnövekedés, ami feltételezi a jobban képzett munkaerő rendelkezésre állását   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673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90071"/>
              </p:ext>
            </p:extLst>
          </p:nvPr>
        </p:nvGraphicFramePr>
        <p:xfrm>
          <a:off x="1011632" y="2092412"/>
          <a:ext cx="10370581" cy="453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109783" y="6415783"/>
            <a:ext cx="1727524" cy="379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66" i="1" dirty="0">
                <a:cs typeface="Arial" panose="020B0604020202020204" pitchFamily="34" charset="0"/>
              </a:rPr>
              <a:t>Forrás: </a:t>
            </a:r>
            <a:r>
              <a:rPr lang="hu-HU" sz="1866" i="1" dirty="0" err="1">
                <a:cs typeface="Arial" panose="020B0604020202020204" pitchFamily="34" charset="0"/>
              </a:rPr>
              <a:t>Eurostat</a:t>
            </a:r>
            <a:endParaRPr lang="hu-HU" sz="1866" i="1" dirty="0">
              <a:cs typeface="Arial" panose="020B0604020202020204" pitchFamily="34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2156051" y="1420434"/>
            <a:ext cx="8017265" cy="4409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999" b="0" cap="none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foglalkoztatási ráta tekintetében utolértük a többi Visegrádi országot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8" y="363072"/>
            <a:ext cx="10412784" cy="82634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összehasonlításban is jó a foglalkoztatási ráta – csökken a </a:t>
            </a:r>
            <a:r>
              <a:rPr lang="hu-HU" sz="2666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munkaerő-tartalék  </a:t>
            </a:r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351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26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97944" y="1474894"/>
            <a:ext cx="10685793" cy="42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hu-HU" sz="1999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3829" t="24018" r="22558" b="19732"/>
          <a:stretch/>
        </p:blipFill>
        <p:spPr>
          <a:xfrm>
            <a:off x="466982" y="2036727"/>
            <a:ext cx="7713517" cy="45501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263965"/>
            <a:ext cx="10883861" cy="70770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999" dirty="0">
                <a:solidFill>
                  <a:schemeClr val="bg1"/>
                </a:solidFill>
              </a:rPr>
              <a:t>Magyarországi szakképzésben már ma is közel 1 millió fő vesz részt, ami</a:t>
            </a:r>
          </a:p>
          <a:p>
            <a:r>
              <a:rPr lang="hu-HU" sz="1999" dirty="0">
                <a:solidFill>
                  <a:schemeClr val="bg1"/>
                </a:solidFill>
              </a:rPr>
              <a:t>megfelelő mennyiségi alapot jelent</a:t>
            </a:r>
            <a:endParaRPr lang="hu-HU" sz="279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8503156" y="2036727"/>
            <a:ext cx="2847687" cy="2553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999" dirty="0"/>
              <a:t>A felnőttképzés és felnőttoktatás magas aránya arra utal, hogy nem</a:t>
            </a:r>
          </a:p>
          <a:p>
            <a:r>
              <a:rPr lang="hu-HU" sz="1999" dirty="0"/>
              <a:t>mennyiségi, hanem minőségi probléma van az élethosszig tartó tanulás terén.</a:t>
            </a:r>
            <a:endParaRPr lang="hu-HU" sz="3199" dirty="0">
              <a:cs typeface="Arial" panose="020B0604020202020204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8" y="559558"/>
            <a:ext cx="10412784" cy="48573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jelenleg működő szakképzési és felnőttképzési rendszer</a:t>
            </a:r>
          </a:p>
        </p:txBody>
      </p:sp>
    </p:spTree>
    <p:extLst>
      <p:ext uri="{BB962C8B-B14F-4D97-AF65-F5344CB8AC3E}">
        <p14:creationId xmlns:p14="http://schemas.microsoft.com/office/powerpoint/2010/main" val="47370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-945383" y="1198546"/>
            <a:ext cx="10714824" cy="55269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199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24CF412-453E-44B4-93F6-814F780A0BAC}"/>
              </a:ext>
            </a:extLst>
          </p:cNvPr>
          <p:cNvSpPr/>
          <p:nvPr/>
        </p:nvSpPr>
        <p:spPr>
          <a:xfrm>
            <a:off x="466982" y="507189"/>
            <a:ext cx="544650" cy="538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6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26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97944" y="1474894"/>
            <a:ext cx="10685793" cy="42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hu-HU" sz="1999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466982" y="1263965"/>
            <a:ext cx="10883861" cy="101527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Nemzetközi összehasonlításban alacsony a saját </a:t>
            </a:r>
            <a:r>
              <a:rPr lang="hu-HU" dirty="0" smtClean="0"/>
              <a:t>munkavállalóikat </a:t>
            </a:r>
            <a:r>
              <a:rPr lang="hu-HU" dirty="0"/>
              <a:t>képző vállalatok aránya.</a:t>
            </a:r>
            <a:br>
              <a:rPr lang="hu-HU" dirty="0"/>
            </a:br>
            <a:r>
              <a:rPr lang="hu-HU" dirty="0"/>
              <a:t>Jelentősen növelni kell a kis- és középvállalkozások körében a saját munkavállalóikat képző vállalatok arányát.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0C52F63-3EBE-4200-B619-5105F469FF87}"/>
              </a:ext>
            </a:extLst>
          </p:cNvPr>
          <p:cNvSpPr txBox="1"/>
          <p:nvPr/>
        </p:nvSpPr>
        <p:spPr>
          <a:xfrm>
            <a:off x="5865812" y="2568528"/>
            <a:ext cx="5485031" cy="33227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999" dirty="0" smtClean="0"/>
              <a:t>Az alacsony vállalati képzési szinten belül is nagyon alacsony a kisvállalkozások és a középvállalkozások munkavállalóinak körében megvalósuló képzések száma.</a:t>
            </a:r>
          </a:p>
          <a:p>
            <a:pPr>
              <a:spcAft>
                <a:spcPts val="600"/>
              </a:spcAft>
            </a:pPr>
            <a:r>
              <a:rPr lang="hu-HU" sz="1999" dirty="0"/>
              <a:t>Miközben a kis- és középvállalkozások a vállalkozási szférában foglalkoztatottak kétharmadának </a:t>
            </a:r>
            <a:r>
              <a:rPr lang="hu-HU" sz="1999" dirty="0" smtClean="0"/>
              <a:t>biztosítanak </a:t>
            </a:r>
            <a:r>
              <a:rPr lang="hu-HU" sz="1999" dirty="0"/>
              <a:t>munkalehetőséget, a hozzáadott érték </a:t>
            </a:r>
            <a:r>
              <a:rPr lang="hu-HU" sz="1999" dirty="0" smtClean="0"/>
              <a:t>43%.</a:t>
            </a:r>
          </a:p>
          <a:p>
            <a:pPr>
              <a:spcAft>
                <a:spcPts val="600"/>
              </a:spcAft>
            </a:pPr>
            <a:r>
              <a:rPr lang="hu-HU" sz="1999" dirty="0" smtClean="0"/>
              <a:t>A hatékonyságnövelés egyik fontos eszköze a célirányos képzési programok indítása.</a:t>
            </a:r>
            <a:endParaRPr lang="hu-HU" sz="1999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1288488" y="559558"/>
            <a:ext cx="10412784" cy="485739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66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a gazdaság hatékonyságát növelő képzések aránya </a:t>
            </a:r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9176532"/>
              </p:ext>
            </p:extLst>
          </p:nvPr>
        </p:nvGraphicFramePr>
        <p:xfrm>
          <a:off x="466982" y="2497911"/>
          <a:ext cx="4865430" cy="336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églalap 11"/>
          <p:cNvSpPr/>
          <p:nvPr/>
        </p:nvSpPr>
        <p:spPr>
          <a:xfrm>
            <a:off x="445800" y="5950822"/>
            <a:ext cx="4865430" cy="7706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000"/>
              </a:spcAft>
            </a:pPr>
            <a:r>
              <a:rPr lang="hu-HU" sz="1400" i="1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KSH</a:t>
            </a:r>
            <a:r>
              <a:rPr lang="hu-HU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2016. december </a:t>
            </a:r>
            <a:br>
              <a:rPr lang="hu-HU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400" i="1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KSH 5 évente végez célirányos vizsgálatot a vállalati képzések területén</a:t>
            </a:r>
            <a:endParaRPr lang="hu-HU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2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2906113" y="345769"/>
            <a:ext cx="8951104" cy="2390310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666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jelenleg működő szakképzési és felnőttképzési rendszer bemutatása, a rendszer legnagyobb kihívásai és kulcsproblémái</a:t>
            </a:r>
          </a:p>
          <a:p>
            <a:pPr algn="ctr"/>
            <a:endParaRPr lang="hu-HU" sz="1400" b="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66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avagy</a:t>
            </a:r>
            <a:r>
              <a:rPr lang="hu-HU" sz="2666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hu-HU" sz="1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66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oktatási helyzetkép</a:t>
            </a:r>
          </a:p>
          <a:p>
            <a:pPr algn="ctr"/>
            <a:r>
              <a:rPr lang="hu-HU" sz="2666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hu-HU" sz="2666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44973" t="53519" r="43949" b="26779"/>
          <a:stretch/>
        </p:blipFill>
        <p:spPr bwMode="auto">
          <a:xfrm>
            <a:off x="0" y="893"/>
            <a:ext cx="2207048" cy="2285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KÃ©ptalÃ¡lat a kÃ¶vetkezÅre: âoktatÃ¡sâ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442" r="49"/>
          <a:stretch/>
        </p:blipFill>
        <p:spPr bwMode="auto">
          <a:xfrm>
            <a:off x="-1" y="3422471"/>
            <a:ext cx="12188825" cy="34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6919</TotalTime>
  <Words>1969</Words>
  <Application>Microsoft Office PowerPoint</Application>
  <PresentationFormat>Egyéni</PresentationFormat>
  <Paragraphs>618</Paragraphs>
  <Slides>32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LucidaGrande</vt:lpstr>
      <vt:lpstr>Symbol</vt:lpstr>
      <vt:lpstr>Times New Roman</vt:lpstr>
      <vt:lpstr>Wingdings</vt:lpstr>
      <vt:lpstr>Office Theme</vt:lpstr>
      <vt:lpstr>PowerPoint-bemutató</vt:lpstr>
      <vt:lpstr>Az IPAR 4.0 következményeként megváltozó foglalkoztatói elvárások, a szakképzést és felnőttképzést befolyásoló  makrogazdasági és munkaerő-piaci tényezők  avagy   változó környezetünk kihívásai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KissGabor</cp:lastModifiedBy>
  <cp:revision>1315</cp:revision>
  <dcterms:created xsi:type="dcterms:W3CDTF">2018-10-27T13:34:57Z</dcterms:created>
  <dcterms:modified xsi:type="dcterms:W3CDTF">2019-05-28T12:11:06Z</dcterms:modified>
</cp:coreProperties>
</file>