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4" r:id="rId1"/>
  </p:sldMasterIdLst>
  <p:notesMasterIdLst>
    <p:notesMasterId r:id="rId69"/>
  </p:notesMasterIdLst>
  <p:handoutMasterIdLst>
    <p:handoutMasterId r:id="rId70"/>
  </p:handoutMasterIdLst>
  <p:sldIdLst>
    <p:sldId id="373" r:id="rId2"/>
    <p:sldId id="260" r:id="rId3"/>
    <p:sldId id="371" r:id="rId4"/>
    <p:sldId id="262" r:id="rId5"/>
    <p:sldId id="261" r:id="rId6"/>
    <p:sldId id="263" r:id="rId7"/>
    <p:sldId id="266" r:id="rId8"/>
    <p:sldId id="446" r:id="rId9"/>
    <p:sldId id="445" r:id="rId10"/>
    <p:sldId id="447" r:id="rId11"/>
    <p:sldId id="449" r:id="rId12"/>
    <p:sldId id="390" r:id="rId13"/>
    <p:sldId id="391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17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65" r:id="rId38"/>
    <p:sldId id="429" r:id="rId39"/>
    <p:sldId id="466" r:id="rId40"/>
    <p:sldId id="430" r:id="rId41"/>
    <p:sldId id="431" r:id="rId42"/>
    <p:sldId id="467" r:id="rId43"/>
    <p:sldId id="432" r:id="rId44"/>
    <p:sldId id="468" r:id="rId45"/>
    <p:sldId id="433" r:id="rId46"/>
    <p:sldId id="434" r:id="rId47"/>
    <p:sldId id="435" r:id="rId48"/>
    <p:sldId id="436" r:id="rId49"/>
    <p:sldId id="469" r:id="rId50"/>
    <p:sldId id="470" r:id="rId51"/>
    <p:sldId id="471" r:id="rId52"/>
    <p:sldId id="437" r:id="rId53"/>
    <p:sldId id="438" r:id="rId54"/>
    <p:sldId id="439" r:id="rId55"/>
    <p:sldId id="442" r:id="rId56"/>
    <p:sldId id="464" r:id="rId57"/>
    <p:sldId id="472" r:id="rId58"/>
    <p:sldId id="473" r:id="rId59"/>
    <p:sldId id="474" r:id="rId60"/>
    <p:sldId id="475" r:id="rId61"/>
    <p:sldId id="476" r:id="rId62"/>
    <p:sldId id="478" r:id="rId63"/>
    <p:sldId id="479" r:id="rId64"/>
    <p:sldId id="480" r:id="rId65"/>
    <p:sldId id="481" r:id="rId66"/>
    <p:sldId id="482" r:id="rId67"/>
    <p:sldId id="413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6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F7ED5-7B1A-4029-A4AF-4295AEED1C14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</dgm:pt>
    <dgm:pt modelId="{E55C3B9E-63CC-45F1-963C-2357EC774FA4}" type="pres">
      <dgm:prSet presAssocID="{596F7ED5-7B1A-4029-A4AF-4295AEED1C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F22F230D-3F0C-480F-94E9-340B171B7D42}" type="presOf" srcId="{596F7ED5-7B1A-4029-A4AF-4295AEED1C14}" destId="{E55C3B9E-63CC-45F1-963C-2357EC774FA4}" srcOrd="0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1579-EC42-4F0A-AB1B-67316B36235A}" type="datetimeFigureOut">
              <a:rPr lang="hu-HU" smtClean="0"/>
              <a:pPr/>
              <a:t>2019.03.29.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FD5F6-51C8-4C4D-B302-28F26821275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15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0819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334775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90476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C2F6AC-FD4F-4DCB-A4B7-481EBD1E467E}" type="slidenum">
              <a:rPr lang="hu-HU" altLang="hu-HU" smtClean="0"/>
              <a:pPr/>
              <a:t>8</a:t>
            </a:fld>
            <a:endParaRPr lang="hu-HU" altLang="hu-H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</p:spPr>
        <p:txBody>
          <a:bodyPr wrap="none" anchor="ctr"/>
          <a:lstStyle/>
          <a:p>
            <a:pPr defTabSz="449263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xmlns="" val="94643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4833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1898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4833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48335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48335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4833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16448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B3CB0-BF08-40C6-94E8-F24B13D342AD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68428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7037-8BBC-49C9-A2AC-CD2987569375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1866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3D51-6F41-4029-AC67-F8CEF9880400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3286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AACF-301A-41B2-8BDF-35BC2D1A3A65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1531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31124-88DC-44AD-BEA5-42E9B31EC9FE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046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BECA-BDA8-40F1-A43D-0D1779D2C733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219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721C-E974-41A7-94BA-36533C944B30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08656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960B-83A0-4879-A027-51ECC31E9E05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52893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C8B1-DDE8-48CC-91C0-971437D94B86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BF2C2-D698-4E2A-BABC-A7F1981B830D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65870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BA1E-9CE4-4FDC-99AA-53B9BAEE87D1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58399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06393-9974-4D71-9CDE-0744AA872A82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43912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7ED-E9B1-45F8-A6B1-D77613F54238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81146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EA6B-F43D-41B4-A3E7-BCE3FEF0E350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8437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2C60-B2F6-46B7-B020-72EE365982F2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1810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085E-0791-4DBA-803E-673D83C3DFFB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12466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700-3718-448A-8025-720095878702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28976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C49B-D1A5-4E48-8536-FDFC95C91EF3}" type="datetime1">
              <a:rPr lang="hu-HU" smtClean="0"/>
              <a:pPr/>
              <a:t>2019.03.29.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812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664" r:id="rId17"/>
    <p:sldLayoutId id="2147483666" r:id="rId18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ormanyhivatal.hu/hu/borsod-abauj-zemplen/szervezet/jarasi-hivatal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onsumers/odr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2415" y="1628800"/>
            <a:ext cx="6591985" cy="2725246"/>
          </a:xfrm>
        </p:spPr>
        <p:txBody>
          <a:bodyPr>
            <a:normAutofit/>
          </a:bodyPr>
          <a:lstStyle/>
          <a:p>
            <a:r>
              <a:rPr lang="hu-HU" dirty="0" smtClean="0"/>
              <a:t>Fogyasztóvédelmi hatósági ellenőrzések</a:t>
            </a:r>
            <a:br>
              <a:rPr lang="hu-HU" dirty="0" smtClean="0"/>
            </a:br>
            <a:r>
              <a:rPr lang="hu-HU" dirty="0" smtClean="0"/>
              <a:t>2019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body" idx="1"/>
          </p:nvPr>
        </p:nvSpPr>
        <p:spPr>
          <a:xfrm>
            <a:off x="1965897" y="4354046"/>
            <a:ext cx="6591985" cy="1555864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sz="2800" dirty="0" smtClean="0"/>
              <a:t>Előadó: Horváthné Szendrei Szilvia</a:t>
            </a:r>
          </a:p>
          <a:p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xmlns="" val="614972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9B0D1F-7E6E-40C0-A0F9-FF2F06DAA16D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4" y="304799"/>
            <a:ext cx="7993063" cy="110797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Megyei illetékességgel eljáró  fogyasztóvédelmi hatóság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96206" y="1412777"/>
            <a:ext cx="7471532" cy="460702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hu-HU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Miskolci Járási Hivatal </a:t>
            </a:r>
            <a:r>
              <a:rPr lang="hu-HU" dirty="0" smtClean="0">
                <a:solidFill>
                  <a:schemeClr val="accent2"/>
                </a:solidFill>
              </a:rPr>
              <a:t>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3530 Miskolc, Meggyesalja u. 12.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hu-H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:46/506-071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hu-H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hu-H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fogyasztovedelem</a:t>
            </a:r>
            <a:r>
              <a:rPr lang="hu-H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borsod.gov.hu</a:t>
            </a:r>
            <a:r>
              <a:rPr lang="hu-H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eaLnBrk="1" hangingPunct="1">
              <a:buFont typeface="Wingdings" pitchFamily="2" charset="2"/>
              <a:buNone/>
            </a:pPr>
            <a:endParaRPr lang="hu-HU" sz="2600" dirty="0" smtClean="0"/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26464"/>
            <a:ext cx="5040560" cy="225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9B0D1F-7E6E-40C0-A0F9-FF2F06DAA16D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4" y="304799"/>
            <a:ext cx="7993063" cy="110797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Általános illetékességgel eljáró  fogyasztóvédelmi hatóságok</a:t>
            </a: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96206" y="1412777"/>
            <a:ext cx="7471532" cy="4607024"/>
          </a:xfrm>
        </p:spPr>
        <p:txBody>
          <a:bodyPr/>
          <a:lstStyle/>
          <a:p>
            <a:pPr algn="ctr">
              <a:buNone/>
            </a:pPr>
            <a:r>
              <a:rPr lang="hu-HU" sz="2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http://www.kormanyhivatal.hu/hu/borsod-abauj-zemplen/szervezet/jarasi-hivatalok</a:t>
            </a:r>
            <a:endParaRPr lang="hu-HU" sz="2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hu-HU" sz="2600" dirty="0" smtClean="0"/>
          </a:p>
        </p:txBody>
      </p:sp>
      <p:pic>
        <p:nvPicPr>
          <p:cNvPr id="7" name="Kép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2792352"/>
            <a:ext cx="6336704" cy="372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2175" y="3429000"/>
            <a:ext cx="28003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Egyenes összekötő nyíllal 9"/>
          <p:cNvCxnSpPr/>
          <p:nvPr/>
        </p:nvCxnSpPr>
        <p:spPr>
          <a:xfrm>
            <a:off x="4211960" y="4149080"/>
            <a:ext cx="18722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344815" cy="792088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2019 év kiemelt ellenőrzési területe </a:t>
            </a:r>
            <a:r>
              <a:rPr lang="hu-HU" sz="1200" dirty="0" smtClean="0"/>
              <a:t>(1)</a:t>
            </a:r>
            <a:endParaRPr lang="hu-HU" sz="1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1" y="1484784"/>
            <a:ext cx="7488831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100" dirty="0" smtClean="0">
                <a:latin typeface="+mj-lt"/>
              </a:rPr>
              <a:t>Online értékesítés körülményei</a:t>
            </a:r>
          </a:p>
          <a:p>
            <a:pPr algn="just"/>
            <a:r>
              <a:rPr lang="hu-HU" sz="2100" dirty="0" smtClean="0">
                <a:latin typeface="+mj-lt"/>
              </a:rPr>
              <a:t>Üzleten kívüli kereskedelmi gyakorlat, árubemutatók</a:t>
            </a:r>
          </a:p>
          <a:p>
            <a:pPr algn="just"/>
            <a:r>
              <a:rPr lang="hu-HU" sz="2100" dirty="0" smtClean="0">
                <a:latin typeface="+mj-lt"/>
              </a:rPr>
              <a:t>Állandó és utazó vidámparkok</a:t>
            </a:r>
          </a:p>
          <a:p>
            <a:pPr algn="just"/>
            <a:r>
              <a:rPr lang="hu-HU" sz="2100" dirty="0" smtClean="0">
                <a:latin typeface="+mj-lt"/>
              </a:rPr>
              <a:t>Aquaparkok, kalandparkok berendezései</a:t>
            </a:r>
          </a:p>
          <a:p>
            <a:r>
              <a:rPr lang="hu-HU" sz="2100" smtClean="0">
                <a:latin typeface="+mj-lt"/>
              </a:rPr>
              <a:t>Nyári gyermektáborok</a:t>
            </a:r>
            <a:endParaRPr lang="hu-HU" sz="2100" dirty="0" smtClean="0">
              <a:latin typeface="+mj-lt"/>
            </a:endParaRPr>
          </a:p>
          <a:p>
            <a:pPr marL="0" indent="0">
              <a:buNone/>
            </a:pPr>
            <a:endParaRPr lang="hu-HU" sz="1000" dirty="0" smtClean="0">
              <a:latin typeface="+mj-lt"/>
            </a:endParaRPr>
          </a:p>
          <a:p>
            <a:pPr marL="0" indent="0">
              <a:buNone/>
            </a:pPr>
            <a:r>
              <a:rPr lang="hu-HU" sz="2100" b="1" dirty="0" smtClean="0">
                <a:latin typeface="+mj-lt"/>
              </a:rPr>
              <a:t>Szolgáltatás-ellenőrzés terület:</a:t>
            </a:r>
          </a:p>
          <a:p>
            <a:pPr algn="just"/>
            <a:r>
              <a:rPr lang="hu-HU" sz="2100" dirty="0" smtClean="0">
                <a:latin typeface="+mj-lt"/>
              </a:rPr>
              <a:t>Ár-tájékoztatás, áralkalmazás, kuponos értékesítés</a:t>
            </a:r>
          </a:p>
          <a:p>
            <a:pPr algn="just"/>
            <a:r>
              <a:rPr lang="hu-HU" sz="2100" dirty="0" smtClean="0">
                <a:latin typeface="+mj-lt"/>
              </a:rPr>
              <a:t>Fiatalkorúakkal szembeni szabályozások</a:t>
            </a:r>
          </a:p>
          <a:p>
            <a:pPr algn="just"/>
            <a:r>
              <a:rPr lang="hu-HU" sz="2100" dirty="0" smtClean="0">
                <a:latin typeface="+mj-lt"/>
              </a:rPr>
              <a:t>Igényérvényesítés, panaszügyintézés</a:t>
            </a:r>
          </a:p>
          <a:p>
            <a:pPr algn="just"/>
            <a:r>
              <a:rPr lang="hu-HU" sz="2100" dirty="0" smtClean="0">
                <a:latin typeface="+mj-lt"/>
              </a:rPr>
              <a:t>Idegenforgalom </a:t>
            </a:r>
            <a:r>
              <a:rPr lang="hu-HU" sz="2100" dirty="0" smtClean="0">
                <a:latin typeface="+mj-lt"/>
                <a:sym typeface="Wingdings" panose="05000000000000000000" pitchFamily="2" charset="2"/>
              </a:rPr>
              <a:t>szállás, vendéglátás</a:t>
            </a:r>
            <a:endParaRPr lang="hu-HU" sz="2100" dirty="0" smtClean="0">
              <a:latin typeface="+mj-lt"/>
            </a:endParaRPr>
          </a:p>
          <a:p>
            <a:pPr algn="just"/>
            <a:endParaRPr lang="hu-HU" dirty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72757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344815" cy="792088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2019 év ellenőrzési területe </a:t>
            </a:r>
            <a:r>
              <a:rPr lang="hu-HU" sz="1200" dirty="0" smtClean="0"/>
              <a:t>(2)</a:t>
            </a:r>
            <a:endParaRPr lang="hu-HU" sz="1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2" y="1484784"/>
            <a:ext cx="6984776" cy="46805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sz="2300" b="1" dirty="0" smtClean="0"/>
              <a:t>Piacfelügyelet:</a:t>
            </a:r>
            <a:endParaRPr lang="hu-HU" sz="2300" b="1" dirty="0"/>
          </a:p>
          <a:p>
            <a:pPr algn="just"/>
            <a:r>
              <a:rPr lang="hu-HU" sz="2100" dirty="0" smtClean="0"/>
              <a:t>Villamossági termékek </a:t>
            </a:r>
            <a:r>
              <a:rPr lang="hu-HU" sz="2000" dirty="0" smtClean="0"/>
              <a:t>(világítástechnikai eszközök, kommunikációt segítő eszközök, elektromos háztartási kisgépek, kézi szerszámok, stb.)</a:t>
            </a:r>
          </a:p>
          <a:p>
            <a:pPr algn="just"/>
            <a:r>
              <a:rPr lang="hu-HU" sz="2100" dirty="0" smtClean="0"/>
              <a:t>Gyermekjátékok (játszó szőnyeg, akusztikus játékok, játékbabák, játék babakocsik, plüss játékok, illetve felfújható vízijátékok, fa játékok)</a:t>
            </a:r>
          </a:p>
          <a:p>
            <a:pPr algn="just"/>
            <a:r>
              <a:rPr lang="hu-HU" sz="2100" dirty="0" smtClean="0"/>
              <a:t>Csecsemő- és kisgyermek ruházati termékek </a:t>
            </a:r>
          </a:p>
          <a:p>
            <a:pPr algn="just"/>
            <a:r>
              <a:rPr lang="hu-HU" sz="2100" dirty="0" smtClean="0"/>
              <a:t>Játszótéri eszközök, </a:t>
            </a:r>
          </a:p>
          <a:p>
            <a:pPr algn="just"/>
            <a:r>
              <a:rPr lang="hu-HU" sz="2100" dirty="0" smtClean="0"/>
              <a:t>Gyermekek tömegét hordozó eszközök</a:t>
            </a:r>
          </a:p>
          <a:p>
            <a:pPr algn="just"/>
            <a:r>
              <a:rPr lang="hu-HU" sz="2100" dirty="0" smtClean="0"/>
              <a:t>Iskolaszerek, taneszközök</a:t>
            </a:r>
          </a:p>
          <a:p>
            <a:pPr algn="just"/>
            <a:r>
              <a:rPr lang="hu-HU" sz="2100" dirty="0" smtClean="0"/>
              <a:t>Mosó-szárítógépek energiahatékonysági címkézése</a:t>
            </a:r>
          </a:p>
          <a:p>
            <a:pPr algn="just">
              <a:buNone/>
            </a:pPr>
            <a:endParaRPr lang="hu-HU" sz="2100" dirty="0" smtClean="0"/>
          </a:p>
          <a:p>
            <a:pPr algn="just"/>
            <a:endParaRPr lang="hu-HU" sz="2100" dirty="0" smtClean="0"/>
          </a:p>
          <a:p>
            <a:pPr marL="0" indent="0" algn="just">
              <a:buNone/>
            </a:pPr>
            <a:endParaRPr lang="hu-HU" sz="2300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hu-HU" sz="2300" dirty="0" smtClean="0">
              <a:latin typeface="Cambria" panose="02040503050406030204" pitchFamily="18" charset="0"/>
            </a:endParaRPr>
          </a:p>
          <a:p>
            <a:pPr algn="just"/>
            <a:endParaRPr lang="hu-HU" sz="2000" dirty="0">
              <a:latin typeface="+mn-lt"/>
            </a:endParaRPr>
          </a:p>
          <a:p>
            <a:endParaRPr lang="hu-HU" sz="2000" dirty="0">
              <a:latin typeface="+mn-lt"/>
            </a:endParaRPr>
          </a:p>
          <a:p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14618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7098012" cy="1872208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Általános fogyasztóvédelmi szabályok,</a:t>
            </a:r>
            <a:br>
              <a:rPr lang="hu-HU" sz="3200" dirty="0" smtClean="0"/>
            </a:br>
            <a:r>
              <a:rPr lang="hu-HU" sz="3200" dirty="0" smtClean="0"/>
              <a:t>és a fogyasztói panaszkezelés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02386" y="4581128"/>
            <a:ext cx="6505918" cy="1584176"/>
          </a:xfrm>
        </p:spPr>
        <p:txBody>
          <a:bodyPr>
            <a:normAutofit/>
          </a:bodyPr>
          <a:lstStyle/>
          <a:p>
            <a:endParaRPr lang="hu-HU" sz="2800" dirty="0" smtClean="0"/>
          </a:p>
          <a:p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54093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704856" cy="792088"/>
          </a:xfrm>
        </p:spPr>
        <p:txBody>
          <a:bodyPr>
            <a:normAutofit/>
          </a:bodyPr>
          <a:lstStyle/>
          <a:p>
            <a:r>
              <a:rPr lang="hu-HU" sz="3000" dirty="0" smtClean="0"/>
              <a:t>Fogyasztóvédelmi törvény fogalomköre</a:t>
            </a:r>
            <a:endParaRPr lang="hu-HU" sz="30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043609" y="980728"/>
            <a:ext cx="7490792" cy="4536504"/>
          </a:xfrm>
        </p:spPr>
        <p:txBody>
          <a:bodyPr>
            <a:normAutofit fontScale="25000" lnSpcReduction="20000"/>
          </a:bodyPr>
          <a:lstStyle/>
          <a:p>
            <a:pPr marL="285750" indent="-285750" algn="just"/>
            <a:endParaRPr lang="hu-HU" sz="2800" dirty="0" smtClean="0">
              <a:latin typeface="+mn-lt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7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7200" b="1" dirty="0" smtClean="0">
                <a:latin typeface="Arial" pitchFamily="34" charset="0"/>
                <a:cs typeface="Arial" pitchFamily="34" charset="0"/>
              </a:rPr>
              <a:t>	Az Fgytv. </a:t>
            </a:r>
            <a:r>
              <a:rPr lang="hu-HU" sz="7200" b="1" dirty="0">
                <a:latin typeface="Arial" pitchFamily="34" charset="0"/>
                <a:cs typeface="Arial" pitchFamily="34" charset="0"/>
              </a:rPr>
              <a:t>hatálya  főszabály szerint a vállalkozások azon tevékenységére terjed ki, amely a fogyasztókat érinti vagy érintheti</a:t>
            </a:r>
            <a:r>
              <a:rPr lang="hu-HU" sz="7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4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5500" i="1" u="sng" dirty="0" smtClean="0">
                <a:latin typeface="Arial" pitchFamily="34" charset="0"/>
                <a:cs typeface="Arial" pitchFamily="34" charset="0"/>
              </a:rPr>
              <a:t>fogyasztó</a:t>
            </a:r>
            <a:r>
              <a:rPr lang="hu-HU" sz="55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hu-HU" sz="5500" dirty="0" smtClean="0">
                <a:latin typeface="Arial" pitchFamily="34" charset="0"/>
                <a:cs typeface="Arial" pitchFamily="34" charset="0"/>
              </a:rPr>
              <a:t> az önálló foglalkozásán és gazdasági tevékenységén kívül eső célok érdekében eljáró természetes személy, aki árut vesz, rendel, kap, használ, igénybe vesz vagy az áruval kapcsolatos kereskedelmi kommunikáció, ajánlat címzettje.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5500" dirty="0" smtClean="0">
                <a:latin typeface="Arial" pitchFamily="34" charset="0"/>
                <a:cs typeface="Arial" pitchFamily="34" charset="0"/>
              </a:rPr>
              <a:t>	- A békéltető testületre vonatkozó szabályok alkalmazásában fogyasztónak minősül a fentieken túlmenően az önálló foglalkozásán és gazdasági tevékenységi körén kívül eső célok érdekében eljáró, külön törvény szerinti civil szervezet, egyházi jogi személy, társasház, lakásszövetkezet, mikro-, kis- és középvállalkozás is, amely árut vesz, rendel, kap, használ, igénybe vesz vagy az áruval kapcsolatos kereskedelmi kommunikáció, ajánlat címzettje.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5500" dirty="0" smtClean="0">
                <a:latin typeface="Arial" pitchFamily="34" charset="0"/>
                <a:cs typeface="Arial" pitchFamily="34" charset="0"/>
              </a:rPr>
              <a:t>Az </a:t>
            </a:r>
            <a:r>
              <a:rPr lang="hu-HU" sz="5500" dirty="0" err="1" smtClean="0">
                <a:latin typeface="Arial" pitchFamily="34" charset="0"/>
                <a:cs typeface="Arial" pitchFamily="34" charset="0"/>
              </a:rPr>
              <a:t>Fgytv</a:t>
            </a:r>
            <a:r>
              <a:rPr lang="hu-HU" sz="5500" dirty="0" smtClean="0">
                <a:latin typeface="Arial" pitchFamily="34" charset="0"/>
                <a:cs typeface="Arial" pitchFamily="34" charset="0"/>
              </a:rPr>
              <a:t>. szerint </a:t>
            </a:r>
            <a:r>
              <a:rPr lang="hu-HU" sz="5500" i="1" u="sng" dirty="0" smtClean="0">
                <a:latin typeface="Arial" pitchFamily="34" charset="0"/>
                <a:cs typeface="Arial" pitchFamily="34" charset="0"/>
              </a:rPr>
              <a:t>vállalkozás</a:t>
            </a:r>
            <a:r>
              <a:rPr lang="hu-HU" sz="5500" dirty="0" smtClean="0">
                <a:latin typeface="Arial" pitchFamily="34" charset="0"/>
                <a:cs typeface="Arial" pitchFamily="34" charset="0"/>
              </a:rPr>
              <a:t> az, </a:t>
            </a:r>
            <a:r>
              <a:rPr lang="hu-HU" sz="5500" dirty="0">
                <a:latin typeface="Arial" pitchFamily="34" charset="0"/>
                <a:cs typeface="Arial" pitchFamily="34" charset="0"/>
              </a:rPr>
              <a:t>aki a tevékenységet önálló foglalkozásával vagy gazdasági tevékenységével összefüggő célok érdekében végzi</a:t>
            </a:r>
            <a:r>
              <a:rPr lang="hu-HU" sz="5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hu-HU" sz="5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5500" dirty="0" smtClean="0">
                <a:latin typeface="Arial" pitchFamily="34" charset="0"/>
                <a:cs typeface="Arial" pitchFamily="34" charset="0"/>
              </a:rPr>
              <a:t>	Mindezek </a:t>
            </a:r>
            <a:r>
              <a:rPr lang="hu-HU" sz="5500" dirty="0">
                <a:latin typeface="Arial" pitchFamily="34" charset="0"/>
                <a:cs typeface="Arial" pitchFamily="34" charset="0"/>
              </a:rPr>
              <a:t>alapján </a:t>
            </a:r>
            <a:r>
              <a:rPr lang="hu-HU" sz="5500" b="1" dirty="0">
                <a:latin typeface="Arial" pitchFamily="34" charset="0"/>
                <a:cs typeface="Arial" pitchFamily="34" charset="0"/>
              </a:rPr>
              <a:t>a fogyasztóvédelmi hatóság eljárásában fogyasztó csak természetes személy lehet,</a:t>
            </a:r>
            <a:r>
              <a:rPr lang="hu-HU" sz="5500" dirty="0">
                <a:latin typeface="Arial" pitchFamily="34" charset="0"/>
                <a:cs typeface="Arial" pitchFamily="34" charset="0"/>
              </a:rPr>
              <a:t> a békéltető testületek előtt azonban </a:t>
            </a:r>
            <a:r>
              <a:rPr lang="hu-HU" sz="5500" dirty="0" smtClean="0">
                <a:latin typeface="Arial" pitchFamily="34" charset="0"/>
                <a:cs typeface="Arial" pitchFamily="34" charset="0"/>
              </a:rPr>
              <a:t>az Fgytv.-ben </a:t>
            </a:r>
            <a:r>
              <a:rPr lang="hu-HU" sz="5500" dirty="0">
                <a:latin typeface="Arial" pitchFamily="34" charset="0"/>
                <a:cs typeface="Arial" pitchFamily="34" charset="0"/>
              </a:rPr>
              <a:t>nevesített szervezetek is kezdeményezhetnek </a:t>
            </a:r>
            <a:r>
              <a:rPr lang="hu-HU" sz="5500" dirty="0" smtClean="0">
                <a:latin typeface="Arial" pitchFamily="34" charset="0"/>
                <a:cs typeface="Arial" pitchFamily="34" charset="0"/>
              </a:rPr>
              <a:t>eljárást</a:t>
            </a:r>
            <a:endParaRPr lang="hu-HU" sz="5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731329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9" y="692696"/>
            <a:ext cx="7130752" cy="792088"/>
          </a:xfrm>
        </p:spPr>
        <p:txBody>
          <a:bodyPr>
            <a:normAutofit fontScale="90000"/>
          </a:bodyPr>
          <a:lstStyle/>
          <a:p>
            <a:r>
              <a:rPr lang="hu-HU" sz="3700" dirty="0">
                <a:solidFill>
                  <a:schemeClr val="tx1"/>
                </a:solidFill>
              </a:rPr>
              <a:t>Á</a:t>
            </a:r>
            <a:r>
              <a:rPr lang="hu-HU" sz="3700" dirty="0" smtClean="0">
                <a:solidFill>
                  <a:schemeClr val="tx1"/>
                </a:solidFill>
              </a:rPr>
              <a:t>ltalános kereskedelmi feltételek</a:t>
            </a: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>
                <a:solidFill>
                  <a:schemeClr val="tx1"/>
                </a:solidFill>
              </a:rPr>
              <a:t/>
            </a:r>
            <a:br>
              <a:rPr lang="hu-HU" sz="3200" dirty="0">
                <a:solidFill>
                  <a:schemeClr val="tx1"/>
                </a:solidFill>
              </a:rPr>
            </a:b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15617" y="2060848"/>
            <a:ext cx="7418784" cy="3888432"/>
          </a:xfrm>
        </p:spPr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Kereskedőre vonatkozó adatok feltüntetése (név, székhely,)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Nyitvatartási idő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Vásárlók könyve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Tájékoztatás a panaszügyintézés helyéről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Tájékoztatás az üzletben működő biztonsági szolgálat nevéről, székhelyéről, vásárlókat érintő szabályokról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Nyugta-, illetve számlaadási kötelezettség teljesítése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Fogyasztói megkárosítás hamis méréssel, számolással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Mérőeszközök hitelessége, ellenőrző mérleg elhelyezése</a:t>
            </a:r>
          </a:p>
          <a:p>
            <a:r>
              <a:rPr lang="hu-HU" dirty="0" smtClean="0">
                <a:latin typeface="Arial" pitchFamily="34" charset="0"/>
                <a:cs typeface="Arial" pitchFamily="34" charset="0"/>
              </a:rPr>
              <a:t>Árfeltüntetés, árfelszámítás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38667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9" y="404664"/>
            <a:ext cx="7130752" cy="1080120"/>
          </a:xfrm>
        </p:spPr>
        <p:txBody>
          <a:bodyPr>
            <a:normAutofit fontScale="90000"/>
          </a:bodyPr>
          <a:lstStyle/>
          <a:p>
            <a:r>
              <a:rPr lang="hu-HU" sz="3300" dirty="0"/>
              <a:t>Kereskedőre vonatkozó adatok feltüntetése (név, székhely,)</a:t>
            </a:r>
            <a:r>
              <a:rPr lang="hu-HU" dirty="0"/>
              <a:t/>
            </a:r>
            <a:br>
              <a:rPr lang="hu-HU" dirty="0"/>
            </a:b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>
                <a:solidFill>
                  <a:schemeClr val="tx1"/>
                </a:solidFill>
              </a:rPr>
              <a:t/>
            </a:r>
            <a:br>
              <a:rPr lang="hu-HU" sz="3200" dirty="0">
                <a:solidFill>
                  <a:schemeClr val="tx1"/>
                </a:solidFill>
              </a:rPr>
            </a:b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15617" y="1916832"/>
            <a:ext cx="7418784" cy="4464496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Az </a:t>
            </a:r>
            <a:r>
              <a:rPr lang="hu-HU" dirty="0" err="1" smtClean="0"/>
              <a:t>Fgytv</a:t>
            </a:r>
            <a:r>
              <a:rPr lang="hu-HU" dirty="0" smtClean="0"/>
              <a:t>. 17/A. § (1) bekezdés értelmében </a:t>
            </a:r>
            <a:r>
              <a:rPr lang="hu-HU" b="1" dirty="0" smtClean="0"/>
              <a:t>a vállalkozás köteles a fogyasztót tájékoztatni a vállalkozás nevéről, székhelyéről, a panaszügyintézés helyéről, módjáról </a:t>
            </a:r>
            <a:r>
              <a:rPr lang="hu-HU" dirty="0" smtClean="0"/>
              <a:t>– ha ügyfélszolgálatot működtet, az ügyfélszolgálat levelezési címéről, - </a:t>
            </a:r>
            <a:r>
              <a:rPr lang="hu-HU" b="1" dirty="0" smtClean="0"/>
              <a:t>ha a panaszokat elektronikusan is fogadja, akkor a vállalkozás elektronikus levelezési címéről is.</a:t>
            </a:r>
            <a:r>
              <a:rPr lang="hu-HU" dirty="0" smtClean="0"/>
              <a:t> </a:t>
            </a:r>
          </a:p>
          <a:p>
            <a:pPr algn="just"/>
            <a:r>
              <a:rPr lang="hu-HU" dirty="0" smtClean="0"/>
              <a:t>Az üzlettel rendelkező vállalkozás esetében az e bekezdésben foglalt </a:t>
            </a:r>
            <a:r>
              <a:rPr lang="hu-HU" b="1" dirty="0" smtClean="0"/>
              <a:t>tájékoztatást jól láthatóan és olvashatóan kell megadni</a:t>
            </a:r>
            <a:r>
              <a:rPr lang="hu-HU" dirty="0" smtClean="0"/>
              <a:t>.</a:t>
            </a:r>
          </a:p>
          <a:p>
            <a:pPr algn="just"/>
            <a:r>
              <a:rPr lang="hu-HU" b="1" dirty="0" smtClean="0"/>
              <a:t>A tájékoztatásnak fogyasztói jogvita esetén ki kell terjednie a fogyasztó lakhelye vagy tartózkodási helye szerint illetékes békéltető testületekhez fordulás lehetőségére</a:t>
            </a:r>
            <a:r>
              <a:rPr lang="hu-HU" dirty="0" smtClean="0"/>
              <a:t>. A békéltető testületekről történő tájékoztatást  világosan, érthetően és könnyen elérhető módon kell teljesíteni.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565945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7" y="624110"/>
            <a:ext cx="6770713" cy="1280890"/>
          </a:xfrm>
        </p:spPr>
        <p:txBody>
          <a:bodyPr/>
          <a:lstStyle/>
          <a:p>
            <a:r>
              <a:rPr lang="hu-HU" dirty="0"/>
              <a:t>Nyitvatartási idő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9751" y="2780928"/>
            <a:ext cx="6194649" cy="3130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b="1" dirty="0"/>
              <a:t>A kereskedő köteles az üzlet nyitvatartási idejéről és az abban bekövetkező változásokról a vásárlókat tájékoztatni.</a:t>
            </a:r>
            <a:endParaRPr lang="hu-HU" sz="2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25236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6986736" cy="1280890"/>
          </a:xfrm>
        </p:spPr>
        <p:txBody>
          <a:bodyPr/>
          <a:lstStyle/>
          <a:p>
            <a:r>
              <a:rPr lang="hu-HU" dirty="0"/>
              <a:t>Vásárlók könyve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5" y="1772816"/>
            <a:ext cx="7346776" cy="4138406"/>
          </a:xfrm>
        </p:spPr>
        <p:txBody>
          <a:bodyPr/>
          <a:lstStyle/>
          <a:p>
            <a:pPr algn="just"/>
            <a:r>
              <a:rPr lang="hu-HU" b="1" dirty="0"/>
              <a:t>Az üzletekben jól látható és könnyen hozzáférhető helyen, a kereskedelmi hatóság által hitelesített, folyamatosan számozott oldalú vásárlók könyvét kell elhelyezni</a:t>
            </a:r>
            <a:r>
              <a:rPr lang="hu-HU" b="1" dirty="0" smtClean="0"/>
              <a:t>.</a:t>
            </a:r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dirty="0"/>
              <a:t>A vásárlók a vásárlók könyvébe bejegyezhetik az üzlet működésével, továbbá az ott folytatott kereskedelmi tevékenységgel kapcsolatos panaszaikat és javaslataikat. A vásárlót e jogának gyakorlásában megakadályozni vagy befolyásolni tilos. </a:t>
            </a:r>
          </a:p>
          <a:p>
            <a:pPr algn="just"/>
            <a:r>
              <a:rPr lang="hu-HU" dirty="0"/>
              <a:t>A vásárlók könyvét a használatba vétel előtt a kereskedelmi hatóság hitelesíti, feltüntetve a vásárlók könyve megnyitásának időpontját.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53332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>
            <a:normAutofit/>
          </a:bodyPr>
          <a:lstStyle/>
          <a:p>
            <a:r>
              <a:rPr lang="hu-HU" dirty="0" smtClean="0"/>
              <a:t>Az előadás felépítése 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619672" y="1700808"/>
            <a:ext cx="6591985" cy="4786478"/>
          </a:xfrm>
        </p:spPr>
        <p:txBody>
          <a:bodyPr>
            <a:normAutofit/>
          </a:bodyPr>
          <a:lstStyle/>
          <a:p>
            <a:r>
              <a:rPr lang="hu-HU" sz="2600" dirty="0" smtClean="0"/>
              <a:t>A </a:t>
            </a:r>
            <a:r>
              <a:rPr lang="hu-HU" sz="2600" dirty="0"/>
              <a:t>fogyasztóvédelmi </a:t>
            </a:r>
            <a:r>
              <a:rPr lang="hu-HU" sz="2600" dirty="0" smtClean="0"/>
              <a:t>hatóság szervezeti áttekintése</a:t>
            </a:r>
            <a:endParaRPr lang="hu-HU" sz="2600" dirty="0"/>
          </a:p>
          <a:p>
            <a:r>
              <a:rPr lang="hu-HU" sz="2600" dirty="0" smtClean="0"/>
              <a:t>A fogyasztóvédelmi hatóság ellenőrzési területei</a:t>
            </a:r>
          </a:p>
          <a:p>
            <a:r>
              <a:rPr lang="hu-HU" sz="2600" dirty="0" smtClean="0"/>
              <a:t>Általános fogyasztóvédelmi szabályok és a fogyasztói panaszkezelés</a:t>
            </a:r>
          </a:p>
          <a:p>
            <a:r>
              <a:rPr lang="hu-HU" sz="2600" dirty="0" smtClean="0"/>
              <a:t>Az online értékesítés szabály</a:t>
            </a:r>
          </a:p>
          <a:p>
            <a:r>
              <a:rPr lang="hu-HU" sz="2600" dirty="0" smtClean="0"/>
              <a:t>Kötelező jótállás, szavatosság – igényérvényesítés szabályrendszere</a:t>
            </a:r>
          </a:p>
          <a:p>
            <a:pPr>
              <a:buNone/>
            </a:pPr>
            <a:endParaRPr lang="hu-HU" sz="2600" dirty="0" smtClean="0"/>
          </a:p>
          <a:p>
            <a:endParaRPr lang="hu-HU" sz="2600" dirty="0"/>
          </a:p>
          <a:p>
            <a:pPr marL="0" indent="0" algn="just">
              <a:buNone/>
            </a:pPr>
            <a:endParaRPr lang="hu-HU" sz="2600" dirty="0" smtClean="0"/>
          </a:p>
          <a:p>
            <a:pPr algn="just"/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2717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00800" cy="128089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Panaszkezelési és ügyfélszolgálati szabályok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1720" y="1916832"/>
            <a:ext cx="6482681" cy="4176464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/>
              <a:t>A </a:t>
            </a:r>
            <a:r>
              <a:rPr lang="hu-HU" sz="2000" b="1" dirty="0" smtClean="0"/>
              <a:t>panasznak</a:t>
            </a:r>
            <a:r>
              <a:rPr lang="hu-HU" sz="2000" dirty="0" smtClean="0"/>
              <a:t> </a:t>
            </a:r>
            <a:r>
              <a:rPr lang="hu-HU" sz="2000" dirty="0"/>
              <a:t>a fogyasztó a vállalkozásnak, illetve a vállalkozás érdekében vagy javára eljáró személynek </a:t>
            </a:r>
            <a:r>
              <a:rPr lang="hu-HU" sz="2000" b="1" dirty="0"/>
              <a:t>az áru fogyasztók részére történő forgalmazásával, illetve értékesítésével közvetlen kapcsolatban álló magatartására, tevékenységére vagy mulasztására vonatkozó </a:t>
            </a:r>
            <a:r>
              <a:rPr lang="hu-HU" sz="2000" b="1" dirty="0" smtClean="0"/>
              <a:t>észrevétel</a:t>
            </a:r>
            <a:r>
              <a:rPr lang="hu-HU" sz="2000" dirty="0" smtClean="0"/>
              <a:t>ét nevezzük</a:t>
            </a:r>
            <a:r>
              <a:rPr lang="hu-HU" sz="2000" b="1" dirty="0" smtClean="0"/>
              <a:t>.</a:t>
            </a:r>
          </a:p>
          <a:p>
            <a:pPr marL="1257300" lvl="3" indent="0" algn="just">
              <a:buNone/>
            </a:pPr>
            <a:r>
              <a:rPr lang="hu-HU" sz="2000" b="1" dirty="0" smtClean="0"/>
              <a:t>A </a:t>
            </a:r>
            <a:r>
              <a:rPr lang="hu-HU" sz="2000" b="1" dirty="0"/>
              <a:t>panasz lehet: </a:t>
            </a:r>
          </a:p>
          <a:p>
            <a:pPr marL="1714500" lvl="3" indent="-457200" algn="just"/>
            <a:r>
              <a:rPr lang="hu-HU" sz="2000" b="1" dirty="0"/>
              <a:t>szóbeli</a:t>
            </a:r>
          </a:p>
          <a:p>
            <a:pPr marL="1714500" lvl="3" indent="-457200" algn="just"/>
            <a:r>
              <a:rPr lang="hu-HU" sz="2000" b="1" dirty="0"/>
              <a:t>írásbeli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65645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5" y="548680"/>
            <a:ext cx="6986736" cy="57606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Szóbeli panasz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27584" y="1556792"/>
            <a:ext cx="7859216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000" b="1" dirty="0" smtClean="0"/>
              <a:t>A szóbeli panaszt azonnal meg kell vizsgálni</a:t>
            </a:r>
            <a:r>
              <a:rPr lang="hu-HU" sz="2000" dirty="0" smtClean="0"/>
              <a:t>, és </a:t>
            </a:r>
            <a:r>
              <a:rPr lang="hu-HU" sz="2000" b="1" dirty="0" smtClean="0"/>
              <a:t>szükség szerint orvosolni</a:t>
            </a:r>
            <a:r>
              <a:rPr lang="hu-HU" sz="2000" dirty="0" smtClean="0"/>
              <a:t>.</a:t>
            </a:r>
          </a:p>
          <a:p>
            <a:pPr algn="just"/>
            <a:r>
              <a:rPr lang="hu-HU" sz="2000" dirty="0" smtClean="0"/>
              <a:t>Ha a fogyasztó a panasz kezelésével nem ért egyet, vagy a panasz azonnali kivizsgálása nem lehetséges, a vállalkozás a panaszról és az azzal kapcsolatos álláspontjáról haladéktalanul </a:t>
            </a:r>
            <a:r>
              <a:rPr lang="hu-HU" sz="2000" b="1" dirty="0" smtClean="0"/>
              <a:t>köteles jegyzőkönyvet felvenni, és annak egy másolati példányát</a:t>
            </a:r>
            <a:endParaRPr lang="hu-HU" sz="200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2000" b="1" dirty="0" smtClean="0"/>
              <a:t>személyesen közölt szóbeli panasz</a:t>
            </a:r>
            <a:r>
              <a:rPr lang="hu-HU" sz="2000" dirty="0" smtClean="0"/>
              <a:t> esetén </a:t>
            </a:r>
            <a:r>
              <a:rPr lang="hu-HU" sz="2000" b="1" dirty="0" smtClean="0"/>
              <a:t>helyben a fogyasztónak átadni</a:t>
            </a:r>
            <a:r>
              <a:rPr lang="hu-HU" sz="2000" dirty="0" smtClean="0"/>
              <a:t>,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2000" b="1" dirty="0" smtClean="0"/>
              <a:t>telefonon vagy egyéb elektronikus hírközlési szolgáltatás felhasználásával közölt szóbeli panasz</a:t>
            </a:r>
            <a:r>
              <a:rPr lang="hu-HU" sz="2000" dirty="0" smtClean="0"/>
              <a:t> esetén a fogyasztónak </a:t>
            </a:r>
            <a:r>
              <a:rPr lang="hu-HU" sz="2000" b="1" dirty="0" smtClean="0"/>
              <a:t>legkésőbb az érdemi válasszal egyidejűleg megküldeni</a:t>
            </a:r>
            <a:r>
              <a:rPr lang="hu-HU" sz="2000" dirty="0" smtClean="0"/>
              <a:t>,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u-HU" sz="2000" dirty="0" smtClean="0"/>
              <a:t>egyebekben pedig az írásbeli panaszra vonatkozóan előírások szerint köteles eljárni.</a:t>
            </a:r>
          </a:p>
          <a:p>
            <a:pPr marL="0" indent="0" algn="just">
              <a:buNone/>
            </a:pPr>
            <a:endParaRPr lang="hu-HU" sz="2000" dirty="0"/>
          </a:p>
          <a:p>
            <a:pPr algn="just"/>
            <a:endParaRPr lang="hu-HU" sz="2000" b="1" dirty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7153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7168" cy="936104"/>
          </a:xfrm>
        </p:spPr>
        <p:txBody>
          <a:bodyPr>
            <a:noAutofit/>
          </a:bodyPr>
          <a:lstStyle/>
          <a:p>
            <a:r>
              <a:rPr lang="hu-HU" sz="3000" dirty="0" smtClean="0"/>
              <a:t>Panaszról felvett jegyzőkönyv </a:t>
            </a:r>
            <a:br>
              <a:rPr lang="hu-HU" sz="3000" dirty="0" smtClean="0"/>
            </a:br>
            <a:r>
              <a:rPr lang="hu-HU" sz="3000" dirty="0" smtClean="0"/>
              <a:t>tartalmi kellékei</a:t>
            </a:r>
            <a:endParaRPr lang="hu-HU" sz="30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5586984"/>
          </a:xfrm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</a:pPr>
            <a:r>
              <a:rPr lang="hu-HU" sz="1700" dirty="0" smtClean="0">
                <a:latin typeface="Arial" pitchFamily="34" charset="0"/>
                <a:cs typeface="Arial" pitchFamily="34" charset="0"/>
              </a:rPr>
              <a:t>a fogyasztó </a:t>
            </a:r>
            <a:r>
              <a:rPr lang="hu-HU" sz="1700" u="sng" dirty="0" smtClean="0">
                <a:latin typeface="Arial" pitchFamily="34" charset="0"/>
                <a:cs typeface="Arial" pitchFamily="34" charset="0"/>
              </a:rPr>
              <a:t>neve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, lak</a:t>
            </a:r>
            <a:r>
              <a:rPr lang="hu-HU" sz="1700" u="sng" dirty="0" smtClean="0">
                <a:latin typeface="Arial" pitchFamily="34" charset="0"/>
                <a:cs typeface="Arial" pitchFamily="34" charset="0"/>
              </a:rPr>
              <a:t>címe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 algn="just">
              <a:spcBef>
                <a:spcPts val="600"/>
              </a:spcBef>
            </a:pPr>
            <a:r>
              <a:rPr lang="hu-HU" sz="17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hu-HU" sz="1700" u="sng" dirty="0" smtClean="0">
                <a:latin typeface="Arial" pitchFamily="34" charset="0"/>
                <a:cs typeface="Arial" pitchFamily="34" charset="0"/>
              </a:rPr>
              <a:t>panasz előterjesztés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ének helye, </a:t>
            </a:r>
            <a:r>
              <a:rPr lang="hu-HU" sz="1700" u="sng" dirty="0" smtClean="0">
                <a:latin typeface="Arial" pitchFamily="34" charset="0"/>
                <a:cs typeface="Arial" pitchFamily="34" charset="0"/>
              </a:rPr>
              <a:t>ideje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, módja,</a:t>
            </a:r>
          </a:p>
          <a:p>
            <a:pPr lvl="0" algn="just">
              <a:spcBef>
                <a:spcPts val="600"/>
              </a:spcBef>
            </a:pPr>
            <a:r>
              <a:rPr lang="hu-HU" sz="1700" dirty="0" smtClean="0">
                <a:latin typeface="Arial" pitchFamily="34" charset="0"/>
                <a:cs typeface="Arial" pitchFamily="34" charset="0"/>
              </a:rPr>
              <a:t>a fogyasztó </a:t>
            </a:r>
            <a:r>
              <a:rPr lang="hu-HU" sz="1700" u="sng" dirty="0" smtClean="0">
                <a:latin typeface="Arial" pitchFamily="34" charset="0"/>
                <a:cs typeface="Arial" pitchFamily="34" charset="0"/>
              </a:rPr>
              <a:t>panasz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ának </a:t>
            </a:r>
            <a:r>
              <a:rPr lang="hu-HU" sz="1700" u="sng" dirty="0" smtClean="0">
                <a:latin typeface="Arial" pitchFamily="34" charset="0"/>
                <a:cs typeface="Arial" pitchFamily="34" charset="0"/>
              </a:rPr>
              <a:t>részletes leírása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, a fogyasztó által bemutatott iratok, dokumentumok és egyéb bizonyítékok jegyzéke,</a:t>
            </a:r>
          </a:p>
          <a:p>
            <a:pPr lvl="0" algn="just">
              <a:spcBef>
                <a:spcPts val="600"/>
              </a:spcBef>
            </a:pPr>
            <a:r>
              <a:rPr lang="hu-HU" sz="1700" dirty="0" smtClean="0">
                <a:latin typeface="Arial" pitchFamily="34" charset="0"/>
                <a:cs typeface="Arial" pitchFamily="34" charset="0"/>
              </a:rPr>
              <a:t>a vállalkozás nyilatkozata a fogyasztó panaszával kapcsolatos álláspontjáról, amennyiben a panasz azonnali kivizsgálása lehetséges,</a:t>
            </a:r>
          </a:p>
          <a:p>
            <a:pPr lvl="0" algn="just">
              <a:spcBef>
                <a:spcPts val="600"/>
              </a:spcBef>
            </a:pPr>
            <a:r>
              <a:rPr lang="hu-HU" sz="1700" dirty="0" smtClean="0">
                <a:latin typeface="Arial" pitchFamily="34" charset="0"/>
                <a:cs typeface="Arial" pitchFamily="34" charset="0"/>
              </a:rPr>
              <a:t>a jegyzőkönyvet felvevő személy és a fogyasztó aláírása,</a:t>
            </a:r>
            <a:endParaRPr lang="hu-HU" sz="1700" i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600"/>
              </a:spcBef>
            </a:pPr>
            <a:r>
              <a:rPr lang="hu-HU" sz="1700" dirty="0" smtClean="0">
                <a:latin typeface="Arial" pitchFamily="34" charset="0"/>
                <a:cs typeface="Arial" pitchFamily="34" charset="0"/>
              </a:rPr>
              <a:t>a jegyzőkönyv felvételének helye, ideje,</a:t>
            </a:r>
          </a:p>
          <a:p>
            <a:pPr lvl="0" algn="just">
              <a:spcBef>
                <a:spcPts val="600"/>
              </a:spcBef>
            </a:pPr>
            <a:r>
              <a:rPr lang="hu-HU" sz="1700" dirty="0" smtClean="0">
                <a:latin typeface="Arial" pitchFamily="34" charset="0"/>
                <a:cs typeface="Arial" pitchFamily="34" charset="0"/>
              </a:rPr>
              <a:t>telefonon vagy egyéb elektronikus hírközlési szolgáltatás felhasználásával közölt szóbeli panasz esetén a panasz egyedi azonosítószáma.</a:t>
            </a:r>
          </a:p>
          <a:p>
            <a:pPr marL="0" lvl="0" algn="just">
              <a:buNone/>
            </a:pPr>
            <a:r>
              <a:rPr lang="hu-HU" sz="1700" dirty="0" smtClean="0">
                <a:latin typeface="Arial" pitchFamily="34" charset="0"/>
                <a:cs typeface="Arial" pitchFamily="34" charset="0"/>
              </a:rPr>
              <a:t>Fontos kiemelni, hogy </a:t>
            </a:r>
            <a:r>
              <a:rPr lang="hu-HU" sz="1700" b="1" dirty="0" smtClean="0">
                <a:latin typeface="Arial" pitchFamily="34" charset="0"/>
                <a:cs typeface="Arial" pitchFamily="34" charset="0"/>
              </a:rPr>
              <a:t>ha a fogyasztó jótállási, vagy szavatossági igényeit kívánja érvényesíteni minőségi kifogás keretében, akkor a jegyzőkönyvre a fogyasztó és vállalkozás közötti szerződés keretében eladott dolgokra vonatkozó szavatossági és jótállási igények intézésének eljárási szabályairól szóló 19/2014. (IV. 29.) NGM rendelet  szabályai az irányadóak</a:t>
            </a:r>
            <a:r>
              <a:rPr lang="hu-HU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hu-HU" sz="2000" b="1" dirty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7153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3" y="624110"/>
            <a:ext cx="6986737" cy="932682"/>
          </a:xfrm>
        </p:spPr>
        <p:txBody>
          <a:bodyPr>
            <a:normAutofit/>
          </a:bodyPr>
          <a:lstStyle/>
          <a:p>
            <a:r>
              <a:rPr lang="hu-HU" dirty="0" smtClean="0"/>
              <a:t>Írásbeli panasz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755576" y="1556792"/>
            <a:ext cx="8174142" cy="5086918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Az írásbeli panaszt a vállalkozás </a:t>
            </a:r>
            <a:r>
              <a:rPr lang="hu-HU" sz="2000" b="1" dirty="0" smtClean="0"/>
              <a:t>a beérkezését követően harminc napon belül köteles írásban érdemben megválaszolni és intézkedni annak közlése iránt</a:t>
            </a:r>
            <a:r>
              <a:rPr lang="hu-HU" sz="2000" dirty="0" smtClean="0"/>
              <a:t>. Ennél rövidebb határidőt jogszabály, hosszabb határidőt törvény állapíthat meg. </a:t>
            </a:r>
          </a:p>
          <a:p>
            <a:pPr algn="just"/>
            <a:r>
              <a:rPr lang="hu-HU" sz="2000" dirty="0" smtClean="0"/>
              <a:t>A </a:t>
            </a:r>
            <a:r>
              <a:rPr lang="hu-HU" sz="2000" b="1" dirty="0" smtClean="0"/>
              <a:t>panaszt elutasító álláspontját a vállalkozás indokolni köteles!</a:t>
            </a:r>
            <a:endParaRPr lang="hu-HU" sz="2000" dirty="0" smtClean="0"/>
          </a:p>
          <a:p>
            <a:pPr algn="just"/>
            <a:r>
              <a:rPr lang="hu-HU" sz="2000" dirty="0" smtClean="0"/>
              <a:t> A vállalkozás a panaszról felvett jegyzőkönyvet és a válasz másolati példányát </a:t>
            </a:r>
            <a:r>
              <a:rPr lang="hu-HU" sz="2000" b="1" dirty="0" smtClean="0"/>
              <a:t>öt évig köteles megőrizni, és azt az ellenőrző hatóságoknak kérésükre bemutatni.</a:t>
            </a:r>
            <a:endParaRPr lang="hu-HU" sz="2000" dirty="0" smtClean="0"/>
          </a:p>
          <a:p>
            <a:pPr algn="just"/>
            <a:r>
              <a:rPr lang="hu-HU" sz="2000" dirty="0" smtClean="0"/>
              <a:t>A panasz elutasítása esetén a vállalkozás köteles a fogyasztót írásban tájékoztatni arról, hogy </a:t>
            </a:r>
            <a:r>
              <a:rPr lang="hu-HU" sz="2000" b="1" dirty="0" smtClean="0"/>
              <a:t>panaszával – annak jellege szerint – mely hatóság és békéltető testület eljárását kezdeményezheti</a:t>
            </a:r>
            <a:r>
              <a:rPr lang="hu-HU" sz="2000" dirty="0" smtClean="0"/>
              <a:t>. </a:t>
            </a:r>
            <a:r>
              <a:rPr lang="hu-HU" sz="2000" b="1" dirty="0"/>
              <a:t> </a:t>
            </a:r>
            <a:endParaRPr lang="hu-HU" sz="2000" dirty="0"/>
          </a:p>
          <a:p>
            <a:pPr marL="0" indent="0" algn="just">
              <a:buNone/>
            </a:pPr>
            <a:endParaRPr lang="hu-HU" sz="2000" b="1" dirty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7153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200800" cy="1008112"/>
          </a:xfrm>
        </p:spPr>
        <p:txBody>
          <a:bodyPr>
            <a:noAutofit/>
          </a:bodyPr>
          <a:lstStyle/>
          <a:p>
            <a:r>
              <a:rPr lang="hu-HU" dirty="0" smtClean="0"/>
              <a:t>Vásárlók könyvében rögzített fogyasztói bejegyzések intézése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619672" y="2492896"/>
            <a:ext cx="6912768" cy="31683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sz="2400" dirty="0" smtClean="0"/>
              <a:t>A vásárlók könyvébe tett olyan fogyasztói bejegyzések, panaszok, amelyek az üzlet működésével, továbbá az ott folytatott kereskedelmi tevékenységgel kapcsolatosak, </a:t>
            </a:r>
            <a:r>
              <a:rPr lang="hu-HU" sz="2400" b="1" dirty="0" smtClean="0"/>
              <a:t>az Fgytv. 17/A. §-a szerinti írásbeli fogyasztói panasznak minősülnek.</a:t>
            </a:r>
          </a:p>
          <a:p>
            <a:pPr algn="just">
              <a:buNone/>
            </a:pPr>
            <a:r>
              <a:rPr lang="hu-HU" sz="2400" b="1" dirty="0" smtClean="0"/>
              <a:t>	</a:t>
            </a:r>
          </a:p>
          <a:p>
            <a:pPr algn="just">
              <a:buNone/>
            </a:pPr>
            <a:r>
              <a:rPr lang="hu-HU" sz="2400" b="1" dirty="0" smtClean="0"/>
              <a:t>	Az előbbiekben ismertetett szabályok vonatkoznak rá.</a:t>
            </a:r>
          </a:p>
          <a:p>
            <a:pPr algn="just">
              <a:buNone/>
            </a:pPr>
            <a:endParaRPr lang="hu-HU" sz="2400" b="1" dirty="0" smtClean="0"/>
          </a:p>
          <a:p>
            <a:pPr algn="just"/>
            <a:r>
              <a:rPr lang="hu-HU" sz="2400" b="1" dirty="0" smtClean="0"/>
              <a:t>Figyelemmel kell lenni az </a:t>
            </a:r>
            <a:r>
              <a:rPr lang="hu-HU" sz="2400" b="1" dirty="0" smtClean="0">
                <a:solidFill>
                  <a:schemeClr val="accent2">
                    <a:lumMod val="75000"/>
                  </a:schemeClr>
                </a:solidFill>
              </a:rPr>
              <a:t>adatvédelemre vonatkozó szabályok betartására </a:t>
            </a:r>
            <a:r>
              <a:rPr lang="hu-HU" sz="2400" b="1" dirty="0" smtClean="0"/>
              <a:t>is!!!</a:t>
            </a:r>
          </a:p>
          <a:p>
            <a:pPr marL="0" indent="0" algn="just">
              <a:buNone/>
            </a:pPr>
            <a:endParaRPr lang="hu-HU" sz="20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471531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9" y="404664"/>
            <a:ext cx="7130752" cy="1080120"/>
          </a:xfrm>
        </p:spPr>
        <p:txBody>
          <a:bodyPr>
            <a:normAutofit fontScale="90000"/>
          </a:bodyPr>
          <a:lstStyle/>
          <a:p>
            <a:r>
              <a:rPr lang="hu-HU" dirty="0"/>
              <a:t>Nyugta-, illetve számlaadási kötelezettség teljesítése</a:t>
            </a:r>
            <a:br>
              <a:rPr lang="hu-HU" dirty="0"/>
            </a:b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>
                <a:solidFill>
                  <a:schemeClr val="tx1"/>
                </a:solidFill>
              </a:rPr>
              <a:t/>
            </a:r>
            <a:br>
              <a:rPr lang="hu-HU" sz="3200" dirty="0">
                <a:solidFill>
                  <a:schemeClr val="tx1"/>
                </a:solidFill>
              </a:rPr>
            </a:b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691679" y="1988840"/>
            <a:ext cx="6842721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Az ÁFA tv. értelmében </a:t>
            </a:r>
            <a:r>
              <a:rPr lang="hu-HU" b="1" dirty="0" smtClean="0"/>
              <a:t>az adóalany köteles a termékértékesítésről, szolgáltatásnyújtásról a termék beszerzője, szolgáltatás igénybevevője részére számla vagy nyugta kibocsátásáról gondoskodni. </a:t>
            </a:r>
          </a:p>
          <a:p>
            <a:pPr algn="just"/>
            <a:endParaRPr lang="hu-HU" b="1" dirty="0"/>
          </a:p>
          <a:p>
            <a:pPr marL="0" indent="0" algn="just">
              <a:buNone/>
            </a:pPr>
            <a:r>
              <a:rPr lang="hu-HU" dirty="0" smtClean="0"/>
              <a:t>A számla tartalmának vizsgálata a Nemzeti Adó- és Vámhivatal illetékes területi szervének hatáskörébe tartozik, a fogyasztóvédelmi hatóság a bizonylat átadását ellenőrzi.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653336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9" y="620688"/>
            <a:ext cx="7130752" cy="6480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Mérés, mérőeszközök</a:t>
            </a:r>
            <a:r>
              <a:rPr lang="hu-HU" dirty="0"/>
              <a:t/>
            </a:r>
            <a:br>
              <a:rPr lang="hu-HU" dirty="0"/>
            </a:b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15617" y="1556792"/>
            <a:ext cx="7418784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dirty="0" smtClean="0"/>
              <a:t>A Ker. </a:t>
            </a:r>
            <a:r>
              <a:rPr lang="hu-HU" dirty="0" err="1" smtClean="0"/>
              <a:t>vhr</a:t>
            </a:r>
            <a:r>
              <a:rPr lang="hu-HU" dirty="0" smtClean="0"/>
              <a:t>. 23. § (2) bekezdése szerint </a:t>
            </a:r>
            <a:r>
              <a:rPr lang="hu-HU" b="1" dirty="0" smtClean="0"/>
              <a:t>a vásárló részére tömeg, térfogat vagy egyéb mérték szerint forgalmazott terméket </a:t>
            </a:r>
            <a:r>
              <a:rPr lang="hu-HU" dirty="0" smtClean="0"/>
              <a:t>– a nettó tömeget, térfogatot vagy egyéb mértéket feltüntető eredeti csomagolásban forgalmazott termék kivételével – </a:t>
            </a:r>
            <a:r>
              <a:rPr lang="hu-HU" b="1" dirty="0" smtClean="0"/>
              <a:t>csak hatóságilag hitelesített mérőeszközzel történő lemérés után szabad kiszolgálni.</a:t>
            </a:r>
            <a:r>
              <a:rPr lang="hu-HU" dirty="0" smtClean="0"/>
              <a:t> Súlypótló eszközök használata tilos.</a:t>
            </a:r>
          </a:p>
          <a:p>
            <a:pPr marL="0" indent="0"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Hitelesítés érvényességének időtartalmát a Mérésügyi rendelet 2. számú melléklete tartalmazza.</a:t>
            </a:r>
          </a:p>
          <a:p>
            <a:pPr marL="0" indent="0" algn="ctr">
              <a:buNone/>
            </a:pPr>
            <a:r>
              <a:rPr lang="hu-HU" b="1" dirty="0" smtClean="0"/>
              <a:t>mérlegek, </a:t>
            </a:r>
            <a:r>
              <a:rPr lang="hu-HU" b="1" dirty="0"/>
              <a:t>	</a:t>
            </a:r>
            <a:r>
              <a:rPr lang="hu-HU" b="1" dirty="0" smtClean="0"/>
              <a:t>súlyok </a:t>
            </a:r>
            <a:r>
              <a:rPr lang="hu-HU" b="1" dirty="0" smtClean="0">
                <a:sym typeface="Wingdings" panose="05000000000000000000" pitchFamily="2" charset="2"/>
              </a:rPr>
              <a:t> </a:t>
            </a:r>
            <a:r>
              <a:rPr lang="hu-HU" b="1" dirty="0" smtClean="0"/>
              <a:t>2 év.</a:t>
            </a:r>
          </a:p>
          <a:p>
            <a:pPr marL="0" indent="0" algn="ctr">
              <a:buNone/>
            </a:pPr>
            <a:endParaRPr lang="hu-HU" b="1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 err="1" smtClean="0"/>
              <a:t>Kertv</a:t>
            </a:r>
            <a:r>
              <a:rPr lang="hu-HU" dirty="0" smtClean="0"/>
              <a:t>. 5. § (2) bekezdése értelmében </a:t>
            </a:r>
            <a:r>
              <a:rPr lang="hu-HU" b="1" dirty="0" smtClean="0"/>
              <a:t>a</a:t>
            </a:r>
            <a:r>
              <a:rPr lang="hu-HU" dirty="0" smtClean="0"/>
              <a:t> </a:t>
            </a:r>
            <a:r>
              <a:rPr lang="hu-HU" b="1" dirty="0" smtClean="0"/>
              <a:t>kereskedő köteles biztosítani, hogy a vásárló a megvásárolni kívánt termék jellegétől függően, annak méretét, súlyát, illetve használhatóságát ellenőrizhesse  az üzletben.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4199976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403649" y="404664"/>
            <a:ext cx="7130752" cy="10801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Árfeltüntetés, árfelszámítás szabályai</a:t>
            </a: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>
                <a:solidFill>
                  <a:schemeClr val="tx1"/>
                </a:solidFill>
              </a:rPr>
              <a:t/>
            </a:r>
            <a:br>
              <a:rPr lang="hu-HU" sz="3200" dirty="0">
                <a:solidFill>
                  <a:schemeClr val="tx1"/>
                </a:solidFill>
              </a:rPr>
            </a:b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1115617" y="2060848"/>
            <a:ext cx="7418784" cy="3888432"/>
          </a:xfrm>
        </p:spPr>
        <p:txBody>
          <a:bodyPr/>
          <a:lstStyle/>
          <a:p>
            <a:r>
              <a:rPr lang="hu-HU" b="1" dirty="0" smtClean="0"/>
              <a:t>Az eladási ár </a:t>
            </a:r>
            <a:r>
              <a:rPr lang="hu-HU" dirty="0" smtClean="0"/>
              <a:t>fogalma az </a:t>
            </a:r>
            <a:r>
              <a:rPr lang="hu-HU" dirty="0" err="1" smtClean="0"/>
              <a:t>Fgytv</a:t>
            </a:r>
            <a:r>
              <a:rPr lang="hu-HU" dirty="0" smtClean="0"/>
              <a:t>. 2. § m) pontja alapján: </a:t>
            </a:r>
            <a:r>
              <a:rPr lang="hu-HU" b="1" dirty="0" smtClean="0"/>
              <a:t>a termék egy egységre vagy adott mennyiségre vonatkozó ár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Fgytv</a:t>
            </a:r>
            <a:r>
              <a:rPr lang="hu-HU" dirty="0" smtClean="0"/>
              <a:t>. 14. §</a:t>
            </a:r>
            <a:r>
              <a:rPr lang="hu-HU" dirty="0" err="1" smtClean="0"/>
              <a:t>-a</a:t>
            </a:r>
            <a:r>
              <a:rPr lang="hu-HU" dirty="0" smtClean="0"/>
              <a:t> értelmében a megvételre kínált áru eladási ára tekintetében </a:t>
            </a:r>
            <a:r>
              <a:rPr lang="hu-HU" b="1" dirty="0" smtClean="0"/>
              <a:t>a fogyasztókat írásban , egyértelműen, könnyen azonosíthatóan és tisztán olvasható módon</a:t>
            </a:r>
            <a:r>
              <a:rPr lang="hu-HU" dirty="0" smtClean="0"/>
              <a:t>, </a:t>
            </a:r>
            <a:r>
              <a:rPr lang="hu-HU" b="1" dirty="0" smtClean="0"/>
              <a:t>Magyarország törvényes fizetőeszközében kifejezve (Ft) kell tájékoztatni.</a:t>
            </a:r>
          </a:p>
          <a:p>
            <a:r>
              <a:rPr lang="hu-HU" b="1" dirty="0" smtClean="0"/>
              <a:t>Az eladási árat a terméken, annak csomagolásán, vagy </a:t>
            </a:r>
            <a:r>
              <a:rPr lang="hu-HU" dirty="0" smtClean="0"/>
              <a:t>a termékhez egyéb módon rögzítve, vagy közvetlenül a termék mellett elhelyezett egyedi árkiíráson vagy könnyen hozzáférhető</a:t>
            </a:r>
            <a:r>
              <a:rPr lang="hu-HU" b="1" dirty="0" smtClean="0"/>
              <a:t> árjegyzéken kell feltüntetni.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798018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7098012" cy="18722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3200" cap="none" dirty="0" smtClean="0"/>
              <a:t>Az „online kereskedelem”</a:t>
            </a:r>
            <a:br>
              <a:rPr lang="hu-HU" sz="3200" cap="none" dirty="0" smtClean="0"/>
            </a:br>
            <a:r>
              <a:rPr lang="hu-HU" sz="3200" cap="none" dirty="0" smtClean="0"/>
              <a:t>fogyasztóvédelmi szempontú ellenőrzése</a:t>
            </a:r>
            <a:endParaRPr lang="hu-HU" sz="3200" cap="non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02386" y="4581128"/>
            <a:ext cx="6505918" cy="1584176"/>
          </a:xfrm>
        </p:spPr>
        <p:txBody>
          <a:bodyPr>
            <a:normAutofit/>
          </a:bodyPr>
          <a:lstStyle/>
          <a:p>
            <a:endParaRPr lang="hu-HU" sz="2800" dirty="0" smtClean="0"/>
          </a:p>
          <a:p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54093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Webes vásárlás Előnye, hátránya</a:t>
            </a:r>
            <a:endParaRPr lang="hu-HU" sz="3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  <a:defRPr/>
            </a:pP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Előnyei:</a:t>
            </a:r>
          </a:p>
          <a:p>
            <a:pPr lvl="1" algn="just">
              <a:spcAft>
                <a:spcPts val="0"/>
              </a:spcAft>
              <a:defRPr/>
            </a:pP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Kényelem,</a:t>
            </a:r>
          </a:p>
          <a:p>
            <a:pPr lvl="1" algn="just">
              <a:spcAft>
                <a:spcPts val="0"/>
              </a:spcAft>
              <a:defRPr/>
            </a:pP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Kedvező ár,</a:t>
            </a:r>
          </a:p>
          <a:p>
            <a:pPr lvl="1" algn="just">
              <a:spcAft>
                <a:spcPts val="0"/>
              </a:spcAft>
              <a:defRPr/>
            </a:pP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Kínálati bőség.</a:t>
            </a:r>
          </a:p>
          <a:p>
            <a:pPr algn="ctr">
              <a:buNone/>
              <a:defRPr/>
            </a:pPr>
            <a:endParaRPr lang="hu-HU" altLang="hu-H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  <a:defRPr/>
            </a:pP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Hátrányai:</a:t>
            </a:r>
          </a:p>
          <a:p>
            <a:pPr>
              <a:defRPr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Fokozottan fennáll a meggondolatlan szerződéskötés lehetősége,</a:t>
            </a:r>
          </a:p>
          <a:p>
            <a:pPr>
              <a:defRPr/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fogyasztó kiszolgáltatottabb helyzetbe kerülésének veszélye.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572558"/>
            <a:ext cx="3166120" cy="2231329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6618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fogyasztóvédelmi hatóság szervezeti felépítése 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331641" y="1988840"/>
            <a:ext cx="720276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 smtClean="0">
                <a:latin typeface="+mn-lt"/>
              </a:rPr>
              <a:t>Fogyasztóvédelmi </a:t>
            </a:r>
            <a:r>
              <a:rPr lang="hu-HU" b="1" dirty="0">
                <a:latin typeface="+mn-lt"/>
              </a:rPr>
              <a:t>hatóságként a Kormány </a:t>
            </a:r>
            <a:r>
              <a:rPr lang="hu-HU" dirty="0">
                <a:latin typeface="+mn-lt"/>
              </a:rPr>
              <a:t>– a pénzügyi közvetítőrendszer felügyeletével kapcsolatos feladatkörbe tartozó ügyek kivételével – </a:t>
            </a:r>
            <a:r>
              <a:rPr lang="hu-HU" b="1" dirty="0">
                <a:latin typeface="+mn-lt"/>
              </a:rPr>
              <a:t>közigazgatási hatósági </a:t>
            </a:r>
            <a:r>
              <a:rPr lang="hu-HU" b="1" dirty="0" smtClean="0">
                <a:latin typeface="+mn-lt"/>
              </a:rPr>
              <a:t>ügyekben</a:t>
            </a:r>
          </a:p>
          <a:p>
            <a:pPr marL="0" indent="0" algn="just">
              <a:buNone/>
            </a:pPr>
            <a:endParaRPr lang="hu-HU" sz="1000" b="1" dirty="0" smtClean="0">
              <a:latin typeface="+mn-lt"/>
            </a:endParaRPr>
          </a:p>
          <a:p>
            <a:pPr algn="just"/>
            <a:r>
              <a:rPr lang="hu-HU" dirty="0" smtClean="0">
                <a:latin typeface="+mn-lt"/>
              </a:rPr>
              <a:t>a fővárosi és megyei kormányhivatal </a:t>
            </a:r>
            <a:r>
              <a:rPr lang="hu-HU" b="1" dirty="0" smtClean="0">
                <a:latin typeface="+mn-lt"/>
              </a:rPr>
              <a:t>járási</a:t>
            </a:r>
            <a:r>
              <a:rPr lang="hu-HU" dirty="0" smtClean="0">
                <a:latin typeface="+mn-lt"/>
              </a:rPr>
              <a:t> (fővárosi kerületi) </a:t>
            </a:r>
            <a:r>
              <a:rPr lang="hu-HU" b="1" dirty="0" smtClean="0">
                <a:latin typeface="+mn-lt"/>
              </a:rPr>
              <a:t>hivatalát</a:t>
            </a:r>
            <a:r>
              <a:rPr lang="hu-HU" dirty="0" smtClean="0">
                <a:latin typeface="+mn-lt"/>
              </a:rPr>
              <a:t> (a továbbiakban: járási hivatal),</a:t>
            </a:r>
            <a:endParaRPr lang="hu-HU" dirty="0">
              <a:latin typeface="+mn-lt"/>
            </a:endParaRPr>
          </a:p>
          <a:p>
            <a:pPr algn="just"/>
            <a:r>
              <a:rPr lang="hu-HU" dirty="0">
                <a:latin typeface="+mn-lt"/>
              </a:rPr>
              <a:t>a fővárosi és megyei kormányhivatal </a:t>
            </a:r>
            <a:r>
              <a:rPr lang="hu-HU" b="1" dirty="0">
                <a:latin typeface="+mn-lt"/>
              </a:rPr>
              <a:t>megyeszékhely szerinti járási</a:t>
            </a:r>
            <a:r>
              <a:rPr lang="hu-HU" dirty="0">
                <a:latin typeface="+mn-lt"/>
              </a:rPr>
              <a:t> (fővárosi kerületi) </a:t>
            </a:r>
            <a:r>
              <a:rPr lang="hu-HU" b="1" dirty="0">
                <a:latin typeface="+mn-lt"/>
              </a:rPr>
              <a:t>hivatalát</a:t>
            </a:r>
            <a:r>
              <a:rPr lang="hu-HU" dirty="0">
                <a:latin typeface="+mn-lt"/>
              </a:rPr>
              <a:t> (a továbbiakban: megyeszékhely szerinti járási hivatal), </a:t>
            </a:r>
          </a:p>
          <a:p>
            <a:pPr algn="just"/>
            <a:r>
              <a:rPr lang="hu-HU" dirty="0" smtClean="0">
                <a:latin typeface="+mn-lt"/>
              </a:rPr>
              <a:t>a </a:t>
            </a:r>
            <a:r>
              <a:rPr lang="hu-HU" b="1" dirty="0">
                <a:latin typeface="+mn-lt"/>
              </a:rPr>
              <a:t>Pest Megyei Kormányhivatalt</a:t>
            </a:r>
            <a:r>
              <a:rPr lang="hu-HU" dirty="0">
                <a:latin typeface="+mn-lt"/>
              </a:rPr>
              <a:t>, valamint</a:t>
            </a:r>
          </a:p>
          <a:p>
            <a:pPr algn="just"/>
            <a:r>
              <a:rPr lang="hu-HU" dirty="0">
                <a:latin typeface="+mn-lt"/>
              </a:rPr>
              <a:t>a </a:t>
            </a:r>
            <a:r>
              <a:rPr lang="hu-HU" b="1" dirty="0">
                <a:latin typeface="+mn-lt"/>
              </a:rPr>
              <a:t>fogyasztóvédelemért felelős </a:t>
            </a:r>
            <a:r>
              <a:rPr lang="hu-HU" b="1" dirty="0" smtClean="0">
                <a:latin typeface="+mn-lt"/>
              </a:rPr>
              <a:t>minisztert </a:t>
            </a:r>
            <a:r>
              <a:rPr lang="hu-HU" dirty="0" smtClean="0">
                <a:latin typeface="+mn-lt"/>
              </a:rPr>
              <a:t>(ITM) </a:t>
            </a:r>
            <a:r>
              <a:rPr lang="hu-HU" b="1" dirty="0" smtClean="0">
                <a:latin typeface="+mn-lt"/>
              </a:rPr>
              <a:t>jelölte </a:t>
            </a:r>
            <a:r>
              <a:rPr lang="hu-HU" b="1" dirty="0">
                <a:latin typeface="+mn-lt"/>
              </a:rPr>
              <a:t>ki</a:t>
            </a:r>
            <a:r>
              <a:rPr lang="hu-HU" dirty="0">
                <a:latin typeface="+mn-lt"/>
              </a:rPr>
              <a:t>. </a:t>
            </a:r>
            <a:endParaRPr lang="hu-HU" dirty="0" smtClean="0">
              <a:latin typeface="+mn-lt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1868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72160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Jogszabályi háttér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268760"/>
            <a:ext cx="8206680" cy="5400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elektronikus kereskedelmi szolgáltatások, valamint az információs társadalommal összefüggő szolgáltatások egyes kérdéseiről szóló 2001. évi CVIII. törvény (</a:t>
            </a:r>
            <a:r>
              <a:rPr lang="hu-HU" alt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ektv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u-HU" altLang="hu-H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Fogyasztókkal szembeni tisztességtelen kereskedelmi gyakorlat tilalmáról szóló 2008. évi XLVII. törvény (</a:t>
            </a:r>
            <a:r>
              <a:rPr lang="hu-HU" alt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fttv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u-HU" altLang="hu-H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Fogyasztóvédelemről szóló 1997. évi CLV. törvény (</a:t>
            </a:r>
            <a:r>
              <a:rPr lang="hu-HU" alt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fgytv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altLang="hu-H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kereskedelemről szóló 2005. évi CLXIV. törvény (</a:t>
            </a:r>
            <a:r>
              <a:rPr lang="hu-HU" alt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fogyasztó és a vállalkozás közötti szerződések részletes szabályairól szóló 45/2014. (I.26.) Korm. rendelet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453/2016. (XII.19.) Korm. </a:t>
            </a:r>
            <a:r>
              <a:rPr lang="hu-HU" altLang="hu-HU" sz="21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alt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endelet - </a:t>
            </a:r>
            <a:r>
              <a:rPr lang="hu-HU" altLang="hu-H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közzétételi kötelezettség </a:t>
            </a:r>
            <a:r>
              <a:rPr lang="hu-HU" alt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súlyos jogsértést elkövető webáruházak üzemeltetőre vonatkozóan</a:t>
            </a:r>
            <a:endParaRPr lang="hu-HU" altLang="hu-H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termékek eladási ára és egységára, továbbá a szolgáltatások díja feltüntetésének részletes szabályairól szóló 4/2009. (I.30.) NFGM-SZMM rendelet (</a:t>
            </a:r>
            <a:r>
              <a:rPr lang="hu-HU" alt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 rendelet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altLang="hu-HU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egyes tartós fogyasztási cikkekre vonatkozó kötelező jótállásról szóló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151/2003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 (IX.22.) Korm. rendelet (</a:t>
            </a:r>
            <a:r>
              <a:rPr lang="hu-HU" alt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jótállási rendelet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8565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6118448" cy="928144"/>
          </a:xfrm>
        </p:spPr>
        <p:txBody>
          <a:bodyPr/>
          <a:lstStyle/>
          <a:p>
            <a:pPr algn="ctr"/>
            <a:r>
              <a:rPr lang="hu-HU" dirty="0" smtClean="0"/>
              <a:t>Fogalom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628800"/>
            <a:ext cx="4896544" cy="50405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Információs társadalommal összefüggő szolgáltatás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None/>
              <a:defRPr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Távollevők részére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rendszerint                                          </a:t>
            </a:r>
            <a:r>
              <a:rPr lang="hu-HU" alt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ellenszolgáltatás fejében nyújtott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szolgáltatás.</a:t>
            </a: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u-HU" alt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ker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 szolgáltatás:</a:t>
            </a:r>
          </a:p>
          <a:p>
            <a:pPr lvl="1">
              <a:spcAft>
                <a:spcPts val="0"/>
              </a:spcAft>
              <a:buNone/>
              <a:defRPr/>
            </a:pP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	Olyan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információs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társadalommal összefüggő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szolgáltatás, amelynek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célja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valamely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birtokba vehető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forgalomképes ingó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dolog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Webáruház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spcAft>
                <a:spcPts val="0"/>
              </a:spcAft>
              <a:buNone/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alt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honlapon</a:t>
            </a:r>
            <a:r>
              <a:rPr lang="hu-HU" alt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vagy egy  hozzáférhető webes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felületen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a fogyasztó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valamilyen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terméket megrendelhet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908720"/>
            <a:ext cx="3096344" cy="5112568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3899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Fontos tudni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916832"/>
            <a:ext cx="7630616" cy="460851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elektronikus úton, webáruházakban történő vásárlás során létrejött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szerződések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Korm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 rendelet alapján </a:t>
            </a: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távollevők között kötött szerződésnek minősülnek</a:t>
            </a:r>
            <a:r>
              <a:rPr lang="hu-HU" alt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hu-HU" altLang="hu-HU" sz="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szerződés a felek akaratának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kölcsönös és egybehangzó nyilatkozat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ával jön létre, mely  ajánlatból és elfogadó nyilatkozatból áll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hu-HU" altLang="hu-H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Webáruház katalógusának közzététele nem ajánlattételnek, hanem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ajánlatra történő felhívásnak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minősül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hu-HU" altLang="hu-H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Interneten történő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vásárlás esetén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a „klikkelő” fél, azaz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 fogyasztó tesz ajánlatot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kereskedőnek.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9638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Megrendelés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4282422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szolgáltató köteles az igénybe vevő megrendelésének megérkezését elektronikus úton haladéktalanul visszaigazolni.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(legkésőbb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48 órán belül) </a:t>
            </a:r>
            <a:r>
              <a:rPr lang="hu-HU" altLang="hu-HU" sz="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Visszaigazolás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≠ 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ELFOGADÓ NYILATKOZAT</a:t>
            </a:r>
            <a:endParaRPr lang="hu-HU" altLang="hu-H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  <a:defRPr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Az eladótól érkezett részletes, a szerződés lényeges elemeit tartalmazó e-mail üzenet jelenti a szerződés létrejöttét</a:t>
            </a:r>
            <a:r>
              <a:rPr lang="hu-HU" altLang="hu-HU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179808"/>
            <a:ext cx="5114987" cy="1731414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475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484632"/>
            <a:ext cx="7198568" cy="1144168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Mit és hogyan ellenőriz a hatóság az online kereskedelmet?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9912" y="1628800"/>
            <a:ext cx="4678288" cy="4543400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Tárgya szerint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elektronikus kereskedelmi 	tevékenységet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Helyszíne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szerint: </a:t>
            </a:r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webáruházakat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Iránya szerint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tájékoztatási kötelezettséget</a:t>
            </a:r>
          </a:p>
          <a:p>
            <a:pPr lvl="1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egtévesztés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tisztességtelen kereskedelmi gyakorlat megvalósulását</a:t>
            </a:r>
          </a:p>
          <a:p>
            <a:pPr lvl="1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jótállási jegy, nyugta-számla adását</a:t>
            </a:r>
          </a:p>
          <a:p>
            <a:pPr marL="274320" lvl="1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(próbarendelés útján)</a:t>
            </a:r>
          </a:p>
          <a:p>
            <a:pPr lvl="1"/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80" y="2060848"/>
            <a:ext cx="2664296" cy="3240360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8261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11144" cy="128215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A webszolgáltató tájékoztatási kötelezettsége 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1720" y="2132856"/>
            <a:ext cx="6406480" cy="4039344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szolgáltató személyéről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elektronikus szerződés megkötéséről, módjáról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 tartalmáról és teljesítéséről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Szavatosságról és jótállásról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Panaszkezelési és vitarendezési mechanizmusokról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elállási és felmondási jogról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Egyéb, releváns tájékoztatások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9498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38138"/>
          </a:xfrm>
        </p:spPr>
        <p:txBody>
          <a:bodyPr>
            <a:noAutofit/>
          </a:bodyPr>
          <a:lstStyle/>
          <a:p>
            <a:pPr algn="ctr"/>
            <a:r>
              <a:rPr lang="hu-HU" sz="3000" dirty="0" smtClean="0"/>
              <a:t>A szolgáltató személyéről </a:t>
            </a:r>
            <a:br>
              <a:rPr lang="hu-HU" sz="3000" dirty="0" smtClean="0"/>
            </a:br>
            <a:r>
              <a:rPr lang="hu-HU" sz="3000" dirty="0" smtClean="0"/>
              <a:t>szóló tájékoztatás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5616" y="1412776"/>
            <a:ext cx="7776864" cy="50611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szolgáltató személyéről</a:t>
            </a:r>
          </a:p>
          <a:p>
            <a:pPr>
              <a:spcBef>
                <a:spcPts val="0"/>
              </a:spcBef>
              <a:buNone/>
            </a:pPr>
            <a:endParaRPr lang="hu-H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Cégnév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, illetve egyéni vállalkozói név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Vállalkozás 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székhely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ének (lakcímének) postai 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címe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vállalkozás üzleti tevékenységének (üzlete, telephelye) postai címe - ha eltér a székhely postai címétől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Szolgáltató elérhetősége (e-mail cím)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Szolgáltató egyéb elérhetősége (telefonszám vagy elektronikus bejelentőlap)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Cégjegyzékszám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vagy egyéni vállalkozói nyilvántartási szám vagy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kereskedelmi nyilvántartási szám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Nyilvántartásba vevő szerv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megnevezése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Adószám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Magatartási kódexre vonatkozó információk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Tárhely szolgáltatójának adatai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(székhely, telephely, e-mail cím)</a:t>
            </a:r>
          </a:p>
          <a:p>
            <a:pPr fontAlgn="base" hangingPunct="0"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 fontAlgn="base" hangingPunct="0">
              <a:buNone/>
            </a:pPr>
            <a:endParaRPr lang="hu-HU" sz="2800" dirty="0" smtClean="0"/>
          </a:p>
          <a:p>
            <a:pPr>
              <a:buNone/>
            </a:pPr>
            <a:endParaRPr lang="hu-HU" sz="2800" dirty="0" smtClean="0"/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5859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56784" cy="128215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A szolgáltató személyéről </a:t>
            </a:r>
            <a:br>
              <a:rPr lang="hu-HU" sz="3000" dirty="0" smtClean="0"/>
            </a:br>
            <a:r>
              <a:rPr lang="hu-HU" sz="3000" dirty="0" smtClean="0"/>
              <a:t>szóló tájékoztatás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340768"/>
            <a:ext cx="7128792" cy="5061746"/>
          </a:xfrm>
        </p:spPr>
        <p:txBody>
          <a:bodyPr>
            <a:normAutofit/>
          </a:bodyPr>
          <a:lstStyle/>
          <a:p>
            <a:pPr lvl="1"/>
            <a:r>
              <a:rPr lang="hu-HU" dirty="0" smtClean="0"/>
              <a:t>Jogszerű:</a:t>
            </a:r>
          </a:p>
          <a:p>
            <a:pPr lvl="1">
              <a:buNone/>
            </a:pPr>
            <a:r>
              <a:rPr lang="hu-HU" dirty="0" smtClean="0"/>
              <a:t>	A teljes vagy rövidített cégnév, az egyéni vállalkozó megnevezése, a megfelelő elérhetőségek, jogosultságok közlése. 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Jogsértő:</a:t>
            </a:r>
          </a:p>
          <a:p>
            <a:pPr lvl="1">
              <a:buNone/>
            </a:pPr>
            <a:r>
              <a:rPr lang="hu-HU" dirty="0" smtClean="0"/>
              <a:t>	Az adatközlés elmulasztása, a szolgáltató tényleges megnevezése helyett a webáruház fantázianevének feltüntetése.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>
              <a:buNone/>
            </a:pPr>
            <a:endParaRPr lang="hu-HU" sz="2800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211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56784" cy="128215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Az Elektronikus szerződésről szóló tájékoztatás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340768"/>
            <a:ext cx="7128792" cy="50617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Az elektronikus szerződés megkötéséről</a:t>
            </a:r>
          </a:p>
          <a:p>
            <a:pPr>
              <a:spcBef>
                <a:spcPts val="0"/>
              </a:spcBef>
              <a:buNone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általános szerződési feltételekről (mentési, nyomtatási, letöltési lehetőség biztosítása)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szerződéskötés technikai feltételeiről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 alakiságára, iktatására és utólagos hozzáférhetőségére vonatkozó előzetes tájékoztatás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adatbeviteli hibák kijavításáról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 nyelvéről </a:t>
            </a:r>
          </a:p>
          <a:p>
            <a:pPr lvl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elektronikus szerződéskötés technikai feltételeinek biztosítása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>
              <a:buNone/>
            </a:pPr>
            <a:endParaRPr lang="hu-HU" sz="2800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5170027"/>
            <a:ext cx="2438400" cy="13636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879" y="5388256"/>
            <a:ext cx="1486497" cy="109669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290774"/>
            <a:ext cx="1716782" cy="1291659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38</a:t>
            </a:fld>
            <a:endParaRPr lang="hu-HU" dirty="0"/>
          </a:p>
        </p:txBody>
      </p:sp>
      <p:sp>
        <p:nvSpPr>
          <p:cNvPr id="46082" name="AutoShape 2" descr="Képtalálat a következőre: „nyomtató ik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211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56784" cy="128215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Az Elektronikus szerződésről szóló tájékoztatás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340768"/>
            <a:ext cx="7128792" cy="5061746"/>
          </a:xfrm>
        </p:spPr>
        <p:txBody>
          <a:bodyPr>
            <a:normAutofit/>
          </a:bodyPr>
          <a:lstStyle/>
          <a:p>
            <a:pPr lvl="1"/>
            <a:r>
              <a:rPr lang="hu-HU" dirty="0" smtClean="0"/>
              <a:t>Jogszerű:</a:t>
            </a:r>
          </a:p>
          <a:p>
            <a:pPr lvl="1">
              <a:buNone/>
            </a:pPr>
            <a:r>
              <a:rPr lang="hu-HU" dirty="0" smtClean="0"/>
              <a:t>	ÁSZF nyomtatható, menthető és tárolhatósága biztosított.</a:t>
            </a:r>
          </a:p>
          <a:p>
            <a:pPr lvl="1">
              <a:buNone/>
            </a:pPr>
            <a:r>
              <a:rPr lang="hu-HU" dirty="0" smtClean="0"/>
              <a:t>	 A virtuális bevásárlási folyamat összefoglalásra kerül. </a:t>
            </a:r>
          </a:p>
          <a:p>
            <a:pPr lvl="1">
              <a:buNone/>
            </a:pPr>
            <a:r>
              <a:rPr lang="hu-HU" dirty="0" smtClean="0"/>
              <a:t>	Informálnak arról, hogy a szerződést írásba foglalják-e, mentik-e, utólag hozzáférhető-e, vagy az adatbeviteli hibák javíthatók–e. </a:t>
            </a:r>
          </a:p>
          <a:p>
            <a:pPr lvl="1">
              <a:buNone/>
            </a:pPr>
            <a:r>
              <a:rPr lang="hu-HU" dirty="0" smtClean="0"/>
              <a:t>	Ha utalnak a szerződés nyelvezetére. </a:t>
            </a:r>
          </a:p>
          <a:p>
            <a:pPr lvl="1">
              <a:buNone/>
            </a:pPr>
            <a:r>
              <a:rPr lang="hu-HU" dirty="0" smtClean="0"/>
              <a:t>	Ha az elektronikus szerződéskötés feltétele biztosított.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Jogsértő:</a:t>
            </a:r>
          </a:p>
          <a:p>
            <a:pPr lvl="1">
              <a:buNone/>
            </a:pPr>
            <a:r>
              <a:rPr lang="hu-HU" dirty="0" smtClean="0"/>
              <a:t>	Ha az </a:t>
            </a:r>
            <a:r>
              <a:rPr lang="hu-HU" dirty="0" err="1" smtClean="0"/>
              <a:t>ÁSZF-t</a:t>
            </a:r>
            <a:r>
              <a:rPr lang="hu-HU" dirty="0" smtClean="0"/>
              <a:t> görgetősávos ablak vagy előreugró panel tartalmazza. Ha a „visszaigazolás” telefonos megkereséssel valósul meg. 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>
              <a:buNone/>
            </a:pPr>
            <a:endParaRPr lang="hu-HU" sz="2800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39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211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Általános Elsőfokú fogyasztóvédelmi hatóság 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942415" y="2636912"/>
            <a:ext cx="6591985" cy="3274310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>
                <a:latin typeface="+mn-lt"/>
              </a:rPr>
              <a:t>Főszabály szerint a </a:t>
            </a:r>
            <a:r>
              <a:rPr lang="hu-HU" dirty="0">
                <a:latin typeface="+mn-lt"/>
              </a:rPr>
              <a:t>Kormány általános </a:t>
            </a:r>
            <a:r>
              <a:rPr lang="hu-HU" dirty="0" smtClean="0">
                <a:latin typeface="+mn-lt"/>
              </a:rPr>
              <a:t>első fokú fogyasztóvédelmi </a:t>
            </a:r>
            <a:r>
              <a:rPr lang="hu-HU" dirty="0">
                <a:latin typeface="+mn-lt"/>
              </a:rPr>
              <a:t>hatóságként </a:t>
            </a:r>
            <a:r>
              <a:rPr lang="hu-HU" b="1" dirty="0">
                <a:latin typeface="+mn-lt"/>
              </a:rPr>
              <a:t>a járási hivatalt </a:t>
            </a:r>
            <a:r>
              <a:rPr lang="hu-HU" dirty="0">
                <a:latin typeface="+mn-lt"/>
              </a:rPr>
              <a:t>jelöli ki.</a:t>
            </a:r>
          </a:p>
          <a:p>
            <a:pPr algn="just"/>
            <a:endParaRPr lang="hu-HU" dirty="0">
              <a:latin typeface="+mn-lt"/>
            </a:endParaRPr>
          </a:p>
          <a:p>
            <a:pPr algn="just"/>
            <a:r>
              <a:rPr lang="hu-HU" dirty="0">
                <a:latin typeface="+mn-lt"/>
              </a:rPr>
              <a:t>Ha </a:t>
            </a:r>
            <a:r>
              <a:rPr lang="hu-HU" dirty="0" smtClean="0">
                <a:latin typeface="+mn-lt"/>
              </a:rPr>
              <a:t>egy </a:t>
            </a:r>
            <a:r>
              <a:rPr lang="hu-HU" dirty="0">
                <a:latin typeface="+mn-lt"/>
              </a:rPr>
              <a:t>eljárásban a járási hivatal és a megyeszékhely szerinti járási hivatal hatásköre is megállapítható, a közigazgatási hatósági eljárást a megyeszékhely szerinti járási hivatal folytatja le.</a:t>
            </a:r>
          </a:p>
          <a:p>
            <a:endParaRPr lang="hu-HU" dirty="0">
              <a:latin typeface="Cambria" panose="02040503050406030204" pitchFamily="18" charset="0"/>
            </a:endParaRPr>
          </a:p>
          <a:p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17976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654032"/>
          </a:xfrm>
        </p:spPr>
        <p:txBody>
          <a:bodyPr>
            <a:noAutofit/>
          </a:bodyPr>
          <a:lstStyle/>
          <a:p>
            <a:pPr algn="ctr"/>
            <a:r>
              <a:rPr lang="hu-HU" sz="3000" dirty="0" smtClean="0"/>
              <a:t>A szolgáltatói tájékoztatás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340768"/>
            <a:ext cx="6449144" cy="5133184"/>
          </a:xfrm>
        </p:spPr>
        <p:txBody>
          <a:bodyPr/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szerződés tartalmáról és teljesítéséről</a:t>
            </a:r>
          </a:p>
          <a:p>
            <a:pPr lvl="1">
              <a:buNone/>
            </a:pPr>
            <a:endParaRPr lang="hu-H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termék vagy szolgáltatás lényeges tulajdonságairól 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áru vagy szolgáltatás ellenértékéről 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ellenértéken felüli (járulékos) költségekről 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teljesítés (fizetés, szállítás) feltételeiről </a:t>
            </a:r>
          </a:p>
          <a:p>
            <a:pPr>
              <a:buNone/>
            </a:pPr>
            <a:endParaRPr lang="hu-HU" sz="2800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851771"/>
            <a:ext cx="6681623" cy="1589037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79064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233120" cy="792088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A szolgáltatói tájékoztatás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Szavatosságról és jótállásról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fogalmak pontos és megfelelő használata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fogalmak közötti különbség a fogyasztó számára világos és egyértelmű legyen</a:t>
            </a:r>
          </a:p>
          <a:p>
            <a:pPr lvl="1"/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05064"/>
            <a:ext cx="3776765" cy="24391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44" y="3438128"/>
            <a:ext cx="3890739" cy="2794327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8593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56784" cy="128215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A szolgáltatói tájékoztatás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340768"/>
            <a:ext cx="7128792" cy="5061746"/>
          </a:xfrm>
        </p:spPr>
        <p:txBody>
          <a:bodyPr>
            <a:normAutofit/>
          </a:bodyPr>
          <a:lstStyle/>
          <a:p>
            <a:pPr lvl="1"/>
            <a:r>
              <a:rPr lang="hu-HU" dirty="0" smtClean="0"/>
              <a:t>Jogszerű:</a:t>
            </a:r>
          </a:p>
          <a:p>
            <a:pPr lvl="1">
              <a:buNone/>
            </a:pPr>
            <a:r>
              <a:rPr lang="hu-HU" dirty="0" smtClean="0"/>
              <a:t>	Ha a szolgáltató a szerződés tárgyának lényeges jellemzőiről tájékoztatást ad.</a:t>
            </a:r>
          </a:p>
          <a:p>
            <a:pPr lvl="1">
              <a:buNone/>
            </a:pPr>
            <a:r>
              <a:rPr lang="hu-HU" dirty="0" smtClean="0"/>
              <a:t>	(tulajdonság, gyártó, ár, használhatóság, kezelhetőség, garanciális jogok, szállítási idő, mód, költség…)</a:t>
            </a:r>
          </a:p>
          <a:p>
            <a:pPr lvl="1">
              <a:buNone/>
            </a:pPr>
            <a:endParaRPr lang="hu-HU" dirty="0" smtClean="0"/>
          </a:p>
          <a:p>
            <a:pPr lvl="1"/>
            <a:r>
              <a:rPr lang="hu-HU" dirty="0" smtClean="0"/>
              <a:t>Jogsértő:</a:t>
            </a:r>
          </a:p>
          <a:p>
            <a:pPr lvl="1">
              <a:buNone/>
            </a:pPr>
            <a:r>
              <a:rPr lang="hu-HU" dirty="0" smtClean="0"/>
              <a:t>	Ha nincs vagy hiányos a tájékoztatás.</a:t>
            </a:r>
          </a:p>
          <a:p>
            <a:pPr lvl="1">
              <a:buNone/>
            </a:pPr>
            <a:r>
              <a:rPr lang="hu-HU" dirty="0" smtClean="0"/>
              <a:t>	Pl. ha nincs meghatározva a teljesítési idő, a csomagköltség, ha a garanciális feltételek zavarosak, a fogalmak (kellékszavatosság, termékszavatosság, jótállás) pontatlanok.</a:t>
            </a:r>
          </a:p>
          <a:p>
            <a:pPr lvl="1">
              <a:buNone/>
            </a:pPr>
            <a:r>
              <a:rPr lang="hu-HU" dirty="0" smtClean="0"/>
              <a:t>	Ha nem a hatályos jogszabályokra hivatkoznak.</a:t>
            </a:r>
          </a:p>
          <a:p>
            <a:pPr lvl="1">
              <a:buNone/>
            </a:pPr>
            <a:r>
              <a:rPr lang="hu-HU" dirty="0" smtClean="0"/>
              <a:t>	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>
              <a:buNone/>
            </a:pPr>
            <a:endParaRPr lang="hu-HU" sz="2800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211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552728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A szolgáltató tájékoztatási kötelezettsége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412776"/>
            <a:ext cx="7416824" cy="50611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Panaszkezelési és  vitarendezési mechanizmusokról</a:t>
            </a:r>
          </a:p>
          <a:p>
            <a:pPr>
              <a:buNone/>
            </a:pPr>
            <a:endParaRPr lang="hu-H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vállalkozásra nézve kötelező peren kívüli panaszkezelési mód és vitarendezési mechanizmus igénybevételének lehetőségéről, valamint az ehhez való hozzáférés módjáról szóló tájékoztatás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békéltető testülethez fordulás lehetőségéről, továbbá a vállalkozás székhelye szerint illetékes békéltető testület nevéről és székhelyének postai címéről informálni a fogyasztót</a:t>
            </a:r>
          </a:p>
          <a:p>
            <a:pPr lvl="1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online vitarendezési platform létezéséről, valamint arról a lehetőségről, hogy az online vitarendezési platform felhasználható a vitáik rendezéséhez, </a:t>
            </a:r>
          </a:p>
          <a:p>
            <a:pPr marL="274320" lvl="1" indent="0" algn="just">
              <a:buNone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(az online vitarendezési platformra mutató elektronikus 	link használatát a fogyasztói jogviták online 	rendezéséről 	szóló 524/2013/EU rendelet 14. 	cikke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ajánlja)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2578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56784" cy="128215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A szolgáltatói tájékoztatás</a:t>
            </a:r>
            <a:r>
              <a:rPr lang="hu-HU" sz="3000" b="1" dirty="0" smtClean="0">
                <a:cs typeface="Arial" panose="020B0604020202020204" pitchFamily="34" charset="0"/>
              </a:rPr>
              <a:t> </a:t>
            </a:r>
            <a:r>
              <a:rPr lang="hu-HU" sz="3000" dirty="0" smtClean="0">
                <a:cs typeface="Arial" panose="020B0604020202020204" pitchFamily="34" charset="0"/>
              </a:rPr>
              <a:t>Panaszkezelés, vitarendezés 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556792"/>
            <a:ext cx="7128792" cy="4845722"/>
          </a:xfrm>
        </p:spPr>
        <p:txBody>
          <a:bodyPr>
            <a:normAutofit/>
          </a:bodyPr>
          <a:lstStyle/>
          <a:p>
            <a:pPr lvl="1"/>
            <a:r>
              <a:rPr lang="hu-HU" dirty="0" smtClean="0"/>
              <a:t>Jogszerű:</a:t>
            </a:r>
          </a:p>
          <a:p>
            <a:pPr lvl="1">
              <a:buNone/>
            </a:pPr>
            <a:r>
              <a:rPr lang="hu-HU" dirty="0" smtClean="0"/>
              <a:t>	ha a panaszkezelés módjáról szóló tájékoztató megtalálható a honlapon, ha a békéltető testületi eljárásban a vállalkozást terhelő együttműködési kötelezettségről tájékoztatás történik, illetve, ha a vállalkozás székhelye szerint illetékes békéltető testület elérhetőségét feltüntetik.</a:t>
            </a:r>
          </a:p>
          <a:p>
            <a:pPr lvl="1">
              <a:buNone/>
            </a:pPr>
            <a:r>
              <a:rPr lang="hu-HU" dirty="0" smtClean="0"/>
              <a:t>	ha a fogyasztói jogviták rendezésére szolgáló link elérhető	(</a:t>
            </a:r>
            <a:r>
              <a:rPr lang="hu-HU" dirty="0" smtClean="0">
                <a:hlinkClick r:id="rId2"/>
              </a:rPr>
              <a:t>https://ec.europa.eu/consumers/odr/</a:t>
            </a:r>
            <a:r>
              <a:rPr lang="hu-HU" dirty="0" smtClean="0"/>
              <a:t> )</a:t>
            </a:r>
          </a:p>
          <a:p>
            <a:pPr lvl="1">
              <a:buNone/>
            </a:pPr>
            <a:endParaRPr lang="hu-HU" dirty="0" smtClean="0"/>
          </a:p>
          <a:p>
            <a:pPr lvl="1"/>
            <a:r>
              <a:rPr lang="hu-HU" dirty="0" smtClean="0"/>
              <a:t>Jogsértő:</a:t>
            </a:r>
          </a:p>
          <a:p>
            <a:pPr lvl="1">
              <a:buNone/>
            </a:pPr>
            <a:r>
              <a:rPr lang="hu-HU" dirty="0" smtClean="0"/>
              <a:t>	ha nincs tájékoztatás a panaszkezelésről, ha nincs utalás a békéltető testületek elérhetőségéről </a:t>
            </a:r>
          </a:p>
          <a:p>
            <a:pPr lvl="1"/>
            <a:endParaRPr lang="hu-HU" dirty="0" smtClean="0"/>
          </a:p>
          <a:p>
            <a:pPr>
              <a:buNone/>
            </a:pPr>
            <a:endParaRPr lang="hu-HU" sz="2800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211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305128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A szolgáltató tájékoztatási kötelezettsége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700808"/>
            <a:ext cx="7560840" cy="4773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elállási és felmondási jogról:</a:t>
            </a:r>
          </a:p>
          <a:p>
            <a:pPr>
              <a:spcBef>
                <a:spcPts val="0"/>
              </a:spcBef>
              <a:buNone/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hu-HU" altLang="hu-HU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vállalkozás a szerződés megkötése előtt, kellő időben köteles a fogyasztót tájékoztatni az elállási jogáról. </a:t>
            </a:r>
            <a:endParaRPr lang="hu-HU" alt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Ennek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szabályait a 45/2014. (II.26) Korm. rendelet határozza meg. </a:t>
            </a:r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elállási jog a fogyasztó oldalán fennálló információhiányt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kompenzálja, és a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termék kézhezvételének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napjától (szerződéskötés napjától)  számított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14 naptári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napon belül gyakorolható. 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Hiánya esetén az elállási vagy felmondási idő a Korm. rendelet szerint </a:t>
            </a:r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12 hónappal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meghosszabbodik (tájékoztatás közlésétől számított 14. napon jár le)!!</a:t>
            </a:r>
          </a:p>
          <a:p>
            <a:endParaRPr lang="hu-HU" sz="2400" dirty="0" smtClean="0"/>
          </a:p>
          <a:p>
            <a:pPr lvl="1">
              <a:buNone/>
            </a:pPr>
            <a:endParaRPr lang="hu-HU" sz="3200" dirty="0" smtClean="0"/>
          </a:p>
          <a:p>
            <a:pPr lvl="1"/>
            <a:endParaRPr lang="hu-HU" sz="2800" dirty="0" smtClean="0"/>
          </a:p>
          <a:p>
            <a:pPr lvl="1"/>
            <a:endParaRPr lang="hu-HU" sz="2400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5445224"/>
            <a:ext cx="1656815" cy="1285287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5378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008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A szolgáltató tájékoztatási kötelezettsége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43608" y="1268760"/>
            <a:ext cx="4392488" cy="539834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hu-HU" sz="7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Elállási jog</a:t>
            </a:r>
          </a:p>
          <a:p>
            <a:pPr algn="ctr">
              <a:buNone/>
            </a:pPr>
            <a:endParaRPr lang="hu-HU" sz="3400" b="1" dirty="0" smtClean="0"/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Termék vásárlása, </a:t>
            </a:r>
            <a:r>
              <a:rPr lang="hu-H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 megrendelése esetén </a:t>
            </a:r>
            <a:r>
              <a:rPr lang="hu-H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is megilleti a fogyasztót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Visszamenőlegesen szünteti meg a szerződést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nem csak a vételár, de a teljesítéssel összefüggésben felmerült költségek (így a kiszállítás költségei) is visszajárnak a fogyasztó számára (ha a fogyasztó a legkevésbé költséges, szokásos fuvarozási módtól eltérő fuvarozást választ, akkor az ebből eredő többletköltséget a vállalkozás nem köteles visszatéríteni)</a:t>
            </a:r>
          </a:p>
          <a:p>
            <a:pPr lvl="1"/>
            <a:endParaRPr lang="hu-HU" sz="8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8064" y="1196752"/>
            <a:ext cx="3384376" cy="3732446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  <a:buNone/>
            </a:pPr>
            <a:r>
              <a:rPr lang="hu-H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Felmondási jog</a:t>
            </a:r>
          </a:p>
          <a:p>
            <a:pPr algn="ctr">
              <a:lnSpc>
                <a:spcPts val="2400"/>
              </a:lnSpc>
              <a:buNone/>
            </a:pPr>
            <a:endParaRPr lang="hu-H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  <a:buNone/>
            </a:pPr>
            <a:endParaRPr lang="hu-HU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 a szerződés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 nyújtására irányul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de a teljesítés a fogyasztó kérésére már a 14 napos elállási határidő lejárta előtt megkezdődött, viszont még nem fejeződött be</a:t>
            </a:r>
          </a:p>
          <a:p>
            <a:pPr lvl="1">
              <a:lnSpc>
                <a:spcPts val="24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jövőre nézve szünteti meg a szerződést</a:t>
            </a:r>
          </a:p>
          <a:p>
            <a:pPr lvl="1">
              <a:lnSpc>
                <a:spcPts val="24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kifizetett összeg arányos része követelhető!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750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37744"/>
            <a:ext cx="8208912" cy="76236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Az elállási jogról szóló tájékoztatási kötelezettség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124744"/>
            <a:ext cx="7560840" cy="53492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sz="2400" b="1" dirty="0" smtClean="0"/>
              <a:t>A tájékoztatás tartalma:</a:t>
            </a:r>
          </a:p>
          <a:p>
            <a:pPr>
              <a:spcBef>
                <a:spcPts val="0"/>
              </a:spcBef>
              <a:buNone/>
            </a:pPr>
            <a:endParaRPr lang="hu-HU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fogyasztót elállási vagy felmondási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jog illeti meg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Elállási jog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indoklás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(külön magyarázat)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nélkül gyakorolható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 elállási vagy felmondási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jog gyakorlásának határidejéről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egyéb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feltételeiről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(különösen az annak gyakorlásával kapcsolatos szabályokról)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Korm. rendelet 2. melléklete szerinti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nyilatkozat-mintáról</a:t>
            </a: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fogyasztó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elállási/felmondási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jogát gyakorolhatja a nyilatkozat-minta útján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vagy az erre vonatkozó egyértelmű nyilatkozatával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Elállási határidő a termék átvételekor kezdődik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illetve szolgáltatás esetén a szerződéskötéskor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fogyasztó az elállási jogát a szerződés megkötésének napja és a termék átvétele közötti időszakban is gyakorolhatja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ha a fogyasztót </a:t>
            </a:r>
            <a:r>
              <a:rPr lang="hu-HU" sz="2100" b="1" dirty="0">
                <a:latin typeface="Arial" panose="020B0604020202020204" pitchFamily="34" charset="0"/>
                <a:cs typeface="Arial" panose="020B0604020202020204" pitchFamily="34" charset="0"/>
              </a:rPr>
              <a:t>nem illeti meg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 az elállási vagy felmondási jog (kivételek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azokról a körülményekről, amelyek teljesülése esetén a fogyasztó </a:t>
            </a:r>
            <a:r>
              <a:rPr lang="hu-HU" sz="2100" b="1" dirty="0">
                <a:latin typeface="Arial" panose="020B0604020202020204" pitchFamily="34" charset="0"/>
                <a:cs typeface="Arial" panose="020B0604020202020204" pitchFamily="34" charset="0"/>
              </a:rPr>
              <a:t>elveszíti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vagy </a:t>
            </a:r>
            <a:r>
              <a:rPr lang="hu-H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felmondás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szerinti jogát 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7721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elállási jog gyakorlása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 lnSpcReduction="10000"/>
          </a:bodyPr>
          <a:lstStyle/>
          <a:p>
            <a:pPr lvl="1"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Írásban történő elállás esetén elegendő az elállási nyilatkozatot elküldeni 14 napon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belül</a:t>
            </a:r>
          </a:p>
          <a:p>
            <a:pPr lvl="1"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fogyasztónak a terméket haladéktalanul, de legkésőbb az elállás közlésétől számított 14 napon belül vissza kell juttatnia,</a:t>
            </a:r>
          </a:p>
          <a:p>
            <a:pPr lvl="1"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Elállás esetén a szolgáltató legkésőbb 14 napon belül fizeti vissza a fogyasztó által kifizetett teljes összeget,</a:t>
            </a:r>
          </a:p>
          <a:p>
            <a:pPr lvl="1"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elállási vagy felmondási jog gyakorlása esetén a termék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visszaküldésének költségét a fogyasztónak kell viselnie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ha a vállalkozás nem vállalta e költség viselését, </a:t>
            </a:r>
          </a:p>
          <a:p>
            <a:pPr lvl="1"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 szolgáltatás nyújtásra irányuló szerződés esetén a teljesítés – elállásra nyitva álló 14 napos határidőn belüli – megkezdését követően gyakorolja a fogyasztó a felmondási jogát, úgy az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elszámolás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során köteles megtéríteni a vállalkozás ésszerű költségeit;</a:t>
            </a:r>
          </a:p>
          <a:p>
            <a:pPr lvl="1" algn="just"/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4918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449144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000" dirty="0" smtClean="0">
                <a:cs typeface="Arial" panose="020B0604020202020204" pitchFamily="34" charset="0"/>
              </a:rPr>
              <a:t>45/2014. (II.26) Korm. rendelet </a:t>
            </a:r>
            <a:br>
              <a:rPr lang="hu-HU" sz="3000" dirty="0" smtClean="0">
                <a:cs typeface="Arial" panose="020B0604020202020204" pitchFamily="34" charset="0"/>
              </a:rPr>
            </a:br>
            <a:r>
              <a:rPr lang="hu-HU" sz="3000" dirty="0" smtClean="0">
                <a:cs typeface="Arial" panose="020B0604020202020204" pitchFamily="34" charset="0"/>
              </a:rPr>
              <a:t>1. számú melléklete</a:t>
            </a:r>
            <a:endParaRPr lang="hu-HU" sz="3000" dirty="0"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49</a:t>
            </a:fld>
            <a:endParaRPr lang="hu-HU" dirty="0"/>
          </a:p>
        </p:txBody>
      </p:sp>
      <p:pic>
        <p:nvPicPr>
          <p:cNvPr id="14" name="Tartalom helye 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1228" y="1412776"/>
            <a:ext cx="84532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575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691681" y="624110"/>
            <a:ext cx="6842720" cy="1280890"/>
          </a:xfrm>
        </p:spPr>
        <p:txBody>
          <a:bodyPr>
            <a:normAutofit/>
          </a:bodyPr>
          <a:lstStyle/>
          <a:p>
            <a:r>
              <a:rPr lang="hu-HU" dirty="0" smtClean="0"/>
              <a:t>Megyeszékhely szerinti járási hivatal feladatai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942415" y="1988840"/>
            <a:ext cx="6591985" cy="4752528"/>
          </a:xfrm>
        </p:spPr>
        <p:txBody>
          <a:bodyPr>
            <a:normAutofit/>
          </a:bodyPr>
          <a:lstStyle/>
          <a:p>
            <a:r>
              <a:rPr lang="hu-HU" sz="1700" b="1" dirty="0" smtClean="0">
                <a:latin typeface="+mn-lt"/>
              </a:rPr>
              <a:t>Egyes kiemeltebb </a:t>
            </a:r>
            <a:r>
              <a:rPr lang="hu-HU" sz="1700" b="1" dirty="0" smtClean="0"/>
              <a:t>ügykörökben első fokú fogyasztóvédelmi hatóság a megyeszékhely szerinti járási hivatal </a:t>
            </a:r>
            <a:r>
              <a:rPr lang="hu-HU" sz="1700" dirty="0" smtClean="0">
                <a:latin typeface="+mn-lt"/>
              </a:rPr>
              <a:t>(e-kereskedelem, piacfelügyelet, tisztességtelen kereskedelmi gyakorlatok, fogyasztói csoportok, árubemutatóval egybekötött termékértékesítés, a békéltető testületetekkel együtt nem működő vállalkozások,  fogyasztóvédelmi rezsipont, reklámügyek, közszolgáltatások, közszolgáltatói számlakép)</a:t>
            </a:r>
            <a:endParaRPr lang="hu-HU" sz="1700" dirty="0">
              <a:latin typeface="+mn-lt"/>
            </a:endParaRPr>
          </a:p>
          <a:p>
            <a:r>
              <a:rPr lang="hu-HU" sz="1700" b="1" dirty="0" smtClean="0">
                <a:latin typeface="+mn-lt"/>
              </a:rPr>
              <a:t>Illetékessége</a:t>
            </a:r>
            <a:r>
              <a:rPr lang="hu-HU" sz="1700" dirty="0" smtClean="0">
                <a:latin typeface="+mn-lt"/>
              </a:rPr>
              <a:t> a </a:t>
            </a:r>
            <a:r>
              <a:rPr lang="hu-HU" sz="1700" b="1" dirty="0">
                <a:latin typeface="+mn-lt"/>
              </a:rPr>
              <a:t>megye egész területére </a:t>
            </a:r>
            <a:r>
              <a:rPr lang="hu-HU" sz="1700" dirty="0" smtClean="0">
                <a:latin typeface="+mn-lt"/>
              </a:rPr>
              <a:t>kiterjed.</a:t>
            </a:r>
            <a:endParaRPr lang="hu-HU" sz="1700" dirty="0">
              <a:latin typeface="+mn-lt"/>
            </a:endParaRPr>
          </a:p>
          <a:p>
            <a:r>
              <a:rPr lang="hu-HU" sz="1700" dirty="0">
                <a:latin typeface="+mn-lt"/>
              </a:rPr>
              <a:t>A megyeszékhely szerinti járási hivatal feladatait Pest megyében a Pest Megyei Kormányhivatal Érdi Járási Hivatala, a  fővárosban Budapest Főváros Kormányhivatala V. Kerületi Hivatal látja el. </a:t>
            </a:r>
            <a:endParaRPr lang="hu-HU" sz="17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94490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449144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000" dirty="0" smtClean="0">
                <a:cs typeface="Arial" panose="020B0604020202020204" pitchFamily="34" charset="0"/>
              </a:rPr>
              <a:t>45/2014. (II.26) Korm. rendelet </a:t>
            </a:r>
            <a:br>
              <a:rPr lang="hu-HU" sz="3000" dirty="0" smtClean="0">
                <a:cs typeface="Arial" panose="020B0604020202020204" pitchFamily="34" charset="0"/>
              </a:rPr>
            </a:br>
            <a:r>
              <a:rPr lang="hu-HU" sz="3000" dirty="0" smtClean="0">
                <a:cs typeface="Arial" panose="020B0604020202020204" pitchFamily="34" charset="0"/>
              </a:rPr>
              <a:t>2. számú melléklete</a:t>
            </a:r>
            <a:br>
              <a:rPr lang="hu-HU" sz="3000" dirty="0" smtClean="0">
                <a:cs typeface="Arial" panose="020B0604020202020204" pitchFamily="34" charset="0"/>
              </a:rPr>
            </a:br>
            <a:r>
              <a:rPr lang="hu-HU" sz="3000" dirty="0" smtClean="0">
                <a:cs typeface="Arial" panose="020B0604020202020204" pitchFamily="34" charset="0"/>
              </a:rPr>
              <a:t/>
            </a:r>
            <a:br>
              <a:rPr lang="hu-HU" sz="3000" dirty="0" smtClean="0">
                <a:cs typeface="Arial" panose="020B0604020202020204" pitchFamily="34" charset="0"/>
              </a:rPr>
            </a:br>
            <a:endParaRPr lang="hu-HU" sz="3000" dirty="0">
              <a:cs typeface="Arial" panose="020B0604020202020204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50</a:t>
            </a:fld>
            <a:endParaRPr lang="hu-HU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6206" y="1412776"/>
            <a:ext cx="7020738" cy="242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575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7056784" cy="93610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A elállásról szóló tájékoztatás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772816"/>
            <a:ext cx="7128792" cy="4629698"/>
          </a:xfrm>
        </p:spPr>
        <p:txBody>
          <a:bodyPr>
            <a:normAutofit/>
          </a:bodyPr>
          <a:lstStyle/>
          <a:p>
            <a:pPr lvl="1"/>
            <a:r>
              <a:rPr lang="hu-HU" dirty="0" smtClean="0"/>
              <a:t>Jogszerű:</a:t>
            </a:r>
          </a:p>
          <a:p>
            <a:pPr lvl="1">
              <a:buNone/>
            </a:pPr>
            <a:r>
              <a:rPr lang="hu-HU" dirty="0" smtClean="0"/>
              <a:t>	Ha a szabályszerű tájékoztatás valósul meg.</a:t>
            </a:r>
          </a:p>
          <a:p>
            <a:pPr lvl="1">
              <a:buNone/>
            </a:pPr>
            <a:endParaRPr lang="hu-HU" dirty="0" smtClean="0"/>
          </a:p>
          <a:p>
            <a:pPr lvl="1"/>
            <a:r>
              <a:rPr lang="hu-HU" dirty="0" smtClean="0"/>
              <a:t>Jogsértő:</a:t>
            </a:r>
          </a:p>
          <a:p>
            <a:pPr lvl="1">
              <a:buNone/>
            </a:pPr>
            <a:r>
              <a:rPr lang="hu-HU" dirty="0" smtClean="0"/>
              <a:t>	Ha </a:t>
            </a:r>
            <a:r>
              <a:rPr lang="hu-HU" dirty="0" smtClean="0"/>
              <a:t>nem, </a:t>
            </a:r>
            <a:r>
              <a:rPr lang="hu-HU" dirty="0" smtClean="0"/>
              <a:t>vagy </a:t>
            </a:r>
            <a:r>
              <a:rPr lang="hu-HU" dirty="0" smtClean="0"/>
              <a:t>hiányosan, </a:t>
            </a:r>
            <a:r>
              <a:rPr lang="hu-HU" dirty="0" smtClean="0"/>
              <a:t>vagy rossz jogszabályi hivatkozással tájékoztat. </a:t>
            </a:r>
            <a:endParaRPr lang="hu-HU" dirty="0" smtClean="0"/>
          </a:p>
          <a:p>
            <a:pPr lvl="1">
              <a:buNone/>
            </a:pPr>
            <a:r>
              <a:rPr lang="hu-HU" dirty="0" smtClean="0"/>
              <a:t>	</a:t>
            </a:r>
            <a:r>
              <a:rPr lang="hu-HU" dirty="0" smtClean="0"/>
              <a:t>Ha </a:t>
            </a:r>
            <a:r>
              <a:rPr lang="hu-HU" dirty="0" smtClean="0"/>
              <a:t>a fogyasztó elállását indokoláshoz köti, </a:t>
            </a:r>
            <a:r>
              <a:rPr lang="hu-HU" dirty="0" smtClean="0"/>
              <a:t> ha a törvény által biztosított14 </a:t>
            </a:r>
            <a:r>
              <a:rPr lang="hu-HU" dirty="0" smtClean="0"/>
              <a:t>napnál rövidebb határidőt szab meg.  Ha  bontatlan csomagolású terméket kér vissza, ha a terméket az eredeti csomagolással együtt vagy az eredeti csomagolásban kéri vissza. Ha eredeti számlát, nyugtát  kér a termék mellé.</a:t>
            </a:r>
          </a:p>
          <a:p>
            <a:pPr lvl="1">
              <a:buNone/>
            </a:pPr>
            <a:r>
              <a:rPr lang="hu-HU" dirty="0" smtClean="0"/>
              <a:t>	</a:t>
            </a:r>
          </a:p>
          <a:p>
            <a:pPr lvl="1"/>
            <a:endParaRPr lang="hu-HU" dirty="0" smtClean="0"/>
          </a:p>
          <a:p>
            <a:pPr>
              <a:buNone/>
            </a:pPr>
            <a:endParaRPr lang="hu-HU" sz="2800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211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65168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700" dirty="0" smtClean="0">
                <a:cs typeface="Arial" panose="020B0604020202020204" pitchFamily="34" charset="0"/>
              </a:rPr>
              <a:t>Elállás alóli kivételek</a:t>
            </a:r>
            <a:br>
              <a:rPr lang="hu-HU" sz="2700" dirty="0" smtClean="0">
                <a:cs typeface="Arial" panose="020B0604020202020204" pitchFamily="34" charset="0"/>
              </a:rPr>
            </a:br>
            <a:r>
              <a:rPr lang="hu-HU" sz="2700" dirty="0" smtClean="0">
                <a:cs typeface="Arial" panose="020B0604020202020204" pitchFamily="34" charset="0"/>
              </a:rPr>
              <a:t>45/2014</a:t>
            </a:r>
            <a:r>
              <a:rPr lang="hu-HU" sz="2700" dirty="0" smtClean="0">
                <a:cs typeface="Arial" panose="020B0604020202020204" pitchFamily="34" charset="0"/>
              </a:rPr>
              <a:t>. (II.26) Korm. rendelet </a:t>
            </a:r>
            <a:r>
              <a:rPr lang="hu-HU" sz="2700" dirty="0" smtClean="0">
                <a:cs typeface="Arial" panose="020B0604020202020204" pitchFamily="34" charset="0"/>
              </a:rPr>
              <a:t>29.§</a:t>
            </a:r>
            <a:br>
              <a:rPr lang="hu-HU" sz="2700" dirty="0" smtClean="0">
                <a:cs typeface="Arial" panose="020B0604020202020204" pitchFamily="34" charset="0"/>
              </a:rPr>
            </a:br>
            <a:r>
              <a:rPr lang="hu-HU" sz="3000" dirty="0" smtClean="0">
                <a:cs typeface="Arial" panose="020B0604020202020204" pitchFamily="34" charset="0"/>
              </a:rPr>
              <a:t/>
            </a:r>
            <a:br>
              <a:rPr lang="hu-HU" sz="3000" dirty="0" smtClean="0">
                <a:cs typeface="Arial" panose="020B0604020202020204" pitchFamily="34" charset="0"/>
              </a:rPr>
            </a:b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052736"/>
            <a:ext cx="7848872" cy="5421216"/>
          </a:xfrm>
        </p:spPr>
        <p:txBody>
          <a:bodyPr>
            <a:noAutofit/>
          </a:bodyPr>
          <a:lstStyle/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hu-H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előre gyártott termék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esetében, amelyet a fogyasztó utasítása alapján vagy kifejezett kérésére állítottak elő, vagy olyan termék esetében, amelyet egyértelműen a fogyasztó személyére szabtak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hu-H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romlandó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vagy minőségét rövid ideig megőrző termék;</a:t>
            </a:r>
          </a:p>
          <a:p>
            <a:pPr algn="just">
              <a:lnSpc>
                <a:spcPts val="2200"/>
              </a:lnSpc>
              <a:spcBef>
                <a:spcPts val="600"/>
              </a:spcBef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zárt csomagolású termék tekintetében, amely </a:t>
            </a:r>
            <a:r>
              <a:rPr lang="hu-HU" sz="1500" b="1" dirty="0">
                <a:latin typeface="Arial" panose="020B0604020202020204" pitchFamily="34" charset="0"/>
                <a:cs typeface="Arial" panose="020B0604020202020204" pitchFamily="34" charset="0"/>
              </a:rPr>
              <a:t>egészségvédelmi vagy higiéniai okokból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átadást követő felbontása után nem küldhető vissza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hu-H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59477"/>
            <a:ext cx="3019425" cy="15144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77" y="4702302"/>
            <a:ext cx="2581275" cy="17716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4635627"/>
            <a:ext cx="1905000" cy="1905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533" y="3319454"/>
            <a:ext cx="2323932" cy="116935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413" y="3048071"/>
            <a:ext cx="2260079" cy="147149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934" y="3319453"/>
            <a:ext cx="2287104" cy="1433467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7575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911024"/>
          </a:xfrm>
        </p:spPr>
        <p:txBody>
          <a:bodyPr>
            <a:noAutofit/>
          </a:bodyPr>
          <a:lstStyle/>
          <a:p>
            <a:r>
              <a:rPr lang="hu-HU" sz="900" b="1" dirty="0" smtClean="0"/>
              <a:t/>
            </a:r>
            <a:br>
              <a:rPr lang="hu-HU" sz="900" b="1" dirty="0" smtClean="0"/>
            </a:br>
            <a:endParaRPr lang="hu-HU" sz="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0" y="620688"/>
            <a:ext cx="4464496" cy="5853264"/>
          </a:xfrm>
        </p:spPr>
        <p:txBody>
          <a:bodyPr>
            <a:normAutofit fontScale="92500" lnSpcReduction="10000"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vállalkozás a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fogyasztó kifejezett kérésére keresi fel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fogyasztót sürgős javítási vagy karbantartási munkálatok elvégzése céljából;</a:t>
            </a: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lezárt csomagolású hang-, illetve képfelvétel, valamint számítógépes szoftver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példányának adásvétele tekintetében, ha az átadást követően a fogyasztó a csomagolást felbontotta;</a:t>
            </a: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nyilvános árverés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 megkötött szerződések esetében;</a:t>
            </a:r>
          </a:p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241645"/>
            <a:ext cx="2919464" cy="18320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98" y="268616"/>
            <a:ext cx="2664296" cy="26289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194" y="5301208"/>
            <a:ext cx="1295058" cy="146077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522" y="4194446"/>
            <a:ext cx="3314700" cy="1381125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3185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704856" cy="1224136"/>
          </a:xfrm>
        </p:spPr>
        <p:txBody>
          <a:bodyPr>
            <a:normAutofit/>
          </a:bodyPr>
          <a:lstStyle/>
          <a:p>
            <a:pPr algn="ctr"/>
            <a:r>
              <a:rPr lang="hu-HU" sz="3200" cap="non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hu-HU" sz="3200" cap="none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://mintawebaruhaz.fogyasztovedelem</a:t>
            </a:r>
            <a:r>
              <a:rPr lang="hu-HU" sz="3200" cap="non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hu-HU" sz="3200" cap="non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cap="none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kormany.hu/hu</a:t>
            </a:r>
            <a:r>
              <a:rPr lang="hu-HU" sz="3200" cap="none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hu-HU" sz="3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54</a:t>
            </a:fld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1" y="1544271"/>
            <a:ext cx="6408713" cy="512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366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jogsertowebaruhazak.kormany.hu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55</a:t>
            </a:fld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628800"/>
            <a:ext cx="5560940" cy="442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800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40" y="1988840"/>
            <a:ext cx="7098012" cy="1872208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Kötelező jótállás – szavatosság</a:t>
            </a:r>
            <a:br>
              <a:rPr lang="hu-HU" sz="3200" dirty="0" smtClean="0"/>
            </a:br>
            <a:r>
              <a:rPr lang="hu-HU" sz="3200" dirty="0" smtClean="0"/>
              <a:t>igényérvényesítés</a:t>
            </a:r>
            <a:endParaRPr lang="hu-HU" sz="3200" dirty="0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02386" y="4581128"/>
            <a:ext cx="6505918" cy="1584176"/>
          </a:xfrm>
        </p:spPr>
        <p:txBody>
          <a:bodyPr>
            <a:normAutofit/>
          </a:bodyPr>
          <a:lstStyle/>
          <a:p>
            <a:endParaRPr lang="hu-HU" sz="2800" dirty="0" smtClean="0"/>
          </a:p>
          <a:p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54093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571982"/>
            <a:ext cx="5904656" cy="580926"/>
          </a:xfrm>
        </p:spPr>
        <p:txBody>
          <a:bodyPr/>
          <a:lstStyle/>
          <a:p>
            <a:r>
              <a:rPr lang="hu-HU" sz="3000" dirty="0" smtClean="0"/>
              <a:t>Minőségvédelmi eszközök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412059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	</a:t>
            </a:r>
            <a:r>
              <a:rPr lang="hu-HU" b="1" dirty="0" smtClean="0"/>
              <a:t>Kellék-</a:t>
            </a:r>
            <a:r>
              <a:rPr lang="hu-HU" b="1" dirty="0" smtClean="0"/>
              <a:t>	</a:t>
            </a:r>
            <a:r>
              <a:rPr lang="hu-HU" dirty="0" smtClean="0"/>
              <a:t>				</a:t>
            </a:r>
            <a:r>
              <a:rPr lang="hu-HU" dirty="0" smtClean="0"/>
              <a:t>					Termék-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	</a:t>
            </a:r>
            <a:r>
              <a:rPr lang="hu-HU" b="1" dirty="0" smtClean="0"/>
              <a:t>szavatosság</a:t>
            </a:r>
            <a:r>
              <a:rPr lang="hu-HU" dirty="0" smtClean="0"/>
              <a:t> </a:t>
            </a:r>
            <a:r>
              <a:rPr lang="hu-HU" dirty="0" smtClean="0"/>
              <a:t>	  </a:t>
            </a:r>
            <a:r>
              <a:rPr lang="hu-HU" dirty="0" smtClean="0"/>
              <a:t>	</a:t>
            </a:r>
            <a:r>
              <a:rPr lang="hu-HU" b="1" dirty="0" smtClean="0"/>
              <a:t>Jótállás</a:t>
            </a:r>
            <a:r>
              <a:rPr lang="hu-HU" dirty="0" smtClean="0"/>
              <a:t> </a:t>
            </a:r>
            <a:r>
              <a:rPr lang="hu-HU" dirty="0" smtClean="0"/>
              <a:t>		</a:t>
            </a:r>
            <a:r>
              <a:rPr lang="hu-HU" dirty="0" smtClean="0"/>
              <a:t>				szavatosság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			</a:t>
            </a:r>
            <a:r>
              <a:rPr lang="hu-HU" dirty="0" smtClean="0"/>
              <a:t>				(</a:t>
            </a:r>
            <a:r>
              <a:rPr lang="hu-HU" dirty="0" smtClean="0"/>
              <a:t>garancia)</a:t>
            </a:r>
            <a:r>
              <a:rPr lang="hu-HU" dirty="0"/>
              <a:t> </a:t>
            </a:r>
            <a:r>
              <a:rPr lang="hu-HU" dirty="0" smtClean="0"/>
              <a:t>	</a:t>
            </a:r>
            <a:r>
              <a:rPr lang="hu-HU" dirty="0"/>
              <a:t>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	 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	</a:t>
            </a:r>
            <a:r>
              <a:rPr lang="hu-HU" dirty="0" smtClean="0"/>
              <a:t>				</a:t>
            </a:r>
            <a:r>
              <a:rPr lang="hu-HU" dirty="0" smtClean="0"/>
              <a:t> </a:t>
            </a:r>
            <a:r>
              <a:rPr lang="hu-HU" b="1" dirty="0" smtClean="0"/>
              <a:t>Kötelező </a:t>
            </a:r>
            <a:r>
              <a:rPr lang="hu-HU" dirty="0" smtClean="0"/>
              <a:t>		</a:t>
            </a:r>
            <a:r>
              <a:rPr lang="hu-HU" dirty="0" smtClean="0"/>
              <a:t>Önkéntes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 defTabSz="0">
              <a:spcBef>
                <a:spcPts val="0"/>
              </a:spcBef>
              <a:buNone/>
            </a:pPr>
            <a:r>
              <a:rPr lang="hu-HU" sz="1400" dirty="0" smtClean="0"/>
              <a:t>       </a:t>
            </a:r>
            <a:r>
              <a:rPr lang="hu-HU" sz="1400" dirty="0" smtClean="0"/>
              <a:t>	 		</a:t>
            </a:r>
            <a:r>
              <a:rPr lang="hu-HU" sz="1400" b="1" dirty="0" smtClean="0"/>
              <a:t>151/2013</a:t>
            </a:r>
            <a:r>
              <a:rPr lang="hu-HU" sz="1400" b="1" dirty="0" smtClean="0"/>
              <a:t>.(IX.22) Korm.rendelet</a:t>
            </a:r>
            <a:r>
              <a:rPr lang="hu-HU" b="1" dirty="0" smtClean="0"/>
              <a:t>			</a:t>
            </a:r>
            <a:r>
              <a:rPr lang="hu-HU" b="1" dirty="0"/>
              <a:t>	</a:t>
            </a:r>
            <a:r>
              <a:rPr lang="hu-HU" b="1" dirty="0" smtClean="0"/>
              <a:t>								               </a:t>
            </a:r>
            <a:r>
              <a:rPr lang="hu-HU" dirty="0" smtClean="0"/>
              <a:t>		  		</a:t>
            </a:r>
            <a:r>
              <a:rPr lang="hu-HU" sz="1400" dirty="0" smtClean="0"/>
              <a:t>Gyártói </a:t>
            </a:r>
            <a:r>
              <a:rPr lang="hu-HU" sz="1400" dirty="0" smtClean="0"/>
              <a:t>vállalás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CB1E-1DA3-4E20-9E62-0D6FAA8E6339}" type="slidenum">
              <a:rPr lang="hu-HU" altLang="hu-HU" smtClean="0"/>
              <a:pPr/>
              <a:t>57</a:t>
            </a:fld>
            <a:endParaRPr lang="hu-HU" alt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2123728" y="1152908"/>
            <a:ext cx="2304256" cy="763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4427984" y="1152908"/>
            <a:ext cx="0" cy="1051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4427984" y="1152908"/>
            <a:ext cx="1656184" cy="1051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>
            <a:off x="3635896" y="3140968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4283968" y="3140968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1527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776355"/>
            <a:ext cx="7112078" cy="724942"/>
          </a:xfrm>
        </p:spPr>
        <p:txBody>
          <a:bodyPr/>
          <a:lstStyle/>
          <a:p>
            <a:r>
              <a:rPr lang="hu-HU" sz="2600" dirty="0" smtClean="0"/>
              <a:t>Kellékszavatosság</a:t>
            </a:r>
            <a:endParaRPr 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6206" y="1412776"/>
            <a:ext cx="7590594" cy="4713387"/>
          </a:xfrm>
        </p:spPr>
        <p:txBody>
          <a:bodyPr>
            <a:normAutofit/>
          </a:bodyPr>
          <a:lstStyle/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hu-HU" altLang="hu-HU" b="1" u="sng" dirty="0">
                <a:latin typeface="Arial" charset="0"/>
              </a:rPr>
              <a:t>Kellékszavatosság</a:t>
            </a:r>
            <a:r>
              <a:rPr lang="hu-HU" altLang="hu-HU" b="1" dirty="0">
                <a:latin typeface="Arial" charset="0"/>
              </a:rPr>
              <a:t> </a:t>
            </a:r>
            <a:r>
              <a:rPr lang="hu-HU" altLang="hu-HU" dirty="0">
                <a:latin typeface="Arial" charset="0"/>
              </a:rPr>
              <a:t>az eladó hibás teljesítésért való felelősségét jelenti. 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hu-HU" altLang="hu-HU" b="1" u="sng" dirty="0">
                <a:latin typeface="Arial" charset="0"/>
              </a:rPr>
              <a:t>Hibás a teljesítés</a:t>
            </a:r>
            <a:r>
              <a:rPr lang="hu-HU" altLang="hu-HU" b="1" dirty="0">
                <a:latin typeface="Arial" charset="0"/>
              </a:rPr>
              <a:t>, </a:t>
            </a:r>
            <a:r>
              <a:rPr lang="hu-HU" altLang="hu-HU" dirty="0">
                <a:latin typeface="Arial" charset="0"/>
              </a:rPr>
              <a:t>ha a termék – a teljesítés időpontjában – nem felel meg a jogszabályban, vagy a szerződésben meghatározott minőségi követelményeknek</a:t>
            </a:r>
            <a:r>
              <a:rPr lang="hu-HU" altLang="hu-HU" dirty="0" smtClean="0">
                <a:latin typeface="Arial" charset="0"/>
              </a:rPr>
              <a:t>. (rejtett hiba)</a:t>
            </a:r>
            <a:endParaRPr lang="hu-HU" altLang="hu-HU" dirty="0">
              <a:latin typeface="Arial" charset="0"/>
            </a:endParaRP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hu-HU" altLang="hu-HU" b="1" u="sng" dirty="0">
                <a:latin typeface="Arial" charset="0"/>
              </a:rPr>
              <a:t>Teljesítés időpontja</a:t>
            </a:r>
            <a:r>
              <a:rPr lang="hu-HU" altLang="hu-HU" dirty="0">
                <a:latin typeface="Arial" charset="0"/>
              </a:rPr>
              <a:t> a termék fogyasztó részére való átadás napja. (a vásárlás, kiszállítás vagy az üzembe helyezés napja)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hu-HU" altLang="hu-HU" b="1" u="sng" dirty="0">
                <a:latin typeface="Arial" charset="0"/>
              </a:rPr>
              <a:t>Minőségi hiba</a:t>
            </a:r>
            <a:r>
              <a:rPr lang="hu-HU" altLang="hu-HU" dirty="0">
                <a:latin typeface="Arial" charset="0"/>
              </a:rPr>
              <a:t>: minőségi követelményeken túl a jogszabályban meghatározott követelmények sérelmét is jelenti. (Ezek lehetnek a kötelező szabványban, egyéb műszaki előírásokban, általánosságban a Ptk.-</a:t>
            </a:r>
            <a:r>
              <a:rPr lang="hu-HU" altLang="hu-HU" dirty="0" err="1">
                <a:latin typeface="Arial" charset="0"/>
              </a:rPr>
              <a:t>ban</a:t>
            </a:r>
            <a:r>
              <a:rPr lang="hu-HU" altLang="hu-HU" dirty="0">
                <a:latin typeface="Arial" charset="0"/>
              </a:rPr>
              <a:t> meghatározott követelmények)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hu-HU" altLang="hu-HU" b="1" u="sng" dirty="0">
                <a:latin typeface="Arial" charset="0"/>
              </a:rPr>
              <a:t>Általános követelmény: a termék </a:t>
            </a:r>
            <a:r>
              <a:rPr lang="hu-HU" altLang="hu-HU" b="1" i="1" u="sng" dirty="0">
                <a:latin typeface="Arial" charset="0"/>
              </a:rPr>
              <a:t>rendeltetésszerű használatra </a:t>
            </a:r>
            <a:r>
              <a:rPr lang="hu-HU" altLang="hu-HU" b="1" u="sng" dirty="0">
                <a:latin typeface="Arial" charset="0"/>
              </a:rPr>
              <a:t>való </a:t>
            </a:r>
            <a:r>
              <a:rPr lang="hu-HU" altLang="hu-HU" b="1" u="sng" dirty="0" smtClean="0">
                <a:latin typeface="Arial" charset="0"/>
              </a:rPr>
              <a:t>alkalmasság! </a:t>
            </a:r>
            <a:endParaRPr lang="hu-HU" altLang="hu-HU" b="1" u="sng" dirty="0">
              <a:latin typeface="Arial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CB1E-1DA3-4E20-9E62-0D6FAA8E6339}" type="slidenum">
              <a:rPr lang="hu-HU" altLang="hu-HU" smtClean="0"/>
              <a:pPr/>
              <a:t>58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2301201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7139136" cy="835496"/>
          </a:xfrm>
        </p:spPr>
        <p:txBody>
          <a:bodyPr/>
          <a:lstStyle/>
          <a:p>
            <a:r>
              <a:rPr lang="hu-HU" sz="3000" dirty="0" smtClean="0">
                <a:cs typeface="Arial" panose="020B0604020202020204" pitchFamily="34" charset="0"/>
              </a:rPr>
              <a:t>Jogérvényesítési </a:t>
            </a:r>
            <a:r>
              <a:rPr lang="hu-HU" sz="3000" dirty="0">
                <a:cs typeface="Arial" panose="020B0604020202020204" pitchFamily="34" charset="0"/>
              </a:rPr>
              <a:t>idősáv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67944" y="1772816"/>
            <a:ext cx="4618856" cy="4353347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Kötelező jótállás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	1 év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Kellékszavatosság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év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Önként vállalt garancia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Akár több </a:t>
            </a:r>
            <a:r>
              <a:rPr lang="hu-HU" sz="2300" dirty="0">
                <a:latin typeface="Arial" panose="020B0604020202020204" pitchFamily="34" charset="0"/>
                <a:cs typeface="Arial" panose="020B0604020202020204" pitchFamily="34" charset="0"/>
              </a:rPr>
              <a:t>év is </a:t>
            </a:r>
            <a:r>
              <a:rPr lang="hu-H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lehet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(üzletpolitika)</a:t>
            </a:r>
          </a:p>
          <a:p>
            <a:pPr marL="0" indent="0">
              <a:buNone/>
            </a:pPr>
            <a:r>
              <a:rPr lang="hu-HU" sz="2600" dirty="0" smtClean="0">
                <a:solidFill>
                  <a:srgbClr val="00B8B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sz="2600" dirty="0" smtClean="0">
                <a:solidFill>
                  <a:srgbClr val="00B8B4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hu-HU" sz="2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-----------------------------------</a:t>
            </a:r>
            <a:endParaRPr lang="hu-HU" sz="2600" dirty="0">
              <a:solidFill>
                <a:srgbClr val="00B8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CB1E-1DA3-4E20-9E62-0D6FAA8E6339}" type="slidenum">
              <a:rPr lang="hu-HU" altLang="hu-HU" smtClean="0"/>
              <a:pPr/>
              <a:t>59</a:t>
            </a:fld>
            <a:endParaRPr lang="hu-HU" alt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88840"/>
            <a:ext cx="2376264" cy="3672408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 bwMode="auto">
          <a:xfrm>
            <a:off x="4716016" y="2852936"/>
            <a:ext cx="144016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 bwMode="auto">
          <a:xfrm>
            <a:off x="4680012" y="4077072"/>
            <a:ext cx="2952328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 bwMode="auto">
          <a:xfrm>
            <a:off x="919158" y="5877272"/>
            <a:ext cx="628506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482284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72808" cy="1656184"/>
          </a:xfrm>
        </p:spPr>
        <p:txBody>
          <a:bodyPr>
            <a:noAutofit/>
          </a:bodyPr>
          <a:lstStyle/>
          <a:p>
            <a:r>
              <a:rPr lang="hu-HU" sz="3200" dirty="0" smtClean="0"/>
              <a:t>Általános járási illetékességgel ellátott fogyasztóvédelmi feladatok</a:t>
            </a:r>
            <a:endParaRPr lang="hu-HU" sz="1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259633" y="1700808"/>
            <a:ext cx="7274768" cy="4752528"/>
          </a:xfrm>
        </p:spPr>
        <p:txBody>
          <a:bodyPr>
            <a:normAutofit/>
          </a:bodyPr>
          <a:lstStyle/>
          <a:p>
            <a:r>
              <a:rPr lang="hu-HU" sz="2000" b="1" dirty="0"/>
              <a:t>Ár, egységár</a:t>
            </a:r>
            <a:r>
              <a:rPr lang="hu-HU" sz="2000" dirty="0"/>
              <a:t> feltüntetésével kapcsolatos </a:t>
            </a:r>
            <a:r>
              <a:rPr lang="hu-HU" sz="2000" dirty="0" smtClean="0"/>
              <a:t>feladatok</a:t>
            </a:r>
            <a:endParaRPr lang="hu-HU" sz="2000" dirty="0"/>
          </a:p>
          <a:p>
            <a:r>
              <a:rPr lang="hu-HU" sz="2000" dirty="0"/>
              <a:t>Fogyasztói </a:t>
            </a:r>
            <a:r>
              <a:rPr lang="hu-HU" sz="2000" b="1" dirty="0"/>
              <a:t>panaszkezelés, </a:t>
            </a:r>
          </a:p>
          <a:p>
            <a:r>
              <a:rPr lang="hu-HU" sz="2000" b="1" dirty="0" smtClean="0"/>
              <a:t>Minőségi kifogások intézése </a:t>
            </a:r>
            <a:r>
              <a:rPr lang="hu-HU" sz="2000" dirty="0" smtClean="0"/>
              <a:t>(szavatosság, jótállás)</a:t>
            </a:r>
          </a:p>
          <a:p>
            <a:r>
              <a:rPr lang="hu-HU" sz="2000" b="1" dirty="0" smtClean="0"/>
              <a:t>Vásárlók könyvének kezelése</a:t>
            </a:r>
          </a:p>
          <a:p>
            <a:r>
              <a:rPr lang="hu-HU" sz="2000" b="1" dirty="0" smtClean="0"/>
              <a:t>Nyitvatartási rendről szóló tájékoztatás</a:t>
            </a:r>
            <a:endParaRPr lang="hu-HU" sz="2000" dirty="0"/>
          </a:p>
          <a:p>
            <a:r>
              <a:rPr lang="hu-HU" sz="2000" b="1" dirty="0" smtClean="0"/>
              <a:t>Közterületi </a:t>
            </a:r>
            <a:r>
              <a:rPr lang="hu-HU" sz="2000" b="1" dirty="0"/>
              <a:t>értékesítésre </a:t>
            </a:r>
            <a:r>
              <a:rPr lang="hu-HU" sz="2000" dirty="0"/>
              <a:t>vonatkozó fogyasztóvédelmi előírások </a:t>
            </a:r>
            <a:r>
              <a:rPr lang="hu-HU" sz="2000" dirty="0" smtClean="0"/>
              <a:t>ellenőrzése</a:t>
            </a:r>
          </a:p>
          <a:p>
            <a:r>
              <a:rPr lang="hu-HU" sz="2000" b="1" dirty="0" smtClean="0"/>
              <a:t>Fiatalkorúak védelmében hozott rendelkezések megtartásának ellenőrzése</a:t>
            </a:r>
          </a:p>
          <a:p>
            <a:r>
              <a:rPr lang="hu-HU" sz="2000" b="1" dirty="0" smtClean="0"/>
              <a:t>Zenés táncos rendezvények működési feltételeinek ellenőrzése</a:t>
            </a:r>
            <a:endParaRPr lang="hu-HU" sz="20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97651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5328592" cy="724942"/>
          </a:xfrm>
        </p:spPr>
        <p:txBody>
          <a:bodyPr>
            <a:normAutofit/>
          </a:bodyPr>
          <a:lstStyle/>
          <a:p>
            <a:r>
              <a:rPr lang="hu-HU" sz="3000" dirty="0" smtClean="0"/>
              <a:t>Igényérvényesítés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42415" y="1844824"/>
            <a:ext cx="6591985" cy="406639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fogyasztó </a:t>
            </a:r>
            <a:r>
              <a:rPr lang="hu-HU" alt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 hibás teljesítés miatt két lépcsőben, </a:t>
            </a: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összesen </a:t>
            </a:r>
            <a:r>
              <a:rPr lang="hu-HU" alt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öt féle kellékszavatossági igényt </a:t>
            </a: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érvényesíthet</a:t>
            </a:r>
            <a:r>
              <a:rPr lang="hu-HU" alt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hu-HU" altLang="hu-HU" sz="2200" u="sng" dirty="0">
                <a:latin typeface="Arial" panose="020B0604020202020204" pitchFamily="34" charset="0"/>
                <a:cs typeface="Arial" panose="020B0604020202020204" pitchFamily="34" charset="0"/>
              </a:rPr>
              <a:t>Első lépcsőben</a:t>
            </a:r>
            <a:r>
              <a:rPr lang="hu-HU" alt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altLang="hu-HU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altLang="hu-H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JAVÍTÁS*</a:t>
            </a:r>
            <a:r>
              <a:rPr lang="hu-HU" altLang="hu-HU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altLang="hu-HU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CSERE</a:t>
            </a:r>
            <a:endParaRPr lang="hu-HU" altLang="hu-HU" sz="2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hu-HU" altLang="hu-HU" sz="2200" u="sng" dirty="0">
                <a:latin typeface="Arial" panose="020B0604020202020204" pitchFamily="34" charset="0"/>
                <a:cs typeface="Arial" panose="020B0604020202020204" pitchFamily="34" charset="0"/>
              </a:rPr>
              <a:t>Második lépcsőben</a:t>
            </a:r>
            <a:r>
              <a:rPr lang="hu-HU" alt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u-HU" altLang="hu-H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ÁRLESZÁLLÍTÁS*</a:t>
            </a:r>
            <a:r>
              <a:rPr lang="hu-HU" altLang="hu-HU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ELÁLLÁS*</a:t>
            </a:r>
          </a:p>
          <a:p>
            <a:pPr marL="0" indent="0">
              <a:buNone/>
              <a:defRPr/>
            </a:pP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hu-HU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hu-HU" alt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KIJAVÍTÁS, KIJAVÍTTATÁS AZ ELADÓ KÖLTSÉGÉN*</a:t>
            </a:r>
            <a:endParaRPr lang="en-US" altLang="en-US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hu-HU" altLang="hu-HU" sz="2200" dirty="0">
                <a:latin typeface="Arial" panose="020B0604020202020204" pitchFamily="34" charset="0"/>
                <a:cs typeface="Arial" panose="020B0604020202020204" pitchFamily="34" charset="0"/>
              </a:rPr>
              <a:t>*használt termékek esetén választható igényérvényesítés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CB1E-1DA3-4E20-9E62-0D6FAA8E6339}" type="slidenum">
              <a:rPr lang="hu-HU" altLang="hu-HU" smtClean="0"/>
              <a:pPr/>
              <a:t>60</a:t>
            </a:fld>
            <a:endParaRPr lang="hu-HU" alt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636912"/>
            <a:ext cx="1648640" cy="14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00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139136" cy="720080"/>
          </a:xfrm>
        </p:spPr>
        <p:txBody>
          <a:bodyPr>
            <a:normAutofit/>
          </a:bodyPr>
          <a:lstStyle/>
          <a:p>
            <a:r>
              <a:rPr lang="hu-HU" sz="3000" dirty="0" smtClean="0"/>
              <a:t>Javítás, csere szabályai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1484784"/>
            <a:ext cx="7139136" cy="464137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fogyasztó </a:t>
            </a:r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 hibát annak felfedezése után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 körülmények által lehetővé tett legrövidebb időn belül </a:t>
            </a:r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köteles az eladóval közölni.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TÖBBSZÖRI SIKERTELEN JAVÍTÁS UTÁN   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már más igény is érvényesíthető </a:t>
            </a:r>
            <a:r>
              <a:rPr lang="hu-HU" alt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altLang="en-US" sz="2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érdekmúlás” </a:t>
            </a:r>
            <a:endParaRPr lang="hu-HU" altLang="en-US" sz="2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CSERE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rendeltetés és típus szerint ugyanarra a termékre vonatkozhat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LEVÁSÁRLÁS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nincs, ugyanis a Ptk. jogrendszere ezt a fogalmat nem ismeri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AMEDDIG ROSSZ A TERMÉK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annyiszor kérhető javítás, illetve csere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JAVÍTÁS</a:t>
            </a:r>
            <a:r>
              <a:rPr lang="hu-HU" altLang="en-US" sz="2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MEGHOSSZABBODIK A HATÁRIDŐ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en-US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CSERE</a:t>
            </a:r>
            <a:r>
              <a:rPr lang="hu-HU" altLang="en-US" sz="2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ÚJBÓL INDUL A HATÁRIDŐ</a:t>
            </a:r>
            <a:endParaRPr lang="hu-HU" altLang="en-US" sz="22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CB1E-1DA3-4E20-9E62-0D6FAA8E6339}" type="slidenum">
              <a:rPr lang="hu-HU" altLang="hu-HU" smtClean="0"/>
              <a:pPr/>
              <a:t>61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44728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6779096" cy="652934"/>
          </a:xfrm>
        </p:spPr>
        <p:txBody>
          <a:bodyPr>
            <a:normAutofit/>
          </a:bodyPr>
          <a:lstStyle/>
          <a:p>
            <a:r>
              <a:rPr lang="hu-HU" sz="3000" dirty="0" smtClean="0"/>
              <a:t>Elévülési határidők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6206" y="1484784"/>
            <a:ext cx="7590594" cy="46413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Kellékszavatosság igényérvényesítése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teljesítés napjától számított 2 év.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(ingatlan, földterület esetében 5 év)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fogyasztónak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 határidőn belül kell a </a:t>
            </a:r>
            <a:r>
              <a:rPr 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bírósághoz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fordulni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Használt termékek esetében is alapvetően 2 év, az eladó azonban kiköthet ennél rövidebbet is, de legalább 1 év kötelező.</a:t>
            </a: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elévülési határidőbe nem számít bele a kijavítási időnek az a része, amely alatt a fogyasztó a terméket nem tudja rendeltetésszerűen használni.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CB1E-1DA3-4E20-9E62-0D6FAA8E6339}" type="slidenum">
              <a:rPr lang="hu-HU" altLang="hu-HU" smtClean="0"/>
              <a:pPr/>
              <a:t>62</a:t>
            </a:fld>
            <a:endParaRPr lang="hu-HU" alt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941168"/>
            <a:ext cx="3456384" cy="16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347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067128" cy="724942"/>
          </a:xfrm>
        </p:spPr>
        <p:txBody>
          <a:bodyPr>
            <a:normAutofit/>
          </a:bodyPr>
          <a:lstStyle/>
          <a:p>
            <a:r>
              <a:rPr lang="hu-HU" sz="3000" dirty="0" smtClean="0"/>
              <a:t>Bizonyítási teher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3" y="1700808"/>
            <a:ext cx="7274768" cy="421041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fogyasztó 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kifogását köteles az eladóval közölni.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hu-HU" altLang="en-US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Kellékszavatosság</a:t>
            </a:r>
            <a:r>
              <a:rPr lang="hu-HU" altLang="en-US" sz="2000" b="1" dirty="0">
                <a:solidFill>
                  <a:srgbClr val="00B8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altLang="en-US" sz="2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Kötelező jótállás</a:t>
            </a:r>
            <a:endParaRPr lang="hu-HU" altLang="en-US" sz="2000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hu-HU" altLang="en-US" sz="2000" b="1" u="sng" dirty="0">
              <a:solidFill>
                <a:srgbClr val="00B8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Kereskedő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u-HU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KÖTELEZETT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Kereskedő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hu-HU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2 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év	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hu-HU" altLang="en-US" sz="2000" b="1" dirty="0" smtClean="0">
                <a:solidFill>
                  <a:srgbClr val="00B8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HATÁRIDŐ</a:t>
            </a:r>
            <a:r>
              <a:rPr lang="hu-HU" alt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hu-HU" altLang="en-US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év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hu-HU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altLang="en-US" sz="2000" b="1" dirty="0" smtClean="0">
                <a:solidFill>
                  <a:srgbClr val="00B8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 	</a:t>
            </a:r>
            <a:r>
              <a:rPr lang="hu-HU" alt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BIZONYÍTÁSI TEHER</a:t>
            </a:r>
          </a:p>
          <a:p>
            <a:pPr marL="0" indent="0">
              <a:spcBef>
                <a:spcPts val="0"/>
              </a:spcBef>
              <a:buNone/>
            </a:pPr>
            <a:endParaRPr lang="hu-HU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hónapig 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kereskedő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   mindvégig </a:t>
            </a:r>
            <a:endParaRPr lang="hu-HU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bizonyít, azon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túl pedig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	 a kereskedő</a:t>
            </a:r>
            <a:endParaRPr lang="hu-HU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fogyasztó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          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				     bizonyít	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u-HU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hu-HU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CB1E-1DA3-4E20-9E62-0D6FAA8E6339}" type="slidenum">
              <a:rPr lang="hu-HU" altLang="hu-HU" smtClean="0"/>
              <a:pPr/>
              <a:t>63</a:t>
            </a:fld>
            <a:endParaRPr lang="hu-HU" altLang="hu-HU"/>
          </a:p>
        </p:txBody>
      </p:sp>
      <p:cxnSp>
        <p:nvCxnSpPr>
          <p:cNvPr id="6" name="Egyenes összekötő nyíllal 5"/>
          <p:cNvCxnSpPr/>
          <p:nvPr/>
        </p:nvCxnSpPr>
        <p:spPr bwMode="auto">
          <a:xfrm>
            <a:off x="3707904" y="2276872"/>
            <a:ext cx="1152128" cy="0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2195736" y="24208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195736" y="31409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195736" y="400506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6732240" y="24208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6732240" y="31409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6732240" y="400506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1985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211144" cy="936104"/>
          </a:xfrm>
        </p:spPr>
        <p:txBody>
          <a:bodyPr>
            <a:normAutofit/>
          </a:bodyPr>
          <a:lstStyle/>
          <a:p>
            <a:r>
              <a:rPr lang="hu-HU" sz="3000" dirty="0" smtClean="0"/>
              <a:t>Jótállás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6206" y="1628800"/>
            <a:ext cx="7590594" cy="4497363"/>
          </a:xfrm>
        </p:spPr>
        <p:txBody>
          <a:bodyPr>
            <a:normAutofit fontScale="92500" lnSpcReduction="20000"/>
          </a:bodyPr>
          <a:lstStyle/>
          <a:p>
            <a:pPr marL="0" lvl="1" indent="0" eaLnBrk="1" hangingPunct="1">
              <a:buNone/>
            </a:pPr>
            <a:r>
              <a:rPr lang="hu-HU" altLang="hu-HU" sz="2000" dirty="0">
                <a:latin typeface="Arial" charset="0"/>
              </a:rPr>
              <a:t>A</a:t>
            </a:r>
            <a:r>
              <a:rPr lang="hu-HU" altLang="hu-HU" sz="2000" b="1" dirty="0">
                <a:latin typeface="Arial" charset="0"/>
              </a:rPr>
              <a:t> jótállás </a:t>
            </a:r>
            <a:r>
              <a:rPr lang="hu-HU" altLang="hu-HU" sz="2000" dirty="0">
                <a:latin typeface="Arial" charset="0"/>
              </a:rPr>
              <a:t>a bizonyítási teherre vonatkozó rendelkezés miatt </a:t>
            </a:r>
            <a:r>
              <a:rPr lang="hu-HU" altLang="hu-HU" sz="2000" b="1" u="sng" dirty="0">
                <a:latin typeface="Arial" charset="0"/>
              </a:rPr>
              <a:t>szigorúbb helytállási forma – forgalmazott termékhez kötődik!</a:t>
            </a:r>
          </a:p>
          <a:p>
            <a:pPr marL="0" lvl="1" indent="0" eaLnBrk="1" hangingPunct="1">
              <a:buNone/>
            </a:pPr>
            <a:endParaRPr lang="hu-HU" altLang="hu-HU" sz="1000" b="1" u="sng" dirty="0">
              <a:latin typeface="Arial" charset="0"/>
            </a:endParaRPr>
          </a:p>
          <a:p>
            <a:pPr marL="0" lvl="1" indent="0" eaLnBrk="1" hangingPunct="1">
              <a:buNone/>
            </a:pPr>
            <a:r>
              <a:rPr lang="hu-HU" altLang="hu-H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Jótállás</a:t>
            </a:r>
            <a:r>
              <a:rPr lang="hu-HU" altLang="hu-HU" sz="2000" b="1" dirty="0">
                <a:latin typeface="Arial" charset="0"/>
              </a:rPr>
              <a:t> esetén az eladó a termék mindazon hibája miatt helytállni köteles, amely a jótállás időtartalmán belül merül fel. </a:t>
            </a:r>
            <a:r>
              <a:rPr lang="hu-HU" altLang="hu-HU" sz="2000" b="1" dirty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hu-HU" altLang="hu-H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anose="05000000000000000000" pitchFamily="2" charset="2"/>
              </a:rPr>
              <a:t>1 év!</a:t>
            </a:r>
            <a:endParaRPr lang="hu-HU" altLang="hu-H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0" lvl="1" indent="0" eaLnBrk="1" hangingPunct="1">
              <a:buNone/>
            </a:pPr>
            <a:endParaRPr lang="hu-HU" altLang="hu-HU" sz="1000" b="1" dirty="0">
              <a:latin typeface="Arial" charset="0"/>
            </a:endParaRPr>
          </a:p>
          <a:p>
            <a:pPr marL="0" lvl="1" indent="0" eaLnBrk="1" hangingPunct="1">
              <a:buNone/>
            </a:pPr>
            <a:r>
              <a:rPr lang="hu-HU" altLang="hu-HU" sz="2000" dirty="0">
                <a:latin typeface="Arial" charset="0"/>
              </a:rPr>
              <a:t>Jótállásból eredő </a:t>
            </a:r>
            <a:r>
              <a:rPr lang="hu-HU" altLang="hu-HU" sz="2000" b="1" dirty="0">
                <a:latin typeface="Arial" charset="0"/>
              </a:rPr>
              <a:t>jogokat a mindenkori  tulajdonos érvényesítheti </a:t>
            </a:r>
            <a:r>
              <a:rPr lang="hu-HU" altLang="hu-HU" sz="2000" dirty="0">
                <a:latin typeface="Arial" charset="0"/>
              </a:rPr>
              <a:t>a vállalkozással szemben</a:t>
            </a:r>
            <a:r>
              <a:rPr lang="hu-HU" altLang="hu-HU" sz="2200" dirty="0">
                <a:latin typeface="Arial" charset="0"/>
              </a:rPr>
              <a:t>.</a:t>
            </a:r>
            <a:r>
              <a:rPr lang="hu-HU" altLang="hu-HU" sz="2200" u="sng" dirty="0">
                <a:latin typeface="Arial" charset="0"/>
              </a:rPr>
              <a:t> </a:t>
            </a:r>
          </a:p>
          <a:p>
            <a:pPr marL="0" lvl="1" indent="0" eaLnBrk="1" hangingPunct="1">
              <a:buNone/>
            </a:pPr>
            <a:endParaRPr lang="hu-HU" altLang="hu-HU" sz="1000" b="1" u="sng" dirty="0">
              <a:latin typeface="Arial" charset="0"/>
            </a:endParaRPr>
          </a:p>
          <a:p>
            <a:pPr marL="0" lvl="1" indent="0" eaLnBrk="1" hangingPunct="1">
              <a:buNone/>
            </a:pPr>
            <a:r>
              <a:rPr lang="hu-HU" altLang="hu-HU" sz="2000" dirty="0">
                <a:latin typeface="Arial" charset="0"/>
              </a:rPr>
              <a:t>Jótállási </a:t>
            </a:r>
            <a:r>
              <a:rPr lang="hu-HU" altLang="hu-HU" sz="2000" b="1" dirty="0">
                <a:latin typeface="Arial" charset="0"/>
              </a:rPr>
              <a:t>igénnyel fordulhatunk </a:t>
            </a:r>
            <a:r>
              <a:rPr lang="hu-HU" altLang="hu-HU" sz="2000" dirty="0">
                <a:latin typeface="Arial" charset="0"/>
              </a:rPr>
              <a:t>a forgalmazó </a:t>
            </a:r>
            <a:r>
              <a:rPr lang="hu-HU" altLang="hu-HU" sz="2000" b="1" dirty="0">
                <a:latin typeface="Arial" charset="0"/>
              </a:rPr>
              <a:t>üzlethez</a:t>
            </a:r>
            <a:r>
              <a:rPr lang="hu-HU" altLang="hu-HU" sz="2000" dirty="0">
                <a:latin typeface="Arial" charset="0"/>
              </a:rPr>
              <a:t>, valamint a jótállási jegyen megjelölt </a:t>
            </a:r>
            <a:r>
              <a:rPr lang="hu-HU" altLang="hu-HU" sz="2000" b="1" dirty="0">
                <a:latin typeface="Arial" charset="0"/>
              </a:rPr>
              <a:t>szervizhez</a:t>
            </a:r>
            <a:r>
              <a:rPr lang="hu-HU" altLang="hu-HU" sz="2000" dirty="0" smtClean="0">
                <a:latin typeface="Arial" charset="0"/>
              </a:rPr>
              <a:t>.</a:t>
            </a:r>
          </a:p>
          <a:p>
            <a:pPr marL="0" lvl="1" indent="0" eaLnBrk="1" hangingPunct="1">
              <a:buNone/>
            </a:pPr>
            <a:endParaRPr lang="hu-HU" altLang="hu-HU" sz="1000" dirty="0">
              <a:latin typeface="Arial" charset="0"/>
            </a:endParaRPr>
          </a:p>
          <a:p>
            <a:pPr marL="0" indent="0">
              <a:buNone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egyes tartós fogyasztási cikkekre vonatkozó kötelező jótállásról szóló 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151/2003. Korm. rendelet melléklete tartalmazza 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29 pontba szedve termékkörre bontva, értékhatár megjelölésével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CB1E-1DA3-4E20-9E62-0D6FAA8E6339}" type="slidenum">
              <a:rPr lang="hu-HU" altLang="hu-HU" smtClean="0"/>
              <a:pPr/>
              <a:t>64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xmlns="" val="369764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139136" cy="1177082"/>
          </a:xfrm>
        </p:spPr>
        <p:txBody>
          <a:bodyPr>
            <a:noAutofit/>
          </a:bodyPr>
          <a:lstStyle/>
          <a:p>
            <a:r>
              <a:rPr lang="hu-HU" altLang="hu-HU" sz="2800" dirty="0">
                <a:solidFill>
                  <a:schemeClr val="tx1"/>
                </a:solidFill>
                <a:cs typeface="Arial" panose="020B0604020202020204" pitchFamily="34" charset="0"/>
              </a:rPr>
              <a:t>Kormányrendelet alapján a fogyasztót megillető „kedvezmények”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281339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AutoNum type="arabicPeriod"/>
            </a:pP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Amennyiben az eladó a jótállási jegyen </a:t>
            </a:r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szervizt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is megadott, a fogyasztó a kijavítás iránti igényét </a:t>
            </a:r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közvetlenül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ennek helyén is </a:t>
            </a:r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érvényesítheti</a:t>
            </a:r>
            <a:r>
              <a:rPr lang="hu-HU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termék meghibásodása miatt a </a:t>
            </a:r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vásárlástól (üzembe helyezéstől) számított 3 munkanapon belül 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érvényesítheti </a:t>
            </a:r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csereigény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ét! </a:t>
            </a:r>
            <a:r>
              <a:rPr lang="hu-HU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(A naptári nap szerinti munkanap vehető figyelembe a határidő számításakor</a:t>
            </a:r>
            <a:r>
              <a:rPr lang="hu-HU" alt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  <a:endParaRPr lang="hu-HU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Javítás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során kizárólag </a:t>
            </a:r>
            <a:r>
              <a:rPr lang="hu-HU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új alkatrész</a:t>
            </a: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építhető be</a:t>
            </a:r>
            <a:r>
              <a:rPr lang="hu-HU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hu-H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Rögzített bekötésű, vagy 10 kg-nál súlyosabb terméket az üzemeltetés helyszínén kell javítani, ha ez lehetetlen akkor az el- és visszaszállításról az eladónak kell gondoskodni!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CB1E-1DA3-4E20-9E62-0D6FAA8E6339}" type="slidenum">
              <a:rPr lang="hu-HU" altLang="hu-HU" smtClean="0"/>
              <a:pPr/>
              <a:t>65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928927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787783"/>
            <a:ext cx="6995120" cy="913025"/>
          </a:xfrm>
        </p:spPr>
        <p:txBody>
          <a:bodyPr/>
          <a:lstStyle/>
          <a:p>
            <a:r>
              <a:rPr lang="hu-HU" sz="3000" dirty="0" smtClean="0"/>
              <a:t>Termékszavatosság</a:t>
            </a: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42415" y="1556792"/>
            <a:ext cx="6591985" cy="4354430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hu-HU" altLang="en-US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Új </a:t>
            </a:r>
            <a:r>
              <a:rPr lang="hu-HU" altLang="en-US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jogkövetkezmény a magyar jogrendszerben! </a:t>
            </a:r>
            <a:endParaRPr lang="hu-HU" alt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hu-HU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gyártónak a termék hibája miatti közvetlen, szavatossági természetű helytállása van a fogyasztóval szemben. </a:t>
            </a: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Ezzel a rendelkezéssel a jogalkotó 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választási lehetőség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 a fogyasztónak, hogy vagy a szerződéses partnerével (eladóval) szemben érvényesíti kellékszavatossági igényét vagy 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gyártóval 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(importáló forgalmazó) 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szemben érvényesíti termékszavatossági igényét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hu-HU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endParaRPr lang="hu-H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Elsősorban </a:t>
            </a:r>
            <a:r>
              <a:rPr lang="hu-H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kijavítás vagy csere kérhető</a:t>
            </a:r>
            <a:r>
              <a:rPr lang="hu-HU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pénzbeli orvoslásnak, árleszállításnak – fogyasztói szerződés hiányában – nincs helye!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CB1E-1DA3-4E20-9E62-0D6FAA8E6339}" type="slidenum">
              <a:rPr lang="hu-HU" altLang="hu-HU" smtClean="0"/>
              <a:pPr/>
              <a:t>66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270396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r>
              <a:rPr lang="hu-HU" sz="3600" dirty="0" smtClean="0"/>
              <a:t>Köszönöm figyelmüket!</a:t>
            </a:r>
            <a:endParaRPr lang="hu-HU" sz="36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67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93635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5" y="332656"/>
            <a:ext cx="6986736" cy="1224136"/>
          </a:xfrm>
        </p:spPr>
        <p:txBody>
          <a:bodyPr>
            <a:noAutofit/>
          </a:bodyPr>
          <a:lstStyle/>
          <a:p>
            <a:r>
              <a:rPr lang="hu-HU" sz="3200" dirty="0" smtClean="0"/>
              <a:t>A pest megyei kormányhivatal által ellátott fogyasztóvédelmi feladatok</a:t>
            </a:r>
            <a:endParaRPr lang="hu-HU" sz="32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475657" y="1628800"/>
            <a:ext cx="705874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800" dirty="0" smtClean="0"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2800" b="1" dirty="0" smtClean="0">
                <a:latin typeface="+mn-lt"/>
                <a:cs typeface="Times New Roman" pitchFamily="18" charset="0"/>
              </a:rPr>
              <a:t>Másodfokú hatósági hatáskör </a:t>
            </a:r>
          </a:p>
          <a:p>
            <a:pPr marL="0" indent="0">
              <a:buNone/>
            </a:pPr>
            <a:r>
              <a:rPr lang="hu-HU" sz="2800" b="1" dirty="0" smtClean="0">
                <a:cs typeface="Times New Roman" pitchFamily="18" charset="0"/>
              </a:rPr>
              <a:t>					- </a:t>
            </a:r>
            <a:r>
              <a:rPr lang="hu-HU" sz="2800" b="1" dirty="0" smtClean="0">
                <a:latin typeface="+mn-lt"/>
                <a:cs typeface="Times New Roman" pitchFamily="18" charset="0"/>
              </a:rPr>
              <a:t>országos illetékességgel.</a:t>
            </a:r>
          </a:p>
          <a:p>
            <a:pPr marL="0" indent="0">
              <a:buNone/>
            </a:pPr>
            <a:endParaRPr lang="hu-HU" sz="1100" b="1" dirty="0" smtClean="0">
              <a:latin typeface="+mn-lt"/>
              <a:cs typeface="Times New Roman" pitchFamily="18" charset="0"/>
            </a:endParaRPr>
          </a:p>
          <a:p>
            <a:pPr marL="285750" indent="-285750"/>
            <a:r>
              <a:rPr lang="hu-HU" sz="2200" dirty="0" smtClean="0">
                <a:latin typeface="+mn-lt"/>
                <a:cs typeface="Times New Roman" pitchFamily="18" charset="0"/>
              </a:rPr>
              <a:t>A közszolgáltatók részéről a rezsicsökkentés megvalósulásáról szóló tájékoztatás megküldése </a:t>
            </a:r>
          </a:p>
          <a:p>
            <a:pPr marL="285750" indent="-285750"/>
            <a:r>
              <a:rPr lang="hu-HU" sz="2200" dirty="0" smtClean="0">
                <a:latin typeface="+mn-lt"/>
                <a:cs typeface="Times New Roman" pitchFamily="18" charset="0"/>
              </a:rPr>
              <a:t>Fogyasztóvédelmi referenseket képző vállalkozás bejelentése</a:t>
            </a:r>
          </a:p>
          <a:p>
            <a:pPr marL="285750" indent="-285750"/>
            <a:r>
              <a:rPr lang="hu-HU" sz="2200" dirty="0" smtClean="0">
                <a:latin typeface="+mn-lt"/>
                <a:cs typeface="Times New Roman" pitchFamily="18" charset="0"/>
              </a:rPr>
              <a:t>Hatósági szerződés megkötésének jóváhagyása 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27930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187624" y="294532"/>
            <a:ext cx="7272808" cy="10793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 anchor="ctr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CC00"/>
              </a:buClr>
              <a:buSzPct val="100000"/>
              <a:buFont typeface="Arial" charset="0"/>
              <a:buNone/>
              <a:defRPr/>
            </a:pPr>
            <a:r>
              <a:rPr lang="en-GB" altLang="hu-HU" sz="3200" dirty="0">
                <a:latin typeface="+mj-lt"/>
                <a:ea typeface="Lucida Sans Unicode" pitchFamily="34" charset="0"/>
                <a:cs typeface="Arial" panose="020B0604020202020204" pitchFamily="34" charset="0"/>
              </a:rPr>
              <a:t>A fogyasztóvédelem rendszere </a:t>
            </a:r>
            <a:r>
              <a:rPr lang="en-GB" altLang="hu-HU" sz="3200" dirty="0" smtClean="0">
                <a:latin typeface="+mj-lt"/>
                <a:ea typeface="Lucida Sans Unicode" pitchFamily="34" charset="0"/>
                <a:cs typeface="Arial" panose="020B0604020202020204" pitchFamily="34" charset="0"/>
              </a:rPr>
              <a:t>Magyarországo</a:t>
            </a:r>
            <a:r>
              <a:rPr lang="hu-HU" altLang="hu-HU" sz="3200" dirty="0" smtClean="0">
                <a:latin typeface="+mj-lt"/>
                <a:ea typeface="Lucida Sans Unicode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234950" y="2501900"/>
            <a:ext cx="2819400" cy="947737"/>
          </a:xfrm>
          <a:prstGeom prst="ellipse">
            <a:avLst/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defRPr/>
            </a:pPr>
            <a:r>
              <a:rPr lang="en-GB" altLang="hu-HU" sz="1600" b="1" dirty="0">
                <a:solidFill>
                  <a:srgbClr val="C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Állami</a:t>
            </a:r>
          </a:p>
          <a:p>
            <a:pPr algn="ctr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defRPr/>
            </a:pPr>
            <a:r>
              <a:rPr lang="en-GB" altLang="hu-HU" sz="1600" b="1" dirty="0">
                <a:solidFill>
                  <a:srgbClr val="C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fogyasztóvédelem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3161602" y="4167173"/>
            <a:ext cx="2743200" cy="1189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Békéltető Testületek</a:t>
            </a:r>
          </a:p>
          <a:p>
            <a:pPr algn="ctr" defTabSz="449263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megyei szinten</a:t>
            </a:r>
            <a:endParaRPr lang="en-GB" altLang="hu-HU" sz="1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3276600" y="2781300"/>
            <a:ext cx="2667000" cy="11350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Békéltető Testületi</a:t>
            </a:r>
            <a:endParaRPr lang="en-GB" altLang="hu-H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263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fogyasztóvédelem</a:t>
            </a:r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6019800" y="2552700"/>
            <a:ext cx="2819400" cy="9477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defRPr/>
            </a:pPr>
            <a:r>
              <a:rPr lang="en-GB" altLang="hu-HU" sz="1600" b="1" dirty="0">
                <a:solidFill>
                  <a:srgbClr val="C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Civil</a:t>
            </a:r>
          </a:p>
          <a:p>
            <a:pPr algn="ctr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defRPr/>
            </a:pPr>
            <a:r>
              <a:rPr lang="en-GB" altLang="hu-HU" sz="1600" b="1" dirty="0">
                <a:solidFill>
                  <a:srgbClr val="C00000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fogyasztóvédelem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152400" y="4221163"/>
            <a:ext cx="2743200" cy="1346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minisztériumi</a:t>
            </a:r>
            <a:r>
              <a:rPr lang="en-GB" alt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GB" altLang="hu-H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263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kormányhivatali, </a:t>
            </a:r>
          </a:p>
          <a:p>
            <a:pPr algn="ctr" defTabSz="449263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járási hivatali  </a:t>
            </a:r>
            <a:endParaRPr lang="hu-HU" altLang="hu-H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263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szervek</a:t>
            </a:r>
            <a:endParaRPr lang="en-GB" altLang="hu-H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6096000" y="4221163"/>
            <a:ext cx="2819400" cy="11890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defRPr/>
            </a:pPr>
            <a:r>
              <a:rPr lang="en-GB" alt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FEOSZ, O</a:t>
            </a:r>
            <a:r>
              <a:rPr lang="hu-HU" alt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FE, FOME</a:t>
            </a:r>
            <a:r>
              <a:rPr lang="en-GB" alt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,</a:t>
            </a:r>
          </a:p>
          <a:p>
            <a:pPr algn="ctr" eaLnBrk="0" hangingPunct="0">
              <a:buClr>
                <a:srgbClr val="FFCC00"/>
              </a:buClr>
              <a:buSzPct val="100000"/>
              <a:buFont typeface="Arial Narrow" pitchFamily="34" charset="0"/>
              <a:buNone/>
              <a:defRPr/>
            </a:pPr>
            <a:r>
              <a:rPr lang="en-GB" altLang="hu-H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egyéb szervezetek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656260" y="1412776"/>
            <a:ext cx="4143003" cy="864096"/>
            <a:chOff x="1935" y="641"/>
            <a:chExt cx="1849" cy="427"/>
          </a:xfrm>
        </p:grpSpPr>
        <p:sp>
          <p:nvSpPr>
            <p:cNvPr id="27673" name="Freeform 16"/>
            <p:cNvSpPr>
              <a:spLocks noChangeArrowheads="1"/>
            </p:cNvSpPr>
            <p:nvPr/>
          </p:nvSpPr>
          <p:spPr bwMode="auto">
            <a:xfrm>
              <a:off x="1935" y="641"/>
              <a:ext cx="1849" cy="427"/>
            </a:xfrm>
            <a:custGeom>
              <a:avLst/>
              <a:gdLst>
                <a:gd name="T0" fmla="*/ 193 w 1849"/>
                <a:gd name="T1" fmla="*/ 427 h 427"/>
                <a:gd name="T2" fmla="*/ 1656 w 1849"/>
                <a:gd name="T3" fmla="*/ 427 h 427"/>
                <a:gd name="T4" fmla="*/ 1696 w 1849"/>
                <a:gd name="T5" fmla="*/ 422 h 427"/>
                <a:gd name="T6" fmla="*/ 1735 w 1849"/>
                <a:gd name="T7" fmla="*/ 407 h 427"/>
                <a:gd name="T8" fmla="*/ 1770 w 1849"/>
                <a:gd name="T9" fmla="*/ 386 h 427"/>
                <a:gd name="T10" fmla="*/ 1799 w 1849"/>
                <a:gd name="T11" fmla="*/ 354 h 427"/>
                <a:gd name="T12" fmla="*/ 1823 w 1849"/>
                <a:gd name="T13" fmla="*/ 318 h 427"/>
                <a:gd name="T14" fmla="*/ 1840 w 1849"/>
                <a:gd name="T15" fmla="*/ 277 h 427"/>
                <a:gd name="T16" fmla="*/ 1849 w 1849"/>
                <a:gd name="T17" fmla="*/ 234 h 427"/>
                <a:gd name="T18" fmla="*/ 1849 w 1849"/>
                <a:gd name="T19" fmla="*/ 190 h 427"/>
                <a:gd name="T20" fmla="*/ 1840 w 1849"/>
                <a:gd name="T21" fmla="*/ 147 h 427"/>
                <a:gd name="T22" fmla="*/ 1823 w 1849"/>
                <a:gd name="T23" fmla="*/ 106 h 427"/>
                <a:gd name="T24" fmla="*/ 1799 w 1849"/>
                <a:gd name="T25" fmla="*/ 70 h 427"/>
                <a:gd name="T26" fmla="*/ 1770 w 1849"/>
                <a:gd name="T27" fmla="*/ 39 h 427"/>
                <a:gd name="T28" fmla="*/ 1735 w 1849"/>
                <a:gd name="T29" fmla="*/ 17 h 427"/>
                <a:gd name="T30" fmla="*/ 1696 w 1849"/>
                <a:gd name="T31" fmla="*/ 3 h 427"/>
                <a:gd name="T32" fmla="*/ 1656 w 1849"/>
                <a:gd name="T33" fmla="*/ 0 h 427"/>
                <a:gd name="T34" fmla="*/ 193 w 1849"/>
                <a:gd name="T35" fmla="*/ 0 h 427"/>
                <a:gd name="T36" fmla="*/ 154 w 1849"/>
                <a:gd name="T37" fmla="*/ 3 h 427"/>
                <a:gd name="T38" fmla="*/ 114 w 1849"/>
                <a:gd name="T39" fmla="*/ 17 h 427"/>
                <a:gd name="T40" fmla="*/ 79 w 1849"/>
                <a:gd name="T41" fmla="*/ 39 h 427"/>
                <a:gd name="T42" fmla="*/ 49 w 1849"/>
                <a:gd name="T43" fmla="*/ 70 h 427"/>
                <a:gd name="T44" fmla="*/ 27 w 1849"/>
                <a:gd name="T45" fmla="*/ 106 h 427"/>
                <a:gd name="T46" fmla="*/ 9 w 1849"/>
                <a:gd name="T47" fmla="*/ 147 h 427"/>
                <a:gd name="T48" fmla="*/ 0 w 1849"/>
                <a:gd name="T49" fmla="*/ 190 h 427"/>
                <a:gd name="T50" fmla="*/ 0 w 1849"/>
                <a:gd name="T51" fmla="*/ 234 h 427"/>
                <a:gd name="T52" fmla="*/ 9 w 1849"/>
                <a:gd name="T53" fmla="*/ 277 h 427"/>
                <a:gd name="T54" fmla="*/ 27 w 1849"/>
                <a:gd name="T55" fmla="*/ 318 h 427"/>
                <a:gd name="T56" fmla="*/ 49 w 1849"/>
                <a:gd name="T57" fmla="*/ 354 h 427"/>
                <a:gd name="T58" fmla="*/ 79 w 1849"/>
                <a:gd name="T59" fmla="*/ 386 h 427"/>
                <a:gd name="T60" fmla="*/ 114 w 1849"/>
                <a:gd name="T61" fmla="*/ 407 h 427"/>
                <a:gd name="T62" fmla="*/ 154 w 1849"/>
                <a:gd name="T63" fmla="*/ 422 h 427"/>
                <a:gd name="T64" fmla="*/ 193 w 1849"/>
                <a:gd name="T65" fmla="*/ 42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49"/>
                <a:gd name="T100" fmla="*/ 0 h 427"/>
                <a:gd name="T101" fmla="*/ 1849 w 1849"/>
                <a:gd name="T102" fmla="*/ 427 h 4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49" h="427">
                  <a:moveTo>
                    <a:pt x="193" y="427"/>
                  </a:moveTo>
                  <a:lnTo>
                    <a:pt x="1656" y="427"/>
                  </a:lnTo>
                  <a:lnTo>
                    <a:pt x="1696" y="422"/>
                  </a:lnTo>
                  <a:lnTo>
                    <a:pt x="1735" y="407"/>
                  </a:lnTo>
                  <a:lnTo>
                    <a:pt x="1770" y="386"/>
                  </a:lnTo>
                  <a:lnTo>
                    <a:pt x="1799" y="354"/>
                  </a:lnTo>
                  <a:lnTo>
                    <a:pt x="1823" y="318"/>
                  </a:lnTo>
                  <a:lnTo>
                    <a:pt x="1840" y="277"/>
                  </a:lnTo>
                  <a:lnTo>
                    <a:pt x="1849" y="234"/>
                  </a:lnTo>
                  <a:lnTo>
                    <a:pt x="1849" y="190"/>
                  </a:lnTo>
                  <a:lnTo>
                    <a:pt x="1840" y="147"/>
                  </a:lnTo>
                  <a:lnTo>
                    <a:pt x="1823" y="106"/>
                  </a:lnTo>
                  <a:lnTo>
                    <a:pt x="1799" y="70"/>
                  </a:lnTo>
                  <a:lnTo>
                    <a:pt x="1770" y="39"/>
                  </a:lnTo>
                  <a:lnTo>
                    <a:pt x="1735" y="17"/>
                  </a:lnTo>
                  <a:lnTo>
                    <a:pt x="1696" y="3"/>
                  </a:lnTo>
                  <a:lnTo>
                    <a:pt x="1656" y="0"/>
                  </a:lnTo>
                  <a:lnTo>
                    <a:pt x="193" y="0"/>
                  </a:lnTo>
                  <a:lnTo>
                    <a:pt x="154" y="3"/>
                  </a:lnTo>
                  <a:lnTo>
                    <a:pt x="114" y="17"/>
                  </a:lnTo>
                  <a:lnTo>
                    <a:pt x="79" y="39"/>
                  </a:lnTo>
                  <a:lnTo>
                    <a:pt x="49" y="70"/>
                  </a:lnTo>
                  <a:lnTo>
                    <a:pt x="27" y="106"/>
                  </a:lnTo>
                  <a:lnTo>
                    <a:pt x="9" y="147"/>
                  </a:lnTo>
                  <a:lnTo>
                    <a:pt x="0" y="190"/>
                  </a:lnTo>
                  <a:lnTo>
                    <a:pt x="0" y="234"/>
                  </a:lnTo>
                  <a:lnTo>
                    <a:pt x="9" y="277"/>
                  </a:lnTo>
                  <a:lnTo>
                    <a:pt x="27" y="318"/>
                  </a:lnTo>
                  <a:lnTo>
                    <a:pt x="49" y="354"/>
                  </a:lnTo>
                  <a:lnTo>
                    <a:pt x="79" y="386"/>
                  </a:lnTo>
                  <a:lnTo>
                    <a:pt x="114" y="407"/>
                  </a:lnTo>
                  <a:lnTo>
                    <a:pt x="154" y="422"/>
                  </a:lnTo>
                  <a:lnTo>
                    <a:pt x="193" y="427"/>
                  </a:lnTo>
                  <a:close/>
                </a:path>
              </a:pathLst>
            </a:custGeom>
            <a:solidFill>
              <a:srgbClr val="FFFFFF"/>
            </a:solidFill>
            <a:ln w="1764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u-HU">
                <a:solidFill>
                  <a:srgbClr val="C00000"/>
                </a:solidFill>
              </a:endParaRPr>
            </a:p>
          </p:txBody>
        </p:sp>
        <p:sp>
          <p:nvSpPr>
            <p:cNvPr id="89105" name="Rectangle 17"/>
            <p:cNvSpPr>
              <a:spLocks noChangeArrowheads="1"/>
            </p:cNvSpPr>
            <p:nvPr/>
          </p:nvSpPr>
          <p:spPr bwMode="auto">
            <a:xfrm>
              <a:off x="2086" y="740"/>
              <a:ext cx="1253" cy="1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FFCC00"/>
                </a:buClr>
                <a:buSzPct val="100000"/>
                <a:buFont typeface="Arial Narrow" pitchFamily="34" charset="0"/>
                <a:buNone/>
                <a:defRPr/>
              </a:pPr>
              <a:r>
                <a:rPr lang="hu-HU" altLang="hu-H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ajan Pro" pitchFamily="18" charset="0"/>
                  <a:ea typeface="Lucida Sans Unicode" pitchFamily="34" charset="0"/>
                  <a:cs typeface="Lucida Sans Unicode" pitchFamily="34" charset="0"/>
                </a:rPr>
                <a:t> </a:t>
              </a:r>
              <a:r>
                <a:rPr lang="hu-HU" altLang="hu-HU" sz="2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ajan Pro" pitchFamily="18" charset="0"/>
                  <a:ea typeface="Lucida Sans Unicode" pitchFamily="34" charset="0"/>
                  <a:cs typeface="Lucida Sans Unicode" pitchFamily="34" charset="0"/>
                </a:rPr>
                <a:t>       </a:t>
              </a:r>
              <a:r>
                <a:rPr lang="en-GB" altLang="hu-H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Lucida Sans Unicode" pitchFamily="34" charset="0"/>
                  <a:cs typeface="Arial" panose="020B0604020202020204" pitchFamily="34" charset="0"/>
                </a:rPr>
                <a:t>Fogyasztóvédelem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20950" y="5486400"/>
            <a:ext cx="3987800" cy="603250"/>
            <a:chOff x="1588" y="3456"/>
            <a:chExt cx="2291" cy="380"/>
          </a:xfrm>
        </p:grpSpPr>
        <p:sp>
          <p:nvSpPr>
            <p:cNvPr id="89107" name="Rectangle 19"/>
            <p:cNvSpPr>
              <a:spLocks noChangeArrowheads="1"/>
            </p:cNvSpPr>
            <p:nvPr/>
          </p:nvSpPr>
          <p:spPr bwMode="auto">
            <a:xfrm>
              <a:off x="1588" y="3681"/>
              <a:ext cx="2291" cy="1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/>
          </p:spPr>
          <p:txBody>
            <a:bodyPr lIns="0" tIns="0" rIns="0" bIns="0">
              <a:spAutoFit/>
            </a:bodyPr>
            <a:lstStyle>
              <a:lvl1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Clr>
                  <a:srgbClr val="FFCC00"/>
                </a:buClr>
                <a:buSzPct val="100000"/>
                <a:buFont typeface="Arial" charset="0"/>
                <a:buNone/>
                <a:defRPr/>
              </a:pPr>
              <a:r>
                <a:rPr lang="en-GB" altLang="hu-H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Lucida Sans Unicode" pitchFamily="34" charset="0"/>
                  <a:cs typeface="Arial" panose="020B0604020202020204" pitchFamily="34" charset="0"/>
                </a:rPr>
                <a:t>A tevékenység hatékonysága</a:t>
              </a:r>
            </a:p>
          </p:txBody>
        </p:sp>
        <p:sp>
          <p:nvSpPr>
            <p:cNvPr id="89108" name="Freeform 20"/>
            <p:cNvSpPr>
              <a:spLocks noChangeArrowheads="1"/>
            </p:cNvSpPr>
            <p:nvPr/>
          </p:nvSpPr>
          <p:spPr bwMode="auto">
            <a:xfrm>
              <a:off x="3250" y="3456"/>
              <a:ext cx="178" cy="182"/>
            </a:xfrm>
            <a:custGeom>
              <a:avLst/>
              <a:gdLst>
                <a:gd name="T0" fmla="*/ 0 w 178"/>
                <a:gd name="T1" fmla="*/ 182 h 182"/>
                <a:gd name="T2" fmla="*/ 0 w 178"/>
                <a:gd name="T3" fmla="*/ 0 h 182"/>
                <a:gd name="T4" fmla="*/ 178 w 178"/>
                <a:gd name="T5" fmla="*/ 91 h 182"/>
                <a:gd name="T6" fmla="*/ 0 w 178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82">
                  <a:moveTo>
                    <a:pt x="0" y="182"/>
                  </a:moveTo>
                  <a:lnTo>
                    <a:pt x="0" y="0"/>
                  </a:lnTo>
                  <a:lnTo>
                    <a:pt x="178" y="9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0080FF"/>
            </a:solidFill>
            <a:ln w="19080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7668" name="Rectangle 21"/>
            <p:cNvSpPr>
              <a:spLocks noChangeArrowheads="1"/>
            </p:cNvSpPr>
            <p:nvPr/>
          </p:nvSpPr>
          <p:spPr bwMode="auto">
            <a:xfrm>
              <a:off x="2251" y="3497"/>
              <a:ext cx="999" cy="96"/>
            </a:xfrm>
            <a:prstGeom prst="rect">
              <a:avLst/>
            </a:prstGeom>
            <a:solidFill>
              <a:srgbClr val="F4FAFF"/>
            </a:solidFill>
            <a:ln w="1908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69" name="Rectangle 22"/>
            <p:cNvSpPr>
              <a:spLocks noChangeArrowheads="1"/>
            </p:cNvSpPr>
            <p:nvPr/>
          </p:nvSpPr>
          <p:spPr bwMode="auto">
            <a:xfrm>
              <a:off x="2263" y="3507"/>
              <a:ext cx="239" cy="74"/>
            </a:xfrm>
            <a:prstGeom prst="rect">
              <a:avLst/>
            </a:prstGeom>
            <a:solidFill>
              <a:srgbClr val="DFEEFF"/>
            </a:solidFill>
            <a:ln w="324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0" name="Rectangle 23"/>
            <p:cNvSpPr>
              <a:spLocks noChangeArrowheads="1"/>
            </p:cNvSpPr>
            <p:nvPr/>
          </p:nvSpPr>
          <p:spPr bwMode="auto">
            <a:xfrm>
              <a:off x="2500" y="3507"/>
              <a:ext cx="256" cy="74"/>
            </a:xfrm>
            <a:prstGeom prst="rect">
              <a:avLst/>
            </a:prstGeom>
            <a:solidFill>
              <a:srgbClr val="C4E1FF"/>
            </a:solidFill>
            <a:ln w="324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1" name="Rectangle 24"/>
            <p:cNvSpPr>
              <a:spLocks noChangeArrowheads="1"/>
            </p:cNvSpPr>
            <p:nvPr/>
          </p:nvSpPr>
          <p:spPr bwMode="auto">
            <a:xfrm>
              <a:off x="2756" y="3507"/>
              <a:ext cx="252" cy="74"/>
            </a:xfrm>
            <a:prstGeom prst="rect">
              <a:avLst/>
            </a:prstGeom>
            <a:solidFill>
              <a:srgbClr val="95CAFF"/>
            </a:solidFill>
            <a:ln w="324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7672" name="Rectangle 25"/>
            <p:cNvSpPr>
              <a:spLocks noChangeArrowheads="1"/>
            </p:cNvSpPr>
            <p:nvPr/>
          </p:nvSpPr>
          <p:spPr bwMode="auto">
            <a:xfrm>
              <a:off x="3008" y="3507"/>
              <a:ext cx="242" cy="74"/>
            </a:xfrm>
            <a:prstGeom prst="rect">
              <a:avLst/>
            </a:prstGeom>
            <a:solidFill>
              <a:srgbClr val="55AAFF"/>
            </a:solidFill>
            <a:ln w="324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cxnSp>
        <p:nvCxnSpPr>
          <p:cNvPr id="5" name="Egyenes összekötő nyíllal 4"/>
          <p:cNvCxnSpPr/>
          <p:nvPr/>
        </p:nvCxnSpPr>
        <p:spPr>
          <a:xfrm>
            <a:off x="4611688" y="2276872"/>
            <a:ext cx="0" cy="50442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5766593" y="2341562"/>
            <a:ext cx="658813" cy="4222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H="1">
            <a:off x="2895600" y="2341562"/>
            <a:ext cx="908050" cy="4222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89100" idx="4"/>
          </p:cNvCxnSpPr>
          <p:nvPr/>
        </p:nvCxnSpPr>
        <p:spPr>
          <a:xfrm>
            <a:off x="7429500" y="3500438"/>
            <a:ext cx="0" cy="72072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89099" idx="4"/>
          </p:cNvCxnSpPr>
          <p:nvPr/>
        </p:nvCxnSpPr>
        <p:spPr>
          <a:xfrm>
            <a:off x="4610100" y="3916363"/>
            <a:ext cx="0" cy="304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>
            <a:stCxn id="89097" idx="4"/>
          </p:cNvCxnSpPr>
          <p:nvPr/>
        </p:nvCxnSpPr>
        <p:spPr>
          <a:xfrm>
            <a:off x="1644650" y="3449637"/>
            <a:ext cx="0" cy="77152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915989" y="260647"/>
            <a:ext cx="7832476" cy="64740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  Állami fogyasztóvédelmi feladatellátás</a:t>
            </a:r>
          </a:p>
        </p:txBody>
      </p:sp>
      <p:sp>
        <p:nvSpPr>
          <p:cNvPr id="29698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F27739-376D-48A9-A151-5FDF1BB55EB9}" type="slidenum">
              <a:rPr lang="hu-HU" smtClean="0"/>
              <a:pPr/>
              <a:t>9</a:t>
            </a:fld>
            <a:endParaRPr lang="hu-HU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915988" y="2006600"/>
          <a:ext cx="7200900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6" name="Oval 57"/>
          <p:cNvSpPr>
            <a:spLocks noChangeArrowheads="1"/>
          </p:cNvSpPr>
          <p:nvPr/>
        </p:nvSpPr>
        <p:spPr bwMode="auto">
          <a:xfrm>
            <a:off x="755576" y="5590911"/>
            <a:ext cx="7150174" cy="89058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Megyei, járási 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fogyasztóvédelmi szervezetek</a:t>
            </a:r>
          </a:p>
        </p:txBody>
      </p:sp>
      <p:sp>
        <p:nvSpPr>
          <p:cNvPr id="30729" name="Oval 64"/>
          <p:cNvSpPr>
            <a:spLocks noChangeArrowheads="1"/>
          </p:cNvSpPr>
          <p:nvPr/>
        </p:nvSpPr>
        <p:spPr bwMode="auto">
          <a:xfrm>
            <a:off x="5421842" y="4196035"/>
            <a:ext cx="3184525" cy="879104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KORMÁNYHIVATAL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47864" y="1124744"/>
            <a:ext cx="2663999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KORMÁNY</a:t>
            </a: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679950" y="1773238"/>
            <a:ext cx="0" cy="466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1692275" y="2239963"/>
            <a:ext cx="4864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1692275" y="2239963"/>
            <a:ext cx="0" cy="661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6556375" y="2239963"/>
            <a:ext cx="0" cy="37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Lekerekített téglalap 15"/>
          <p:cNvSpPr/>
          <p:nvPr/>
        </p:nvSpPr>
        <p:spPr>
          <a:xfrm>
            <a:off x="5058842" y="2686616"/>
            <a:ext cx="2846908" cy="105560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hu-HU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Miniszterelnökség</a:t>
            </a:r>
            <a:endParaRPr lang="hu-HU" sz="2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hu-H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467544" y="2748651"/>
            <a:ext cx="2815567" cy="10215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hu-H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Innovációs  és Technológiai Minisztérium  </a:t>
            </a:r>
          </a:p>
        </p:txBody>
      </p:sp>
      <p:cxnSp>
        <p:nvCxnSpPr>
          <p:cNvPr id="25" name="Egyenes összekötő nyíllal 24"/>
          <p:cNvCxnSpPr/>
          <p:nvPr/>
        </p:nvCxnSpPr>
        <p:spPr>
          <a:xfrm flipH="1">
            <a:off x="4459437" y="4795882"/>
            <a:ext cx="1025326" cy="725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>
            <a:off x="6876256" y="3808685"/>
            <a:ext cx="0" cy="387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kerekített téglalap 35"/>
          <p:cNvSpPr/>
          <p:nvPr/>
        </p:nvSpPr>
        <p:spPr>
          <a:xfrm>
            <a:off x="217694" y="3803980"/>
            <a:ext cx="3841750" cy="12341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Fogyasztóvédelemért Felelős Helyettes </a:t>
            </a:r>
            <a:r>
              <a:rPr lang="hu-H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Államtitkárság</a:t>
            </a:r>
          </a:p>
          <a:p>
            <a:pPr algn="ctr">
              <a:defRPr/>
            </a:pPr>
            <a:r>
              <a:rPr lang="hu-H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(szakmai minisztérium)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4124325" y="4485271"/>
            <a:ext cx="116775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 flipV="1">
            <a:off x="4146600" y="4631441"/>
            <a:ext cx="1217488" cy="4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6732240" y="3808685"/>
            <a:ext cx="0" cy="387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V="1">
            <a:off x="4730478" y="4911837"/>
            <a:ext cx="936104" cy="646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>
            <a:off x="3419872" y="3140968"/>
            <a:ext cx="15121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1" name="Egyenes összekötő nyíllal 30720"/>
          <p:cNvCxnSpPr/>
          <p:nvPr/>
        </p:nvCxnSpPr>
        <p:spPr>
          <a:xfrm flipH="1">
            <a:off x="3347864" y="3356992"/>
            <a:ext cx="16242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1998</TotalTime>
  <Words>3108</Words>
  <Application>Microsoft Office PowerPoint</Application>
  <PresentationFormat>Diavetítés a képernyőre (4:3 oldalarány)</PresentationFormat>
  <Paragraphs>573</Paragraphs>
  <Slides>67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67</vt:i4>
      </vt:variant>
    </vt:vector>
  </HeadingPairs>
  <TitlesOfParts>
    <vt:vector size="68" baseType="lpstr">
      <vt:lpstr>Szálak</vt:lpstr>
      <vt:lpstr>Fogyasztóvédelmi hatósági ellenőrzések 2019</vt:lpstr>
      <vt:lpstr>Az előadás felépítése </vt:lpstr>
      <vt:lpstr>A fogyasztóvédelmi hatóság szervezeti felépítése </vt:lpstr>
      <vt:lpstr>Általános Elsőfokú fogyasztóvédelmi hatóság </vt:lpstr>
      <vt:lpstr>Megyeszékhely szerinti járási hivatal feladatai</vt:lpstr>
      <vt:lpstr>Általános járási illetékességgel ellátott fogyasztóvédelmi feladatok</vt:lpstr>
      <vt:lpstr>A pest megyei kormányhivatal által ellátott fogyasztóvédelmi feladatok</vt:lpstr>
      <vt:lpstr>8. dia</vt:lpstr>
      <vt:lpstr>  Állami fogyasztóvédelmi feladatellátás</vt:lpstr>
      <vt:lpstr>Megyei illetékességgel eljáró  fogyasztóvédelmi hatóság</vt:lpstr>
      <vt:lpstr>Általános illetékességgel eljáró  fogyasztóvédelmi hatóságok</vt:lpstr>
      <vt:lpstr>2019 év kiemelt ellenőrzési területe (1)</vt:lpstr>
      <vt:lpstr>2019 év ellenőrzési területe (2)</vt:lpstr>
      <vt:lpstr>Általános fogyasztóvédelmi szabályok, és a fogyasztói panaszkezelés</vt:lpstr>
      <vt:lpstr>Fogyasztóvédelmi törvény fogalomköre</vt:lpstr>
      <vt:lpstr>Általános kereskedelmi feltételek  </vt:lpstr>
      <vt:lpstr>Kereskedőre vonatkozó adatok feltüntetése (név, székhely,)   </vt:lpstr>
      <vt:lpstr>Nyitvatartási idő </vt:lpstr>
      <vt:lpstr>Vásárlók könyve</vt:lpstr>
      <vt:lpstr>Panaszkezelési és ügyfélszolgálati szabályok</vt:lpstr>
      <vt:lpstr>Szóbeli panasz</vt:lpstr>
      <vt:lpstr>Panaszról felvett jegyzőkönyv  tartalmi kellékei</vt:lpstr>
      <vt:lpstr>Írásbeli panasz</vt:lpstr>
      <vt:lpstr>Vásárlók könyvében rögzített fogyasztói bejegyzések intézése</vt:lpstr>
      <vt:lpstr>Nyugta-, illetve számlaadási kötelezettség teljesítése   </vt:lpstr>
      <vt:lpstr>Mérés, mérőeszközök  </vt:lpstr>
      <vt:lpstr>Árfeltüntetés, árfelszámítás szabályai  </vt:lpstr>
      <vt:lpstr>Az „online kereskedelem” fogyasztóvédelmi szempontú ellenőrzése</vt:lpstr>
      <vt:lpstr>Webes vásárlás Előnye, hátránya</vt:lpstr>
      <vt:lpstr>Jogszabályi háttér</vt:lpstr>
      <vt:lpstr>Fogalom</vt:lpstr>
      <vt:lpstr>Fontos tudni</vt:lpstr>
      <vt:lpstr>Megrendelés</vt:lpstr>
      <vt:lpstr>Mit és hogyan ellenőriz a hatóság az online kereskedelmet?</vt:lpstr>
      <vt:lpstr>A webszolgáltató tájékoztatási kötelezettsége </vt:lpstr>
      <vt:lpstr>A szolgáltató személyéről  szóló tájékoztatás</vt:lpstr>
      <vt:lpstr>A szolgáltató személyéről  szóló tájékoztatás</vt:lpstr>
      <vt:lpstr>Az Elektronikus szerződésről szóló tájékoztatás</vt:lpstr>
      <vt:lpstr>Az Elektronikus szerződésről szóló tájékoztatás</vt:lpstr>
      <vt:lpstr>A szolgáltatói tájékoztatás</vt:lpstr>
      <vt:lpstr>A szolgáltatói tájékoztatás</vt:lpstr>
      <vt:lpstr>A szolgáltatói tájékoztatás</vt:lpstr>
      <vt:lpstr>A szolgáltató tájékoztatási kötelezettsége</vt:lpstr>
      <vt:lpstr>A szolgáltatói tájékoztatás Panaszkezelés, vitarendezés </vt:lpstr>
      <vt:lpstr>A szolgáltató tájékoztatási kötelezettsége</vt:lpstr>
      <vt:lpstr>A szolgáltató tájékoztatási kötelezettsége</vt:lpstr>
      <vt:lpstr>Az elállási jogról szóló tájékoztatási kötelezettség</vt:lpstr>
      <vt:lpstr>elállási jog gyakorlása</vt:lpstr>
      <vt:lpstr>45/2014. (II.26) Korm. rendelet  1. számú melléklete</vt:lpstr>
      <vt:lpstr>45/2014. (II.26) Korm. rendelet  2. számú melléklete  </vt:lpstr>
      <vt:lpstr>A elállásról szóló tájékoztatás</vt:lpstr>
      <vt:lpstr>Elállás alóli kivételek 45/2014. (II.26) Korm. rendelet 29.§  </vt:lpstr>
      <vt:lpstr> </vt:lpstr>
      <vt:lpstr>http://mintawebaruhaz.fogyasztovedelem. kormany.hu/hu/</vt:lpstr>
      <vt:lpstr>http:// jogsertowebaruhazak.kormany.hu/</vt:lpstr>
      <vt:lpstr>Kötelező jótállás – szavatosság igényérvényesítés</vt:lpstr>
      <vt:lpstr>Minőségvédelmi eszközök</vt:lpstr>
      <vt:lpstr>Kellékszavatosság</vt:lpstr>
      <vt:lpstr>Jogérvényesítési idősáv</vt:lpstr>
      <vt:lpstr>Igényérvényesítés</vt:lpstr>
      <vt:lpstr>Javítás, csere szabályai</vt:lpstr>
      <vt:lpstr>Elévülési határidők</vt:lpstr>
      <vt:lpstr>Bizonyítási teher</vt:lpstr>
      <vt:lpstr>Jótállás</vt:lpstr>
      <vt:lpstr>Kormányrendelet alapján a fogyasztót megillető „kedvezmények”</vt:lpstr>
      <vt:lpstr>Termékszavatosság</vt:lpstr>
      <vt:lpstr>67. dia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horvathness</cp:lastModifiedBy>
  <cp:revision>303</cp:revision>
  <dcterms:created xsi:type="dcterms:W3CDTF">2014-03-03T11:13:53Z</dcterms:created>
  <dcterms:modified xsi:type="dcterms:W3CDTF">2019-03-29T11:46:05Z</dcterms:modified>
</cp:coreProperties>
</file>